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314" r:id="rId4"/>
    <p:sldId id="281" r:id="rId5"/>
    <p:sldId id="283" r:id="rId6"/>
    <p:sldId id="284" r:id="rId7"/>
    <p:sldId id="285" r:id="rId8"/>
    <p:sldId id="286" r:id="rId9"/>
    <p:sldId id="287" r:id="rId10"/>
    <p:sldId id="315" r:id="rId11"/>
    <p:sldId id="316" r:id="rId12"/>
    <p:sldId id="317" r:id="rId13"/>
    <p:sldId id="318" r:id="rId14"/>
    <p:sldId id="288" r:id="rId15"/>
    <p:sldId id="290" r:id="rId16"/>
    <p:sldId id="282" r:id="rId17"/>
    <p:sldId id="319" r:id="rId18"/>
    <p:sldId id="320" r:id="rId19"/>
    <p:sldId id="292" r:id="rId20"/>
    <p:sldId id="293" r:id="rId21"/>
    <p:sldId id="321" r:id="rId22"/>
    <p:sldId id="295" r:id="rId23"/>
    <p:sldId id="297" r:id="rId24"/>
    <p:sldId id="322" r:id="rId25"/>
    <p:sldId id="298" r:id="rId26"/>
    <p:sldId id="299" r:id="rId27"/>
    <p:sldId id="311" r:id="rId28"/>
    <p:sldId id="303" r:id="rId29"/>
    <p:sldId id="323" r:id="rId30"/>
    <p:sldId id="324" r:id="rId31"/>
    <p:sldId id="325" r:id="rId32"/>
    <p:sldId id="326" r:id="rId33"/>
    <p:sldId id="307" r:id="rId34"/>
    <p:sldId id="308" r:id="rId35"/>
    <p:sldId id="327" r:id="rId36"/>
    <p:sldId id="313" r:id="rId37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s%20F\vjollca%20financa\Buxheti%202017\tab%20buxh%2017\granti%2006,07%20,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s%20F\vjollca%20financa\Buxheti%202017\tab%20buxh%2017\INF%20analiz%2015%20TE%20NDRYSHME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s%20F\vjollca%20financa\Buxheti%202017\tab%20buxh%2017\krahasime%20shpenz%20buxh%20%202017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s%20F\vjollca%20financa\Buxheti%202017\tab%20buxh%2017\krahasime%20shpenz%20buxh%20%202017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s%20F\vjollca%20financa\Buxheti%202017\tab%20buxh%2017\krahasime%20shpenz%20buxh%20%202017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s%20F\vjollca%20financa\Buxheti%202017\tab%20buxh%2017\krahasime%20shpenz%20buxh%20%202017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s%20F\vjollca%20financa\Buxheti%202017\tab%20buxh%2017\INF%20analiz%2015%20TE%20NDRYSHME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5\tab%20buxhet%202015\granti%2006,07%20,%202015dhe%20Granti%20shtese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s%20F\vjollca%20financa\Buxheti%202017\tab%20buxh%2017\granti%2006,07%20,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s%20F\vjollca%20financa\Buxheti%202017\tab%20buxh%2017\granti%2006,07%20,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s%20F\vjollca%20financa\Buxheti%202017\tab%20buxh%2017\granti%2006,07%20,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q-AL"/>
  <c:style val="3"/>
  <c:chart>
    <c:autoTitleDeleted val="1"/>
    <c:view3D>
      <c:hPercent val="44"/>
      <c:depthPercent val="100"/>
      <c:rAngAx val="1"/>
    </c:view3D>
    <c:plotArea>
      <c:layout>
        <c:manualLayout>
          <c:layoutTarget val="inner"/>
          <c:xMode val="edge"/>
          <c:yMode val="edge"/>
          <c:x val="9.3867391531523778E-2"/>
          <c:y val="4.2166269913935343E-2"/>
          <c:w val="0.87515758100569896"/>
          <c:h val="0.85131874504059091"/>
        </c:manualLayout>
      </c:layout>
      <c:bar3DChart>
        <c:barDir val="col"/>
        <c:grouping val="stacked"/>
        <c:ser>
          <c:idx val="1"/>
          <c:order val="1"/>
          <c:tx>
            <c:strRef>
              <c:f>'ardh 16'!$C$3</c:f>
            </c:strRef>
          </c:tx>
          <c:cat>
            <c:multiLvlStrRef>
              <c:f>'ardh 16'!$B$4:$B$16</c:f>
            </c:multiLvlStrRef>
          </c:cat>
          <c:val>
            <c:numRef>
              <c:f>'ardh 16'!$C$4:$C$16</c:f>
            </c:numRef>
          </c:val>
        </c:ser>
        <c:ser>
          <c:idx val="0"/>
          <c:order val="0"/>
          <c:tx>
            <c:strRef>
              <c:f>'[granti 06,07 , 2016.xls]ardh 17f'!$C$3</c:f>
              <c:strCache>
                <c:ptCount val="1"/>
                <c:pt idx="0">
                  <c:v>TE ARDHURAT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3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5"/>
            <c:spPr>
              <a:solidFill>
                <a:srgbClr val="0070C0"/>
              </a:solidFill>
            </c:spPr>
          </c:dPt>
          <c:cat>
            <c:strRef>
              <c:f>'[granti 06,07 , 2016.xls]ardh 17f'!$B$4:$B$17</c:f>
              <c:strCache>
                <c:ptCount val="14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  <c:pt idx="11">
                  <c:v>Viti 2015</c:v>
                </c:pt>
                <c:pt idx="12">
                  <c:v>Viti 2016</c:v>
                </c:pt>
                <c:pt idx="13">
                  <c:v>Viti 2017</c:v>
                </c:pt>
              </c:strCache>
            </c:strRef>
          </c:cat>
          <c:val>
            <c:numRef>
              <c:f>'[granti 06,07 , 2016.xls]ardh 17f'!$C$4:$C$17</c:f>
              <c:numCache>
                <c:formatCode>#,##0</c:formatCode>
                <c:ptCount val="14"/>
                <c:pt idx="0">
                  <c:v>63474000</c:v>
                </c:pt>
                <c:pt idx="1">
                  <c:v>73051000</c:v>
                </c:pt>
                <c:pt idx="2">
                  <c:v>88247000</c:v>
                </c:pt>
                <c:pt idx="3">
                  <c:v>103450000</c:v>
                </c:pt>
                <c:pt idx="4">
                  <c:v>191774906</c:v>
                </c:pt>
                <c:pt idx="5">
                  <c:v>207869560</c:v>
                </c:pt>
                <c:pt idx="6">
                  <c:v>282606031</c:v>
                </c:pt>
                <c:pt idx="7">
                  <c:v>311102071</c:v>
                </c:pt>
                <c:pt idx="8">
                  <c:v>311992416</c:v>
                </c:pt>
                <c:pt idx="9">
                  <c:v>329704542</c:v>
                </c:pt>
                <c:pt idx="10">
                  <c:v>298913237</c:v>
                </c:pt>
                <c:pt idx="11">
                  <c:v>376748603</c:v>
                </c:pt>
                <c:pt idx="12">
                  <c:v>500000000</c:v>
                </c:pt>
                <c:pt idx="13">
                  <c:v>927520844</c:v>
                </c:pt>
              </c:numCache>
            </c:numRef>
          </c:val>
        </c:ser>
        <c:shape val="box"/>
        <c:axId val="58000128"/>
        <c:axId val="58001664"/>
        <c:axId val="0"/>
      </c:bar3DChart>
      <c:catAx>
        <c:axId val="58000128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58001664"/>
        <c:crosses val="autoZero"/>
        <c:auto val="1"/>
        <c:lblAlgn val="ctr"/>
        <c:lblOffset val="100"/>
        <c:tickLblSkip val="1"/>
        <c:tickMarkSkip val="1"/>
      </c:catAx>
      <c:valAx>
        <c:axId val="58001664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3366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580001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sq-A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q-AL"/>
  <c:chart>
    <c:plotArea>
      <c:layout>
        <c:manualLayout>
          <c:layoutTarget val="inner"/>
          <c:xMode val="edge"/>
          <c:yMode val="edge"/>
          <c:x val="8.5444902619250418E-2"/>
          <c:y val="2.6677821522309755E-2"/>
          <c:w val="0.89759151073857713"/>
          <c:h val="0.86922810785015514"/>
        </c:manualLayout>
      </c:layout>
      <c:barChart>
        <c:barDir val="col"/>
        <c:grouping val="clustered"/>
        <c:ser>
          <c:idx val="0"/>
          <c:order val="0"/>
          <c:tx>
            <c:strRef>
              <c:f>'buxhet 17'!$G$4:$G$5</c:f>
              <c:strCache>
                <c:ptCount val="1"/>
                <c:pt idx="0">
                  <c:v>Investime  Vlere</c:v>
                </c:pt>
              </c:strCache>
            </c:strRef>
          </c:tx>
          <c:cat>
            <c:strRef>
              <c:f>'buxhet 17'!$C$6:$C$25</c:f>
              <c:strCache>
                <c:ptCount val="13"/>
                <c:pt idx="0">
                  <c:v>Viti 2005</c:v>
                </c:pt>
                <c:pt idx="1">
                  <c:v>Viti 2006</c:v>
                </c:pt>
                <c:pt idx="2">
                  <c:v>Viti 2007</c:v>
                </c:pt>
                <c:pt idx="3">
                  <c:v>Viti 2008</c:v>
                </c:pt>
                <c:pt idx="4">
                  <c:v>Viti 2009</c:v>
                </c:pt>
                <c:pt idx="5">
                  <c:v>Viti 2010</c:v>
                </c:pt>
                <c:pt idx="6">
                  <c:v>Viti 2011</c:v>
                </c:pt>
                <c:pt idx="7">
                  <c:v>Viti 2012</c:v>
                </c:pt>
                <c:pt idx="8">
                  <c:v>Viti 2013</c:v>
                </c:pt>
                <c:pt idx="9">
                  <c:v>Viti 2014</c:v>
                </c:pt>
                <c:pt idx="10">
                  <c:v>Viti 2015</c:v>
                </c:pt>
                <c:pt idx="11">
                  <c:v>Viti 2016</c:v>
                </c:pt>
                <c:pt idx="12">
                  <c:v>Viti 2017</c:v>
                </c:pt>
              </c:strCache>
            </c:strRef>
          </c:cat>
          <c:val>
            <c:numRef>
              <c:f>'buxhet 17'!$G$6:$G$25</c:f>
              <c:numCache>
                <c:formatCode>_(* #,##0_);_(* \(#,##0\);_(* "-"??_);_(@_)</c:formatCode>
                <c:ptCount val="13"/>
                <c:pt idx="0">
                  <c:v>68528.959999999992</c:v>
                </c:pt>
                <c:pt idx="1">
                  <c:v>92168.959999999992</c:v>
                </c:pt>
                <c:pt idx="2">
                  <c:v>153661.19999999998</c:v>
                </c:pt>
                <c:pt idx="3">
                  <c:v>242114.1</c:v>
                </c:pt>
                <c:pt idx="4">
                  <c:v>405307</c:v>
                </c:pt>
                <c:pt idx="5">
                  <c:v>356660</c:v>
                </c:pt>
                <c:pt idx="6">
                  <c:v>329103.1227999999</c:v>
                </c:pt>
                <c:pt idx="7">
                  <c:v>408818.20200000005</c:v>
                </c:pt>
                <c:pt idx="8">
                  <c:v>438700.80000000005</c:v>
                </c:pt>
                <c:pt idx="9">
                  <c:v>387207.28200000001</c:v>
                </c:pt>
                <c:pt idx="10">
                  <c:v>432937.6449999999</c:v>
                </c:pt>
                <c:pt idx="11">
                  <c:v>692658.76049999997</c:v>
                </c:pt>
                <c:pt idx="12">
                  <c:v>787297</c:v>
                </c:pt>
              </c:numCache>
            </c:numRef>
          </c:val>
        </c:ser>
        <c:ser>
          <c:idx val="1"/>
          <c:order val="1"/>
          <c:tx>
            <c:strRef>
              <c:f>'buxhet 17'!$H$4:$H$5</c:f>
              <c:strCache>
                <c:ptCount val="1"/>
                <c:pt idx="0">
                  <c:v>Shpenzime funks vlere</c:v>
                </c:pt>
              </c:strCache>
            </c:strRef>
          </c:tx>
          <c:cat>
            <c:strRef>
              <c:f>'buxhet 17'!$C$6:$C$25</c:f>
              <c:strCache>
                <c:ptCount val="13"/>
                <c:pt idx="0">
                  <c:v>Viti 2005</c:v>
                </c:pt>
                <c:pt idx="1">
                  <c:v>Viti 2006</c:v>
                </c:pt>
                <c:pt idx="2">
                  <c:v>Viti 2007</c:v>
                </c:pt>
                <c:pt idx="3">
                  <c:v>Viti 2008</c:v>
                </c:pt>
                <c:pt idx="4">
                  <c:v>Viti 2009</c:v>
                </c:pt>
                <c:pt idx="5">
                  <c:v>Viti 2010</c:v>
                </c:pt>
                <c:pt idx="6">
                  <c:v>Viti 2011</c:v>
                </c:pt>
                <c:pt idx="7">
                  <c:v>Viti 2012</c:v>
                </c:pt>
                <c:pt idx="8">
                  <c:v>Viti 2013</c:v>
                </c:pt>
                <c:pt idx="9">
                  <c:v>Viti 2014</c:v>
                </c:pt>
                <c:pt idx="10">
                  <c:v>Viti 2015</c:v>
                </c:pt>
                <c:pt idx="11">
                  <c:v>Viti 2016</c:v>
                </c:pt>
                <c:pt idx="12">
                  <c:v>Viti 2017</c:v>
                </c:pt>
              </c:strCache>
            </c:strRef>
          </c:cat>
          <c:val>
            <c:numRef>
              <c:f>'buxhet 17'!$H$6:$H$25</c:f>
              <c:numCache>
                <c:formatCode>_(* #,##0_);_(* \(#,##0\);_(* "-"??_);_(@_)</c:formatCode>
                <c:ptCount val="13"/>
                <c:pt idx="0">
                  <c:v>145624.04</c:v>
                </c:pt>
                <c:pt idx="1">
                  <c:v>195859.04</c:v>
                </c:pt>
                <c:pt idx="2">
                  <c:v>212198.8</c:v>
                </c:pt>
                <c:pt idx="3">
                  <c:v>284220.90000000002</c:v>
                </c:pt>
                <c:pt idx="4">
                  <c:v>266594</c:v>
                </c:pt>
                <c:pt idx="5">
                  <c:v>255062</c:v>
                </c:pt>
                <c:pt idx="6">
                  <c:v>300397.87719999999</c:v>
                </c:pt>
                <c:pt idx="7">
                  <c:v>281286.79800000001</c:v>
                </c:pt>
                <c:pt idx="8">
                  <c:v>292467.20000000001</c:v>
                </c:pt>
                <c:pt idx="9">
                  <c:v>296300.71799999999</c:v>
                </c:pt>
                <c:pt idx="10">
                  <c:v>361443.35500000004</c:v>
                </c:pt>
                <c:pt idx="11">
                  <c:v>561476.23949999979</c:v>
                </c:pt>
                <c:pt idx="12">
                  <c:v>592792</c:v>
                </c:pt>
              </c:numCache>
            </c:numRef>
          </c:val>
        </c:ser>
        <c:axId val="64779008"/>
        <c:axId val="64780544"/>
      </c:barChart>
      <c:catAx>
        <c:axId val="6477900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64780544"/>
        <c:crosses val="autoZero"/>
        <c:auto val="1"/>
        <c:lblAlgn val="ctr"/>
        <c:lblOffset val="100"/>
      </c:catAx>
      <c:valAx>
        <c:axId val="64780544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647790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4223997953645631"/>
          <c:y val="0.11333870198043426"/>
          <c:w val="0.44874182570399029"/>
          <c:h val="0.13317108088761631"/>
        </c:manualLayout>
      </c:layout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sq-AL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sq-A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q-AL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70825856"/>
        <c:axId val="70827392"/>
        <c:axId val="0"/>
      </c:bar3DChart>
      <c:catAx>
        <c:axId val="7082585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q-AL"/>
          </a:p>
        </c:txPr>
        <c:crossAx val="70827392"/>
        <c:crosses val="autoZero"/>
        <c:auto val="1"/>
        <c:lblAlgn val="ctr"/>
        <c:lblOffset val="100"/>
        <c:tickLblSkip val="1"/>
        <c:tickMarkSkip val="1"/>
      </c:catAx>
      <c:valAx>
        <c:axId val="7082739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q-AL"/>
          </a:p>
        </c:txPr>
        <c:crossAx val="708258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q-AL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q-A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q-AL"/>
  <c:chart>
    <c:title>
      <c:layout/>
      <c:txPr>
        <a:bodyPr/>
        <a:lstStyle/>
        <a:p>
          <a:pPr>
            <a:defRPr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q-AL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'15 shp ap +nd permb'!$A$6:$A$10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70921216"/>
        <c:axId val="70935296"/>
        <c:axId val="0"/>
      </c:bar3DChart>
      <c:catAx>
        <c:axId val="7092121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q-AL"/>
          </a:p>
        </c:txPr>
        <c:crossAx val="70935296"/>
        <c:crosses val="autoZero"/>
        <c:auto val="1"/>
        <c:lblAlgn val="ctr"/>
        <c:lblOffset val="100"/>
        <c:tickLblSkip val="1"/>
        <c:tickMarkSkip val="1"/>
      </c:catAx>
      <c:valAx>
        <c:axId val="7093529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q-AL"/>
          </a:p>
        </c:txPr>
        <c:crossAx val="7092121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q-AL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q-A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q-AL"/>
  <c:chart>
    <c:title>
      <c:layout/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'17 shp ap +nd permb nd'!$D$4</c:f>
              <c:strCache>
                <c:ptCount val="1"/>
                <c:pt idx="0">
                  <c:v>investime 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'17 shp ap +nd permb nd'!$A$6:$A$10</c:f>
              <c:strCache>
                <c:ptCount val="5"/>
                <c:pt idx="0">
                  <c:v>V 2004</c:v>
                </c:pt>
                <c:pt idx="1">
                  <c:v>V 2005</c:v>
                </c:pt>
                <c:pt idx="2">
                  <c:v>V 2006</c:v>
                </c:pt>
                <c:pt idx="3">
                  <c:v>V 2007</c:v>
                </c:pt>
                <c:pt idx="4">
                  <c:v>V 2008</c:v>
                </c:pt>
              </c:strCache>
            </c:strRef>
          </c:cat>
          <c:val>
            <c:numRef>
              <c:f>'17 shp ap +nd permb nd'!$D$6:$D$10</c:f>
              <c:numCache>
                <c:formatCode>#,##0</c:formatCode>
                <c:ptCount val="5"/>
                <c:pt idx="0">
                  <c:v>33516000</c:v>
                </c:pt>
                <c:pt idx="1">
                  <c:v>43950000</c:v>
                </c:pt>
                <c:pt idx="2">
                  <c:v>61521175</c:v>
                </c:pt>
                <c:pt idx="3">
                  <c:v>73074948</c:v>
                </c:pt>
                <c:pt idx="4">
                  <c:v>125009017</c:v>
                </c:pt>
              </c:numCache>
            </c:numRef>
          </c:val>
        </c:ser>
        <c:shape val="box"/>
        <c:axId val="70951680"/>
        <c:axId val="70953216"/>
        <c:axId val="0"/>
      </c:bar3DChart>
      <c:catAx>
        <c:axId val="70951680"/>
        <c:scaling>
          <c:orientation val="minMax"/>
        </c:scaling>
        <c:axPos val="b"/>
        <c:numFmt formatCode="@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q-AL"/>
          </a:p>
        </c:txPr>
        <c:crossAx val="70953216"/>
        <c:crosses val="autoZero"/>
        <c:auto val="1"/>
        <c:lblAlgn val="ctr"/>
        <c:lblOffset val="100"/>
        <c:tickLblSkip val="1"/>
        <c:tickMarkSkip val="1"/>
      </c:catAx>
      <c:valAx>
        <c:axId val="7095321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q-AL"/>
          </a:p>
        </c:txPr>
        <c:crossAx val="7095168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q-AL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q-A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q-AL"/>
  <c:chart>
    <c:plotArea>
      <c:layout>
        <c:manualLayout>
          <c:layoutTarget val="inner"/>
          <c:xMode val="edge"/>
          <c:yMode val="edge"/>
          <c:x val="0.10194802697076658"/>
          <c:y val="5.1400554097404488E-2"/>
          <c:w val="0.88094058285817745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'17 shp ap +nd permb nd'!$B$4</c:f>
              <c:strCache>
                <c:ptCount val="1"/>
                <c:pt idx="0">
                  <c:v>paga+sig shoq</c:v>
                </c:pt>
              </c:strCache>
            </c:strRef>
          </c:tx>
          <c:cat>
            <c:strRef>
              <c:f>'17 shp ap +nd permb nd'!$A$5:$A$19</c:f>
              <c:strCache>
                <c:ptCount val="15"/>
                <c:pt idx="0">
                  <c:v>V 2003</c:v>
                </c:pt>
                <c:pt idx="1">
                  <c:v>V 2004</c:v>
                </c:pt>
                <c:pt idx="2">
                  <c:v>V 2005</c:v>
                </c:pt>
                <c:pt idx="3">
                  <c:v>V 2006</c:v>
                </c:pt>
                <c:pt idx="4">
                  <c:v>V 2007</c:v>
                </c:pt>
                <c:pt idx="5">
                  <c:v>V 2008</c:v>
                </c:pt>
                <c:pt idx="6">
                  <c:v>V 2009</c:v>
                </c:pt>
                <c:pt idx="7">
                  <c:v>V 2010</c:v>
                </c:pt>
                <c:pt idx="8">
                  <c:v>V 2011</c:v>
                </c:pt>
                <c:pt idx="9">
                  <c:v>V 2012</c:v>
                </c:pt>
                <c:pt idx="10">
                  <c:v>V 2013</c:v>
                </c:pt>
                <c:pt idx="11">
                  <c:v>V 2014</c:v>
                </c:pt>
                <c:pt idx="12">
                  <c:v>V 2015</c:v>
                </c:pt>
                <c:pt idx="13">
                  <c:v>V 2016</c:v>
                </c:pt>
                <c:pt idx="14">
                  <c:v>V 2017</c:v>
                </c:pt>
              </c:strCache>
            </c:strRef>
          </c:cat>
          <c:val>
            <c:numRef>
              <c:f>'17 shp ap +nd permb nd'!$B$5:$B$19</c:f>
              <c:numCache>
                <c:formatCode>#,##0</c:formatCode>
                <c:ptCount val="15"/>
                <c:pt idx="0">
                  <c:v>54083000</c:v>
                </c:pt>
                <c:pt idx="1">
                  <c:v>79770000</c:v>
                </c:pt>
                <c:pt idx="2">
                  <c:v>100575000</c:v>
                </c:pt>
                <c:pt idx="3">
                  <c:v>99795688</c:v>
                </c:pt>
                <c:pt idx="4">
                  <c:v>100379218</c:v>
                </c:pt>
                <c:pt idx="5">
                  <c:v>105246401</c:v>
                </c:pt>
                <c:pt idx="6">
                  <c:v>136600895</c:v>
                </c:pt>
                <c:pt idx="7">
                  <c:v>143984401</c:v>
                </c:pt>
                <c:pt idx="8">
                  <c:v>144934752</c:v>
                </c:pt>
                <c:pt idx="9">
                  <c:v>152975608</c:v>
                </c:pt>
                <c:pt idx="10">
                  <c:v>168729458</c:v>
                </c:pt>
                <c:pt idx="11">
                  <c:v>161543675</c:v>
                </c:pt>
                <c:pt idx="12">
                  <c:v>184130000</c:v>
                </c:pt>
                <c:pt idx="13">
                  <c:v>250074000</c:v>
                </c:pt>
                <c:pt idx="14">
                  <c:v>257667000</c:v>
                </c:pt>
              </c:numCache>
            </c:numRef>
          </c:val>
        </c:ser>
        <c:ser>
          <c:idx val="1"/>
          <c:order val="1"/>
          <c:tx>
            <c:strRef>
              <c:f>'17 shp ap +nd permb nd'!$C$4</c:f>
              <c:strCache>
                <c:ptCount val="1"/>
                <c:pt idx="0">
                  <c:v>sociale +operative</c:v>
                </c:pt>
              </c:strCache>
            </c:strRef>
          </c:tx>
          <c:cat>
            <c:strRef>
              <c:f>'17 shp ap +nd permb nd'!$A$5:$A$19</c:f>
              <c:strCache>
                <c:ptCount val="15"/>
                <c:pt idx="0">
                  <c:v>V 2003</c:v>
                </c:pt>
                <c:pt idx="1">
                  <c:v>V 2004</c:v>
                </c:pt>
                <c:pt idx="2">
                  <c:v>V 2005</c:v>
                </c:pt>
                <c:pt idx="3">
                  <c:v>V 2006</c:v>
                </c:pt>
                <c:pt idx="4">
                  <c:v>V 2007</c:v>
                </c:pt>
                <c:pt idx="5">
                  <c:v>V 2008</c:v>
                </c:pt>
                <c:pt idx="6">
                  <c:v>V 2009</c:v>
                </c:pt>
                <c:pt idx="7">
                  <c:v>V 2010</c:v>
                </c:pt>
                <c:pt idx="8">
                  <c:v>V 2011</c:v>
                </c:pt>
                <c:pt idx="9">
                  <c:v>V 2012</c:v>
                </c:pt>
                <c:pt idx="10">
                  <c:v>V 2013</c:v>
                </c:pt>
                <c:pt idx="11">
                  <c:v>V 2014</c:v>
                </c:pt>
                <c:pt idx="12">
                  <c:v>V 2015</c:v>
                </c:pt>
                <c:pt idx="13">
                  <c:v>V 2016</c:v>
                </c:pt>
                <c:pt idx="14">
                  <c:v>V 2017</c:v>
                </c:pt>
              </c:strCache>
            </c:strRef>
          </c:cat>
          <c:val>
            <c:numRef>
              <c:f>'17 shp ap +nd permb nd'!$C$5:$C$19</c:f>
              <c:numCache>
                <c:formatCode>#,##0</c:formatCode>
                <c:ptCount val="15"/>
                <c:pt idx="0">
                  <c:v>30110000</c:v>
                </c:pt>
                <c:pt idx="1">
                  <c:v>38734000</c:v>
                </c:pt>
                <c:pt idx="2">
                  <c:v>57658000</c:v>
                </c:pt>
                <c:pt idx="3">
                  <c:v>64400632</c:v>
                </c:pt>
                <c:pt idx="4">
                  <c:v>49015024</c:v>
                </c:pt>
                <c:pt idx="5">
                  <c:v>73980886</c:v>
                </c:pt>
                <c:pt idx="6">
                  <c:v>107069630</c:v>
                </c:pt>
                <c:pt idx="7">
                  <c:v>111078149</c:v>
                </c:pt>
                <c:pt idx="8">
                  <c:v>119219169</c:v>
                </c:pt>
                <c:pt idx="9">
                  <c:v>125307515</c:v>
                </c:pt>
                <c:pt idx="10">
                  <c:v>111580954</c:v>
                </c:pt>
                <c:pt idx="11">
                  <c:v>92247883</c:v>
                </c:pt>
                <c:pt idx="12">
                  <c:v>125000000</c:v>
                </c:pt>
                <c:pt idx="13">
                  <c:v>311353598.56400001</c:v>
                </c:pt>
                <c:pt idx="14">
                  <c:v>319124953.84399998</c:v>
                </c:pt>
              </c:numCache>
            </c:numRef>
          </c:val>
        </c:ser>
        <c:ser>
          <c:idx val="2"/>
          <c:order val="2"/>
          <c:tx>
            <c:strRef>
              <c:f>'17 shp ap +nd permb nd'!$D$4</c:f>
              <c:strCache>
                <c:ptCount val="1"/>
                <c:pt idx="0">
                  <c:v>investime </c:v>
                </c:pt>
              </c:strCache>
            </c:strRef>
          </c:tx>
          <c:cat>
            <c:strRef>
              <c:f>'17 shp ap +nd permb nd'!$A$5:$A$19</c:f>
              <c:strCache>
                <c:ptCount val="15"/>
                <c:pt idx="0">
                  <c:v>V 2003</c:v>
                </c:pt>
                <c:pt idx="1">
                  <c:v>V 2004</c:v>
                </c:pt>
                <c:pt idx="2">
                  <c:v>V 2005</c:v>
                </c:pt>
                <c:pt idx="3">
                  <c:v>V 2006</c:v>
                </c:pt>
                <c:pt idx="4">
                  <c:v>V 2007</c:v>
                </c:pt>
                <c:pt idx="5">
                  <c:v>V 2008</c:v>
                </c:pt>
                <c:pt idx="6">
                  <c:v>V 2009</c:v>
                </c:pt>
                <c:pt idx="7">
                  <c:v>V 2010</c:v>
                </c:pt>
                <c:pt idx="8">
                  <c:v>V 2011</c:v>
                </c:pt>
                <c:pt idx="9">
                  <c:v>V 2012</c:v>
                </c:pt>
                <c:pt idx="10">
                  <c:v>V 2013</c:v>
                </c:pt>
                <c:pt idx="11">
                  <c:v>V 2014</c:v>
                </c:pt>
                <c:pt idx="12">
                  <c:v>V 2015</c:v>
                </c:pt>
                <c:pt idx="13">
                  <c:v>V 2016</c:v>
                </c:pt>
                <c:pt idx="14">
                  <c:v>V 2017</c:v>
                </c:pt>
              </c:strCache>
            </c:strRef>
          </c:cat>
          <c:val>
            <c:numRef>
              <c:f>'17 shp ap +nd permb nd'!$D$5:$D$19</c:f>
              <c:numCache>
                <c:formatCode>#,##0</c:formatCode>
                <c:ptCount val="15"/>
                <c:pt idx="0">
                  <c:v>19677000</c:v>
                </c:pt>
                <c:pt idx="1">
                  <c:v>33516000</c:v>
                </c:pt>
                <c:pt idx="2">
                  <c:v>43950000</c:v>
                </c:pt>
                <c:pt idx="3">
                  <c:v>61521175</c:v>
                </c:pt>
                <c:pt idx="4">
                  <c:v>73074948</c:v>
                </c:pt>
                <c:pt idx="5">
                  <c:v>125009017</c:v>
                </c:pt>
                <c:pt idx="6">
                  <c:v>334187511</c:v>
                </c:pt>
                <c:pt idx="7">
                  <c:v>356660000</c:v>
                </c:pt>
                <c:pt idx="8">
                  <c:v>233700268</c:v>
                </c:pt>
                <c:pt idx="9">
                  <c:v>281055415</c:v>
                </c:pt>
                <c:pt idx="10">
                  <c:v>283725420</c:v>
                </c:pt>
                <c:pt idx="11">
                  <c:v>261581856</c:v>
                </c:pt>
                <c:pt idx="12">
                  <c:v>335000000</c:v>
                </c:pt>
                <c:pt idx="13">
                  <c:v>692706965</c:v>
                </c:pt>
                <c:pt idx="14">
                  <c:v>787296890.13</c:v>
                </c:pt>
              </c:numCache>
            </c:numRef>
          </c:val>
        </c:ser>
        <c:axId val="70860160"/>
        <c:axId val="70870144"/>
      </c:barChart>
      <c:catAx>
        <c:axId val="70860160"/>
        <c:scaling>
          <c:orientation val="minMax"/>
        </c:scaling>
        <c:axPos val="b"/>
        <c:tickLblPos val="nextTo"/>
        <c:crossAx val="70870144"/>
        <c:crosses val="autoZero"/>
        <c:auto val="1"/>
        <c:lblAlgn val="ctr"/>
        <c:lblOffset val="100"/>
      </c:catAx>
      <c:valAx>
        <c:axId val="70870144"/>
        <c:scaling>
          <c:orientation val="minMax"/>
          <c:max val="800000000"/>
        </c:scaling>
        <c:axPos val="l"/>
        <c:majorGridlines/>
        <c:numFmt formatCode="#,##0" sourceLinked="1"/>
        <c:tickLblPos val="nextTo"/>
        <c:crossAx val="70860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1564723051859908"/>
          <c:y val="8.7386993292505072E-2"/>
          <c:w val="0.19670909132048153"/>
          <c:h val="0.25115157480314959"/>
        </c:manualLayout>
      </c:layout>
      <c:txPr>
        <a:bodyPr/>
        <a:lstStyle/>
        <a:p>
          <a:pPr>
            <a:defRPr sz="1200"/>
          </a:pPr>
          <a:endParaRPr lang="sq-AL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q-AL"/>
  <c:chart>
    <c:plotArea>
      <c:layout>
        <c:manualLayout>
          <c:layoutTarget val="inner"/>
          <c:xMode val="edge"/>
          <c:yMode val="edge"/>
          <c:x val="0.10738975809841952"/>
          <c:y val="7.8761583373506902E-2"/>
          <c:w val="0.91703332098927848"/>
          <c:h val="0.81370078740157525"/>
        </c:manualLayout>
      </c:layout>
      <c:barChart>
        <c:barDir val="col"/>
        <c:grouping val="stacked"/>
        <c:ser>
          <c:idx val="0"/>
          <c:order val="0"/>
          <c:cat>
            <c:numRef>
              <c:f>'inv  vite bashk 17'!$C$5:$C$24</c:f>
              <c:numCache>
                <c:formatCode>General</c:formatCode>
                <c:ptCount val="20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</c:numCache>
            </c:numRef>
          </c:cat>
          <c:val>
            <c:numRef>
              <c:f>'inv  vite bashk 17'!$D$5:$D$24</c:f>
              <c:numCache>
                <c:formatCode>#,##0</c:formatCode>
                <c:ptCount val="20"/>
                <c:pt idx="0">
                  <c:v>2949</c:v>
                </c:pt>
                <c:pt idx="1">
                  <c:v>19971</c:v>
                </c:pt>
                <c:pt idx="2">
                  <c:v>9172</c:v>
                </c:pt>
                <c:pt idx="3">
                  <c:v>17437</c:v>
                </c:pt>
                <c:pt idx="4">
                  <c:v>30950</c:v>
                </c:pt>
                <c:pt idx="5">
                  <c:v>39677</c:v>
                </c:pt>
                <c:pt idx="6">
                  <c:v>58516</c:v>
                </c:pt>
                <c:pt idx="7">
                  <c:v>73950</c:v>
                </c:pt>
                <c:pt idx="8">
                  <c:v>67521</c:v>
                </c:pt>
                <c:pt idx="9">
                  <c:v>73075</c:v>
                </c:pt>
                <c:pt idx="10">
                  <c:v>125009</c:v>
                </c:pt>
                <c:pt idx="11">
                  <c:v>354187</c:v>
                </c:pt>
                <c:pt idx="12">
                  <c:v>356660</c:v>
                </c:pt>
                <c:pt idx="13">
                  <c:v>233701</c:v>
                </c:pt>
                <c:pt idx="14">
                  <c:v>281055</c:v>
                </c:pt>
                <c:pt idx="15">
                  <c:v>283725</c:v>
                </c:pt>
                <c:pt idx="16">
                  <c:v>260000</c:v>
                </c:pt>
                <c:pt idx="17">
                  <c:v>335000</c:v>
                </c:pt>
                <c:pt idx="18">
                  <c:v>480000</c:v>
                </c:pt>
                <c:pt idx="19">
                  <c:v>1217168</c:v>
                </c:pt>
              </c:numCache>
            </c:numRef>
          </c:val>
        </c:ser>
        <c:overlap val="100"/>
        <c:axId val="34675328"/>
        <c:axId val="34685312"/>
      </c:barChart>
      <c:catAx>
        <c:axId val="3467532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34685312"/>
        <c:crosses val="autoZero"/>
        <c:auto val="1"/>
        <c:lblAlgn val="ctr"/>
        <c:lblOffset val="100"/>
      </c:catAx>
      <c:valAx>
        <c:axId val="34685312"/>
        <c:scaling>
          <c:orientation val="minMax"/>
          <c:max val="1210000"/>
          <c:min val="0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3467532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sq-A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q-AL"/>
  <c:chart>
    <c:view3D>
      <c:hPercent val="17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'grant 15'!#REF!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'grant 15'!#REF!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cat>
          <c:val>
            <c:numRef>
              <c:f>'grant 15'!#REF!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'grant 15'!#REF!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'grant 15'!#REF!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cat>
          <c:val>
            <c:numRef>
              <c:f>'grant 15'!#REF!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hape val="box"/>
        <c:axId val="59808768"/>
        <c:axId val="59818752"/>
        <c:axId val="0"/>
      </c:bar3DChart>
      <c:catAx>
        <c:axId val="5980876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q-AL"/>
          </a:p>
        </c:txPr>
        <c:crossAx val="59818752"/>
        <c:crosses val="autoZero"/>
        <c:auto val="1"/>
        <c:lblAlgn val="ctr"/>
        <c:lblOffset val="100"/>
        <c:tickLblSkip val="1"/>
        <c:tickMarkSkip val="1"/>
      </c:catAx>
      <c:valAx>
        <c:axId val="5981875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q-AL"/>
          </a:p>
        </c:txPr>
        <c:crossAx val="598087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lang="en-US"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q-AL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q-A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q-AL"/>
  <c:chart>
    <c:plotArea>
      <c:layout/>
      <c:barChart>
        <c:barDir val="col"/>
        <c:grouping val="clustered"/>
        <c:ser>
          <c:idx val="0"/>
          <c:order val="0"/>
          <c:cat>
            <c:strRef>
              <c:f>'grant 17'!$B$6:$B$19</c:f>
              <c:strCache>
                <c:ptCount val="14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  <c:pt idx="11">
                  <c:v>Viti 2015</c:v>
                </c:pt>
                <c:pt idx="12">
                  <c:v>Viti 2016</c:v>
                </c:pt>
                <c:pt idx="13">
                  <c:v>Viti 2017</c:v>
                </c:pt>
              </c:strCache>
            </c:strRef>
          </c:cat>
          <c:val>
            <c:numRef>
              <c:f>'grant 17'!$C$6:$C$19</c:f>
              <c:numCache>
                <c:formatCode>#,##0</c:formatCode>
                <c:ptCount val="14"/>
                <c:pt idx="0">
                  <c:v>101531000</c:v>
                </c:pt>
                <c:pt idx="1">
                  <c:v>153081000</c:v>
                </c:pt>
                <c:pt idx="2">
                  <c:v>137110000</c:v>
                </c:pt>
                <c:pt idx="3">
                  <c:v>180321000</c:v>
                </c:pt>
                <c:pt idx="4">
                  <c:v>247335000</c:v>
                </c:pt>
                <c:pt idx="5">
                  <c:v>251540000</c:v>
                </c:pt>
                <c:pt idx="6">
                  <c:v>208046000</c:v>
                </c:pt>
                <c:pt idx="7">
                  <c:v>201805000</c:v>
                </c:pt>
                <c:pt idx="8">
                  <c:v>204832000</c:v>
                </c:pt>
                <c:pt idx="9">
                  <c:v>234767326</c:v>
                </c:pt>
                <c:pt idx="10">
                  <c:v>232065000</c:v>
                </c:pt>
                <c:pt idx="11">
                  <c:v>243668000</c:v>
                </c:pt>
                <c:pt idx="12">
                  <c:v>374451000</c:v>
                </c:pt>
                <c:pt idx="13">
                  <c:v>452568000</c:v>
                </c:pt>
              </c:numCache>
            </c:numRef>
          </c:val>
        </c:ser>
        <c:axId val="59828864"/>
        <c:axId val="60215680"/>
      </c:barChart>
      <c:catAx>
        <c:axId val="59828864"/>
        <c:scaling>
          <c:orientation val="minMax"/>
        </c:scaling>
        <c:axPos val="b"/>
        <c:tickLblPos val="nextTo"/>
        <c:crossAx val="60215680"/>
        <c:crosses val="autoZero"/>
        <c:auto val="1"/>
        <c:lblAlgn val="ctr"/>
        <c:lblOffset val="100"/>
      </c:catAx>
      <c:valAx>
        <c:axId val="60215680"/>
        <c:scaling>
          <c:orientation val="minMax"/>
        </c:scaling>
        <c:axPos val="l"/>
        <c:majorGridlines/>
        <c:numFmt formatCode="#,##0" sourceLinked="1"/>
        <c:tickLblPos val="nextTo"/>
        <c:crossAx val="59828864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q-AL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61"/>
        </c:manualLayout>
      </c:layout>
      <c:bar3D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14'!$C$4:$C$14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234767326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14'!$D$4:$D$14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282605931</c:v>
                </c:pt>
                <c:pt idx="8">
                  <c:v>311102071</c:v>
                </c:pt>
                <c:pt idx="9">
                  <c:v>311992416</c:v>
                </c:pt>
                <c:pt idx="10">
                  <c:v>329704542</c:v>
                </c:pt>
              </c:numCache>
            </c:numRef>
          </c:val>
        </c:ser>
        <c:shape val="cylinder"/>
        <c:axId val="61429632"/>
        <c:axId val="61431168"/>
        <c:axId val="0"/>
      </c:bar3DChart>
      <c:catAx>
        <c:axId val="6142963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61431168"/>
        <c:crosses val="autoZero"/>
        <c:auto val="1"/>
        <c:lblAlgn val="ctr"/>
        <c:lblOffset val="100"/>
      </c:catAx>
      <c:valAx>
        <c:axId val="61431168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6142963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lang="en-US" sz="5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sq-AL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sq-A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q-AL"/>
  <c:chart>
    <c:plotArea>
      <c:layout>
        <c:manualLayout>
          <c:layoutTarget val="inner"/>
          <c:xMode val="edge"/>
          <c:yMode val="edge"/>
          <c:x val="0.11866103288353981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14'!$C$4:$C$10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14'!$D$4:$D$10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61451648"/>
        <c:axId val="61457536"/>
      </c:barChart>
      <c:catAx>
        <c:axId val="6145164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61457536"/>
        <c:crosses val="autoZero"/>
        <c:auto val="1"/>
        <c:lblAlgn val="ctr"/>
        <c:lblOffset val="100"/>
      </c:catAx>
      <c:valAx>
        <c:axId val="61457536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6145164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 sz="5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sq-AL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sq-A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q-AL"/>
  <c:chart>
    <c:plotArea>
      <c:layout>
        <c:manualLayout>
          <c:layoutTarget val="inner"/>
          <c:xMode val="edge"/>
          <c:yMode val="edge"/>
          <c:x val="0.11286043985881075"/>
          <c:y val="6.3807584396777986E-2"/>
          <c:w val="0.74852678975472875"/>
          <c:h val="0.67937731921440891"/>
        </c:manualLayout>
      </c:layout>
      <c:barChart>
        <c:barDir val="col"/>
        <c:grouping val="clustered"/>
        <c:ser>
          <c:idx val="0"/>
          <c:order val="0"/>
          <c:tx>
            <c:strRef>
              <c:f>'gr+ar 17 f '!$K$3</c:f>
              <c:strCache>
                <c:ptCount val="1"/>
                <c:pt idx="0">
                  <c:v>Trasfert e pakushtezuar 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'gr+ar 17 f '!$J$4:$J$17</c:f>
              <c:strCache>
                <c:ptCount val="14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  <c:pt idx="11">
                  <c:v>Viti 2015</c:v>
                </c:pt>
                <c:pt idx="12">
                  <c:v>Viti 2016</c:v>
                </c:pt>
                <c:pt idx="13">
                  <c:v>Viti 2017</c:v>
                </c:pt>
              </c:strCache>
            </c:strRef>
          </c:cat>
          <c:val>
            <c:numRef>
              <c:f>'gr+ar 17 f '!$K$4:$K$17</c:f>
              <c:numCache>
                <c:formatCode>#,##0</c:formatCode>
                <c:ptCount val="14"/>
                <c:pt idx="0">
                  <c:v>101531000</c:v>
                </c:pt>
                <c:pt idx="1">
                  <c:v>153081000</c:v>
                </c:pt>
                <c:pt idx="2">
                  <c:v>137110000</c:v>
                </c:pt>
                <c:pt idx="3">
                  <c:v>180321000</c:v>
                </c:pt>
                <c:pt idx="4">
                  <c:v>247335000</c:v>
                </c:pt>
                <c:pt idx="5">
                  <c:v>251540000</c:v>
                </c:pt>
                <c:pt idx="6">
                  <c:v>208046000</c:v>
                </c:pt>
                <c:pt idx="7">
                  <c:v>201805000</c:v>
                </c:pt>
                <c:pt idx="8">
                  <c:v>204832000</c:v>
                </c:pt>
                <c:pt idx="9">
                  <c:v>234767326</c:v>
                </c:pt>
                <c:pt idx="10">
                  <c:v>232065000</c:v>
                </c:pt>
                <c:pt idx="11">
                  <c:v>243668000</c:v>
                </c:pt>
                <c:pt idx="12">
                  <c:v>374451000</c:v>
                </c:pt>
                <c:pt idx="13">
                  <c:v>452568000</c:v>
                </c:pt>
              </c:numCache>
            </c:numRef>
          </c:val>
        </c:ser>
        <c:ser>
          <c:idx val="1"/>
          <c:order val="1"/>
          <c:tx>
            <c:strRef>
              <c:f>'gr+ar 17 f '!$L$3</c:f>
              <c:strCache>
                <c:ptCount val="1"/>
                <c:pt idx="0">
                  <c:v>te ardhurat</c:v>
                </c:pt>
              </c:strCache>
            </c:strRef>
          </c:tx>
          <c:spPr>
            <a:solidFill>
              <a:srgbClr val="0070C0"/>
            </a:solidFill>
          </c:spPr>
          <c:cat>
            <c:strRef>
              <c:f>'gr+ar 17 f '!$J$4:$J$17</c:f>
              <c:strCache>
                <c:ptCount val="14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  <c:pt idx="11">
                  <c:v>Viti 2015</c:v>
                </c:pt>
                <c:pt idx="12">
                  <c:v>Viti 2016</c:v>
                </c:pt>
                <c:pt idx="13">
                  <c:v>Viti 2017</c:v>
                </c:pt>
              </c:strCache>
            </c:strRef>
          </c:cat>
          <c:val>
            <c:numRef>
              <c:f>'gr+ar 17 f '!$L$4:$L$17</c:f>
              <c:numCache>
                <c:formatCode>#,##0</c:formatCode>
                <c:ptCount val="14"/>
                <c:pt idx="0">
                  <c:v>63474000</c:v>
                </c:pt>
                <c:pt idx="1">
                  <c:v>73051000</c:v>
                </c:pt>
                <c:pt idx="2">
                  <c:v>88247000</c:v>
                </c:pt>
                <c:pt idx="3">
                  <c:v>103450000</c:v>
                </c:pt>
                <c:pt idx="4">
                  <c:v>191771906</c:v>
                </c:pt>
                <c:pt idx="5">
                  <c:v>207869560</c:v>
                </c:pt>
                <c:pt idx="6">
                  <c:v>282605931</c:v>
                </c:pt>
                <c:pt idx="7">
                  <c:v>311102071</c:v>
                </c:pt>
                <c:pt idx="8">
                  <c:v>311992416</c:v>
                </c:pt>
                <c:pt idx="9">
                  <c:v>329704542</c:v>
                </c:pt>
                <c:pt idx="10">
                  <c:v>298913237</c:v>
                </c:pt>
                <c:pt idx="11">
                  <c:v>376748603</c:v>
                </c:pt>
                <c:pt idx="12">
                  <c:v>500000000</c:v>
                </c:pt>
                <c:pt idx="13">
                  <c:v>927520844</c:v>
                </c:pt>
              </c:numCache>
            </c:numRef>
          </c:val>
        </c:ser>
        <c:axId val="61990016"/>
        <c:axId val="61991552"/>
      </c:barChart>
      <c:catAx>
        <c:axId val="61990016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/>
            </a:pPr>
            <a:endParaRPr lang="sq-AL"/>
          </a:p>
        </c:txPr>
        <c:crossAx val="61991552"/>
        <c:crosses val="autoZero"/>
        <c:auto val="1"/>
        <c:lblAlgn val="ctr"/>
        <c:lblOffset val="100"/>
      </c:catAx>
      <c:valAx>
        <c:axId val="61991552"/>
        <c:scaling>
          <c:orientation val="minMax"/>
        </c:scaling>
        <c:axPos val="l"/>
        <c:majorGridlines/>
        <c:numFmt formatCode="#,##0" sourceLinked="1"/>
        <c:tickLblPos val="nextTo"/>
        <c:crossAx val="619900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132975834917235"/>
          <c:y val="0.28113268169065092"/>
          <c:w val="0.14004955199565572"/>
          <c:h val="0.39750475156122739"/>
        </c:manualLayout>
      </c:layout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q-AL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621"/>
        </c:manualLayout>
      </c:layout>
      <c:bar3D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14'!$C$4:$C$14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234767326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14'!$D$4:$D$14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282605931</c:v>
                </c:pt>
                <c:pt idx="8">
                  <c:v>311102071</c:v>
                </c:pt>
                <c:pt idx="9">
                  <c:v>311992416</c:v>
                </c:pt>
                <c:pt idx="10">
                  <c:v>329704542</c:v>
                </c:pt>
              </c:numCache>
            </c:numRef>
          </c:val>
        </c:ser>
        <c:shape val="cylinder"/>
        <c:axId val="57818496"/>
        <c:axId val="57824384"/>
        <c:axId val="0"/>
      </c:bar3DChart>
      <c:catAx>
        <c:axId val="5781849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57824384"/>
        <c:crosses val="autoZero"/>
        <c:auto val="1"/>
        <c:lblAlgn val="ctr"/>
        <c:lblOffset val="100"/>
      </c:catAx>
      <c:valAx>
        <c:axId val="57824384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578184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lang="en-US" sz="5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sq-AL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sq-A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q-AL"/>
  <c:chart>
    <c:plotArea>
      <c:layout>
        <c:manualLayout>
          <c:layoutTarget val="inner"/>
          <c:xMode val="edge"/>
          <c:yMode val="edge"/>
          <c:x val="0.11866103288353985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14'!$C$4:$C$10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14'!$D$4:$D$10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57848960"/>
        <c:axId val="57850496"/>
      </c:barChart>
      <c:catAx>
        <c:axId val="57848960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57850496"/>
        <c:crosses val="autoZero"/>
        <c:auto val="1"/>
        <c:lblAlgn val="ctr"/>
        <c:lblOffset val="100"/>
      </c:catAx>
      <c:valAx>
        <c:axId val="57850496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US"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sq-AL"/>
          </a:p>
        </c:txPr>
        <c:crossAx val="5784896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 sz="5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sq-AL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sq-A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q-AL"/>
  <c:chart>
    <c:plotArea>
      <c:layout>
        <c:manualLayout>
          <c:layoutTarget val="inner"/>
          <c:xMode val="edge"/>
          <c:yMode val="edge"/>
          <c:x val="0.11286043985881075"/>
          <c:y val="4.1285025182662943E-2"/>
          <c:w val="0.86059575527197052"/>
          <c:h val="0.86406203447542052"/>
        </c:manualLayout>
      </c:layout>
      <c:barChart>
        <c:barDir val="col"/>
        <c:grouping val="clustered"/>
        <c:ser>
          <c:idx val="0"/>
          <c:order val="0"/>
          <c:tx>
            <c:strRef>
              <c:f>'gr+ar 17 f '!$K$3</c:f>
              <c:strCache>
                <c:ptCount val="1"/>
                <c:pt idx="0">
                  <c:v>Trasfert e pakushtezuar 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'gr+ar 17 f '!$J$4:$J$17</c:f>
              <c:strCache>
                <c:ptCount val="14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  <c:pt idx="11">
                  <c:v>Viti 2015</c:v>
                </c:pt>
                <c:pt idx="12">
                  <c:v>Viti 2016</c:v>
                </c:pt>
                <c:pt idx="13">
                  <c:v>Viti 2017</c:v>
                </c:pt>
              </c:strCache>
            </c:strRef>
          </c:cat>
          <c:val>
            <c:numRef>
              <c:f>'gr+ar 17 f '!$K$4:$K$17</c:f>
              <c:numCache>
                <c:formatCode>#,##0</c:formatCode>
                <c:ptCount val="14"/>
                <c:pt idx="0">
                  <c:v>101531000</c:v>
                </c:pt>
                <c:pt idx="1">
                  <c:v>153081000</c:v>
                </c:pt>
                <c:pt idx="2">
                  <c:v>137110000</c:v>
                </c:pt>
                <c:pt idx="3">
                  <c:v>180321000</c:v>
                </c:pt>
                <c:pt idx="4">
                  <c:v>247335000</c:v>
                </c:pt>
                <c:pt idx="5">
                  <c:v>251540000</c:v>
                </c:pt>
                <c:pt idx="6">
                  <c:v>208046000</c:v>
                </c:pt>
                <c:pt idx="7">
                  <c:v>201805000</c:v>
                </c:pt>
                <c:pt idx="8">
                  <c:v>204832000</c:v>
                </c:pt>
                <c:pt idx="9">
                  <c:v>234767326</c:v>
                </c:pt>
                <c:pt idx="10">
                  <c:v>232065000</c:v>
                </c:pt>
                <c:pt idx="11">
                  <c:v>243668000</c:v>
                </c:pt>
                <c:pt idx="12">
                  <c:v>374451000</c:v>
                </c:pt>
                <c:pt idx="13">
                  <c:v>452568000</c:v>
                </c:pt>
              </c:numCache>
            </c:numRef>
          </c:val>
        </c:ser>
        <c:ser>
          <c:idx val="1"/>
          <c:order val="1"/>
          <c:tx>
            <c:strRef>
              <c:f>'gr+ar 17 f '!$L$3</c:f>
              <c:strCache>
                <c:ptCount val="1"/>
                <c:pt idx="0">
                  <c:v>te ardhurat</c:v>
                </c:pt>
              </c:strCache>
            </c:strRef>
          </c:tx>
          <c:spPr>
            <a:solidFill>
              <a:srgbClr val="0070C0"/>
            </a:solidFill>
          </c:spPr>
          <c:cat>
            <c:strRef>
              <c:f>'gr+ar 17 f '!$J$4:$J$17</c:f>
              <c:strCache>
                <c:ptCount val="14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  <c:pt idx="11">
                  <c:v>Viti 2015</c:v>
                </c:pt>
                <c:pt idx="12">
                  <c:v>Viti 2016</c:v>
                </c:pt>
                <c:pt idx="13">
                  <c:v>Viti 2017</c:v>
                </c:pt>
              </c:strCache>
            </c:strRef>
          </c:cat>
          <c:val>
            <c:numRef>
              <c:f>'gr+ar 17 f '!$L$4:$L$17</c:f>
              <c:numCache>
                <c:formatCode>#,##0</c:formatCode>
                <c:ptCount val="14"/>
                <c:pt idx="0">
                  <c:v>63474000</c:v>
                </c:pt>
                <c:pt idx="1">
                  <c:v>73051000</c:v>
                </c:pt>
                <c:pt idx="2">
                  <c:v>88247000</c:v>
                </c:pt>
                <c:pt idx="3">
                  <c:v>103450000</c:v>
                </c:pt>
                <c:pt idx="4">
                  <c:v>191771906</c:v>
                </c:pt>
                <c:pt idx="5">
                  <c:v>207869560</c:v>
                </c:pt>
                <c:pt idx="6">
                  <c:v>282605931</c:v>
                </c:pt>
                <c:pt idx="7">
                  <c:v>311102071</c:v>
                </c:pt>
                <c:pt idx="8">
                  <c:v>311992416</c:v>
                </c:pt>
                <c:pt idx="9">
                  <c:v>329704542</c:v>
                </c:pt>
                <c:pt idx="10">
                  <c:v>298913237</c:v>
                </c:pt>
                <c:pt idx="11">
                  <c:v>376748603</c:v>
                </c:pt>
                <c:pt idx="12">
                  <c:v>500000000</c:v>
                </c:pt>
                <c:pt idx="13">
                  <c:v>927520844</c:v>
                </c:pt>
              </c:numCache>
            </c:numRef>
          </c:val>
        </c:ser>
        <c:axId val="63117952"/>
        <c:axId val="63119744"/>
      </c:barChart>
      <c:catAx>
        <c:axId val="63117952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 i="0"/>
            </a:pPr>
            <a:endParaRPr lang="sq-AL"/>
          </a:p>
        </c:txPr>
        <c:crossAx val="63119744"/>
        <c:crosses val="autoZero"/>
        <c:auto val="1"/>
        <c:lblAlgn val="ctr"/>
        <c:lblOffset val="100"/>
      </c:catAx>
      <c:valAx>
        <c:axId val="63119744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050" b="1"/>
            </a:pPr>
            <a:endParaRPr lang="sq-AL"/>
          </a:p>
        </c:txPr>
        <c:crossAx val="63117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8380102271698804"/>
          <c:y val="0.13698854366177199"/>
          <c:w val="0.31821047153588583"/>
          <c:h val="0.17453181527984671"/>
        </c:manualLayout>
      </c:layout>
      <c:txPr>
        <a:bodyPr/>
        <a:lstStyle/>
        <a:p>
          <a:pPr>
            <a:defRPr sz="1800"/>
          </a:pPr>
          <a:endParaRPr lang="sq-AL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3971B-17DC-41BB-BA8E-30EAC2ADBD06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012CE-EB3C-48A5-A3C3-B86D1EB912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q-A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q-A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E6194-2DB5-4F0E-AD5F-11F6F5F23B70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2209800"/>
            <a:ext cx="59436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Bashkia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Kamez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0" y="2819400"/>
            <a:ext cx="533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Projekt-Buxheti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Logo Transparent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596997"/>
            <a:ext cx="1066800" cy="15119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76600" y="3657600"/>
            <a:ext cx="19030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2017</a:t>
            </a:r>
            <a:endParaRPr lang="en-US" sz="66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457200"/>
          <a:ext cx="7772398" cy="2523744"/>
        </p:xfrm>
        <a:graphic>
          <a:graphicData uri="http://schemas.openxmlformats.org/drawingml/2006/table">
            <a:tbl>
              <a:tblPr/>
              <a:tblGrid>
                <a:gridCol w="462832"/>
                <a:gridCol w="2238355"/>
                <a:gridCol w="2449023"/>
                <a:gridCol w="1121971"/>
                <a:gridCol w="1500217"/>
              </a:tblGrid>
              <a:tr h="230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594" marR="6759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KAPACITETI I BIZNESEVE DHE INSTITUCIONEVE TAKSAPAGUESE</a:t>
                      </a:r>
                      <a:endParaRPr lang="sq-AL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594" marR="6759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614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Nr.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Bashkia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Kamez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Totali I bizneseve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Biznes i Vogel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Biznes i Madh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4614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Kamez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2014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1742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272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4614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Paskuqan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691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644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47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442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Totali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2705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2386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319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94" marR="67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</a:tbl>
          </a:graphicData>
        </a:graphic>
      </p:graphicFrame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q-A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3400" y="3810000"/>
          <a:ext cx="8342377" cy="2533759"/>
        </p:xfrm>
        <a:graphic>
          <a:graphicData uri="http://schemas.openxmlformats.org/drawingml/2006/table">
            <a:tbl>
              <a:tblPr/>
              <a:tblGrid>
                <a:gridCol w="367907"/>
                <a:gridCol w="1326995"/>
                <a:gridCol w="1527798"/>
                <a:gridCol w="2023351"/>
                <a:gridCol w="1074236"/>
                <a:gridCol w="1137426"/>
                <a:gridCol w="884664"/>
              </a:tblGrid>
              <a:tr h="281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05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473" marR="594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KAPACITETI I BIZNESEVE TE VEGJEL SIPAS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NATYRES</a:t>
                      </a:r>
                      <a:endParaRPr lang="sq-AL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05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473" marR="594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05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473" marR="594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05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473" marR="594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63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Nr.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Bashkia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Kamez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Biznesi i vogël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Njësi tregtare dhe sherbimi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Njesi prodhimi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Profesione te lira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Ambulant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</a:tr>
              <a:tr h="563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Kamez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1742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1533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142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66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</a:tr>
              <a:tr h="563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Paskuqan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644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548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49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47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</a:tr>
              <a:tr h="541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q-AL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Totali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2386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2081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191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113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73" marR="59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</a:tr>
            </a:tbl>
          </a:graphicData>
        </a:graphic>
      </p:graphicFrame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q-A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685800"/>
          <a:ext cx="8534400" cy="2758799"/>
        </p:xfrm>
        <a:graphic>
          <a:graphicData uri="http://schemas.openxmlformats.org/drawingml/2006/table">
            <a:tbl>
              <a:tblPr/>
              <a:tblGrid>
                <a:gridCol w="419801"/>
                <a:gridCol w="1469305"/>
                <a:gridCol w="1362020"/>
                <a:gridCol w="1185549"/>
                <a:gridCol w="1103920"/>
                <a:gridCol w="1089152"/>
                <a:gridCol w="917344"/>
                <a:gridCol w="987309"/>
              </a:tblGrid>
              <a:tr h="268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05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72" marR="599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KAPACITETI I BIZNESEVE TE MEDHA SIPAS NATYRES SE TYRE</a:t>
                      </a:r>
                      <a:endParaRPr lang="sq-AL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05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72" marR="599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05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72" marR="599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05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72" marR="5997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8068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Nr.</a:t>
                      </a:r>
                      <a:endParaRPr lang="sq-AL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Bashkia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Kamez</a:t>
                      </a:r>
                      <a:endParaRPr lang="sq-AL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Biznesi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madh</a:t>
                      </a:r>
                      <a:endParaRPr lang="sq-AL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Njësi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tregtare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dhe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sherbimi</a:t>
                      </a:r>
                      <a:endParaRPr lang="sq-AL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Njesi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tregtim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karburanti</a:t>
                      </a:r>
                      <a:endParaRPr lang="sq-AL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Njesi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prodhimi</a:t>
                      </a:r>
                      <a:endParaRPr lang="sq-AL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Subjekte ndertimi</a:t>
                      </a:r>
                      <a:endParaRPr lang="sq-AL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Ente shteterore OJF etj</a:t>
                      </a:r>
                      <a:endParaRPr lang="sq-AL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</a:tr>
              <a:tr h="537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Kamez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272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169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537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Paskuqan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47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25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515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q-AL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Totali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319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194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41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39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40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972" marR="599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q-A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3886200"/>
          <a:ext cx="8534400" cy="2159002"/>
        </p:xfrm>
        <a:graphic>
          <a:graphicData uri="http://schemas.openxmlformats.org/drawingml/2006/table">
            <a:tbl>
              <a:tblPr/>
              <a:tblGrid>
                <a:gridCol w="618976"/>
                <a:gridCol w="1657361"/>
                <a:gridCol w="3422512"/>
                <a:gridCol w="2835551"/>
              </a:tblGrid>
              <a:tr h="164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KAPACITETI I FAMILJEVE TAKSAPAGUESE</a:t>
                      </a:r>
                      <a:endParaRPr lang="sq-AL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q-AL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548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Nr.</a:t>
                      </a:r>
                      <a:endParaRPr lang="sq-AL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Bashkia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Kamez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Familje me taksa e tarifa te plota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Familje me lehtesi fiskale</a:t>
                      </a:r>
                      <a:endParaRPr lang="sq-AL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481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sq-AL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Kamez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23,614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275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481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sq-AL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Paskuqan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12,052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60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461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q-AL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Totali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35,666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335</a:t>
                      </a:r>
                      <a:endParaRPr lang="sq-AL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</a:tbl>
          </a:graphicData>
        </a:graphic>
      </p:graphicFrame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q-A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81000" y="533400"/>
            <a:ext cx="8153400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 </a:t>
            </a:r>
            <a:endParaRPr lang="sq-AL" sz="1400" dirty="0" smtClean="0"/>
          </a:p>
          <a:p>
            <a:pPr lvl="0" algn="ctr"/>
            <a:r>
              <a:rPr lang="en-US" b="1" dirty="0" err="1" smtClean="0"/>
              <a:t>Buxheti</a:t>
            </a:r>
            <a:r>
              <a:rPr lang="en-US" b="1" dirty="0" smtClean="0"/>
              <a:t>  </a:t>
            </a:r>
            <a:r>
              <a:rPr lang="en-US" b="1" dirty="0" err="1" smtClean="0"/>
              <a:t>i</a:t>
            </a:r>
            <a:r>
              <a:rPr lang="en-US" b="1" dirty="0" smtClean="0"/>
              <a:t>  </a:t>
            </a:r>
            <a:r>
              <a:rPr lang="en-US" b="1" dirty="0" err="1" smtClean="0"/>
              <a:t>Bashkise</a:t>
            </a:r>
            <a:r>
              <a:rPr lang="en-US" b="1" dirty="0" smtClean="0"/>
              <a:t> per </a:t>
            </a:r>
            <a:r>
              <a:rPr lang="en-US" b="1" dirty="0" err="1" smtClean="0"/>
              <a:t>vitin</a:t>
            </a:r>
            <a:r>
              <a:rPr lang="en-US" b="1" dirty="0" smtClean="0"/>
              <a:t> 2017</a:t>
            </a:r>
            <a:endParaRPr lang="sq-AL" sz="1400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Buxhetit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Bashkisë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vitin</a:t>
            </a:r>
            <a:r>
              <a:rPr lang="en-US" dirty="0" smtClean="0"/>
              <a:t> 2017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b="1" dirty="0" smtClean="0"/>
              <a:t>1,505,039</a:t>
            </a:r>
            <a:r>
              <a:rPr lang="en-US" dirty="0" smtClean="0"/>
              <a:t> </a:t>
            </a:r>
            <a:r>
              <a:rPr lang="en-US" dirty="0" err="1" smtClean="0"/>
              <a:t>mijë</a:t>
            </a:r>
            <a:r>
              <a:rPr lang="en-US" dirty="0" smtClean="0"/>
              <a:t> </a:t>
            </a:r>
            <a:r>
              <a:rPr lang="en-US" dirty="0" err="1" smtClean="0"/>
              <a:t>lekë</a:t>
            </a:r>
            <a:r>
              <a:rPr lang="en-US" dirty="0" smtClean="0"/>
              <a:t>, </a:t>
            </a:r>
            <a:r>
              <a:rPr lang="en-US" dirty="0" err="1" smtClean="0"/>
              <a:t>ndër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cilat</a:t>
            </a:r>
            <a:r>
              <a:rPr lang="en-US" dirty="0" smtClean="0"/>
              <a:t>  </a:t>
            </a:r>
            <a:r>
              <a:rPr lang="en-US" b="1" dirty="0" smtClean="0"/>
              <a:t>927.521</a:t>
            </a:r>
            <a:r>
              <a:rPr lang="en-US" dirty="0" smtClean="0"/>
              <a:t> </a:t>
            </a:r>
            <a:r>
              <a:rPr lang="en-US" dirty="0" err="1" smtClean="0"/>
              <a:t>mijë</a:t>
            </a:r>
            <a:r>
              <a:rPr lang="en-US" dirty="0" smtClean="0"/>
              <a:t> </a:t>
            </a:r>
            <a:r>
              <a:rPr lang="en-US" dirty="0" err="1" smtClean="0"/>
              <a:t>lekë</a:t>
            </a:r>
            <a:r>
              <a:rPr lang="en-US" dirty="0" smtClean="0"/>
              <a:t> (62 %)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ardhurat</a:t>
            </a:r>
            <a:r>
              <a:rPr lang="en-US" dirty="0" smtClean="0"/>
              <a:t> e </a:t>
            </a:r>
            <a:r>
              <a:rPr lang="en-US" dirty="0" err="1" smtClean="0"/>
              <a:t>veta</a:t>
            </a:r>
            <a:r>
              <a:rPr lang="en-US" dirty="0" smtClean="0"/>
              <a:t>, </a:t>
            </a:r>
            <a:r>
              <a:rPr lang="en-US" b="1" dirty="0" smtClean="0"/>
              <a:t>452,568</a:t>
            </a:r>
            <a:r>
              <a:rPr lang="en-US" dirty="0" smtClean="0"/>
              <a:t> </a:t>
            </a:r>
            <a:r>
              <a:rPr lang="en-US" dirty="0" err="1" smtClean="0"/>
              <a:t>mijë</a:t>
            </a:r>
            <a:r>
              <a:rPr lang="en-US" dirty="0" smtClean="0"/>
              <a:t> </a:t>
            </a:r>
            <a:r>
              <a:rPr lang="en-US" dirty="0" err="1" smtClean="0"/>
              <a:t>lekë</a:t>
            </a:r>
            <a:r>
              <a:rPr lang="en-US" dirty="0" smtClean="0"/>
              <a:t> (30 %) </a:t>
            </a:r>
            <a:r>
              <a:rPr lang="en-US" dirty="0" err="1" smtClean="0"/>
              <a:t>transfertë</a:t>
            </a:r>
            <a:r>
              <a:rPr lang="en-US" dirty="0" smtClean="0"/>
              <a:t> e </a:t>
            </a:r>
            <a:r>
              <a:rPr lang="en-US" dirty="0" err="1" smtClean="0"/>
              <a:t>pakushtëzuar</a:t>
            </a:r>
            <a:r>
              <a:rPr lang="en-US" dirty="0" smtClean="0"/>
              <a:t>,  </a:t>
            </a:r>
            <a:r>
              <a:rPr lang="en-US" b="1" dirty="0" smtClean="0"/>
              <a:t>124,950</a:t>
            </a:r>
            <a:r>
              <a:rPr lang="en-US" dirty="0" smtClean="0"/>
              <a:t> </a:t>
            </a:r>
            <a:r>
              <a:rPr lang="en-US" dirty="0" err="1" smtClean="0"/>
              <a:t>mijë</a:t>
            </a:r>
            <a:r>
              <a:rPr lang="en-US" dirty="0" smtClean="0"/>
              <a:t> </a:t>
            </a:r>
            <a:r>
              <a:rPr lang="en-US" dirty="0" err="1" smtClean="0"/>
              <a:t>lekë</a:t>
            </a:r>
            <a:r>
              <a:rPr lang="en-US" dirty="0" smtClean="0"/>
              <a:t> (8 %) </a:t>
            </a:r>
            <a:r>
              <a:rPr lang="en-US" dirty="0" err="1" smtClean="0"/>
              <a:t>transfertë</a:t>
            </a:r>
            <a:r>
              <a:rPr lang="en-US" dirty="0" smtClean="0"/>
              <a:t> </a:t>
            </a:r>
            <a:r>
              <a:rPr lang="en-US" dirty="0" err="1" smtClean="0"/>
              <a:t>specifike</a:t>
            </a:r>
            <a:r>
              <a:rPr lang="en-US" dirty="0" smtClean="0"/>
              <a:t>, 0  </a:t>
            </a:r>
            <a:r>
              <a:rPr lang="en-US" dirty="0" err="1" smtClean="0"/>
              <a:t>mijë</a:t>
            </a:r>
            <a:r>
              <a:rPr lang="en-US" dirty="0" smtClean="0"/>
              <a:t> </a:t>
            </a:r>
            <a:r>
              <a:rPr lang="en-US" dirty="0" err="1" smtClean="0"/>
              <a:t>lekë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donatorë</a:t>
            </a:r>
            <a:r>
              <a:rPr lang="en-US" dirty="0" smtClean="0"/>
              <a:t>, </a:t>
            </a:r>
            <a:r>
              <a:rPr lang="en-US" dirty="0" err="1" smtClean="0"/>
              <a:t>transfertë</a:t>
            </a:r>
            <a:r>
              <a:rPr lang="en-US" dirty="0" smtClean="0"/>
              <a:t> e </a:t>
            </a:r>
            <a:r>
              <a:rPr lang="en-US" dirty="0" err="1" smtClean="0"/>
              <a:t>kushtëzuar</a:t>
            </a:r>
            <a:r>
              <a:rPr lang="en-US" dirty="0" smtClean="0"/>
              <a:t> </a:t>
            </a:r>
            <a:r>
              <a:rPr lang="en-US" dirty="0" err="1" smtClean="0"/>
              <a:t>eshte</a:t>
            </a:r>
            <a:r>
              <a:rPr lang="en-US" dirty="0" smtClean="0"/>
              <a:t> </a:t>
            </a:r>
            <a:r>
              <a:rPr lang="en-US" dirty="0" err="1" smtClean="0"/>
              <a:t>gjendja</a:t>
            </a:r>
            <a:r>
              <a:rPr lang="en-US" dirty="0" smtClean="0"/>
              <a:t> </a:t>
            </a:r>
            <a:r>
              <a:rPr lang="en-US" dirty="0" err="1" smtClean="0"/>
              <a:t>civile</a:t>
            </a:r>
            <a:r>
              <a:rPr lang="en-US" dirty="0" smtClean="0"/>
              <a:t>, </a:t>
            </a:r>
            <a:r>
              <a:rPr lang="en-US" dirty="0" err="1" smtClean="0"/>
              <a:t>ndihme</a:t>
            </a:r>
            <a:r>
              <a:rPr lang="en-US" dirty="0" smtClean="0"/>
              <a:t> </a:t>
            </a:r>
            <a:r>
              <a:rPr lang="en-US" dirty="0" err="1" smtClean="0"/>
              <a:t>ekonomike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paaftesi</a:t>
            </a:r>
            <a:r>
              <a:rPr lang="en-US" dirty="0" smtClean="0"/>
              <a:t> e </a:t>
            </a:r>
            <a:r>
              <a:rPr lang="en-US" dirty="0" err="1" smtClean="0"/>
              <a:t>kushtezuar</a:t>
            </a:r>
            <a:r>
              <a:rPr lang="en-US" dirty="0" smtClean="0"/>
              <a:t> per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cilat</a:t>
            </a:r>
            <a:r>
              <a:rPr lang="en-US" dirty="0" smtClean="0"/>
              <a:t> </a:t>
            </a:r>
            <a:r>
              <a:rPr lang="en-US" dirty="0" err="1" smtClean="0"/>
              <a:t>çelet</a:t>
            </a:r>
            <a:r>
              <a:rPr lang="en-US" dirty="0" smtClean="0"/>
              <a:t> </a:t>
            </a:r>
            <a:r>
              <a:rPr lang="en-US" dirty="0" err="1" smtClean="0"/>
              <a:t>fondi</a:t>
            </a:r>
            <a:r>
              <a:rPr lang="en-US" dirty="0" smtClean="0"/>
              <a:t> ne </a:t>
            </a:r>
            <a:r>
              <a:rPr lang="en-US" dirty="0" err="1" smtClean="0"/>
              <a:t>fillim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vitit</a:t>
            </a:r>
            <a:r>
              <a:rPr lang="en-US" dirty="0" smtClean="0"/>
              <a:t> </a:t>
            </a:r>
            <a:r>
              <a:rPr lang="en-US" dirty="0" err="1" smtClean="0"/>
              <a:t>kalenderik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Buxheti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vitit</a:t>
            </a:r>
            <a:r>
              <a:rPr lang="en-US" dirty="0" smtClean="0"/>
              <a:t> 2017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hartuar</a:t>
            </a:r>
            <a:r>
              <a:rPr lang="en-US" dirty="0" smtClean="0"/>
              <a:t> </a:t>
            </a:r>
            <a:r>
              <a:rPr lang="en-US" dirty="0" err="1" smtClean="0"/>
              <a:t>sipas</a:t>
            </a:r>
            <a:r>
              <a:rPr lang="en-US" dirty="0" smtClean="0"/>
              <a:t> </a:t>
            </a:r>
            <a:r>
              <a:rPr lang="en-US" dirty="0" err="1" smtClean="0"/>
              <a:t>programeve</a:t>
            </a:r>
            <a:r>
              <a:rPr lang="en-US" dirty="0" smtClean="0"/>
              <a:t> </a:t>
            </a:r>
            <a:r>
              <a:rPr lang="en-US" dirty="0" err="1" smtClean="0"/>
              <a:t>buxhetore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funksioneve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përcaktuara</a:t>
            </a:r>
            <a:r>
              <a:rPr lang="en-US" dirty="0" smtClean="0"/>
              <a:t> me </a:t>
            </a:r>
            <a:r>
              <a:rPr lang="en-US" dirty="0" err="1" smtClean="0"/>
              <a:t>ligj</a:t>
            </a:r>
            <a:r>
              <a:rPr lang="en-US" dirty="0" smtClean="0"/>
              <a:t>.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periudhën</a:t>
            </a:r>
            <a:r>
              <a:rPr lang="en-US" dirty="0" smtClean="0"/>
              <a:t> </a:t>
            </a:r>
            <a:r>
              <a:rPr lang="en-US" dirty="0" err="1" smtClean="0"/>
              <a:t>fillestare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planifikimit</a:t>
            </a:r>
            <a:r>
              <a:rPr lang="en-US" dirty="0" smtClean="0"/>
              <a:t>, pas </a:t>
            </a:r>
            <a:r>
              <a:rPr lang="en-US" dirty="0" err="1" smtClean="0"/>
              <a:t>reformës</a:t>
            </a:r>
            <a:r>
              <a:rPr lang="en-US" dirty="0" smtClean="0"/>
              <a:t> administrative </a:t>
            </a:r>
            <a:r>
              <a:rPr lang="en-US" dirty="0" err="1" smtClean="0"/>
              <a:t>territoriale</a:t>
            </a:r>
            <a:r>
              <a:rPr lang="en-US" dirty="0" smtClean="0"/>
              <a:t>, ka </a:t>
            </a:r>
            <a:r>
              <a:rPr lang="en-US" dirty="0" err="1" smtClean="0"/>
              <a:t>qenë</a:t>
            </a:r>
            <a:r>
              <a:rPr lang="en-US" dirty="0" smtClean="0"/>
              <a:t> e </a:t>
            </a:r>
            <a:r>
              <a:rPr lang="en-US" dirty="0" err="1" smtClean="0"/>
              <a:t>vështire</a:t>
            </a:r>
            <a:r>
              <a:rPr lang="en-US" dirty="0" smtClean="0"/>
              <a:t> </a:t>
            </a:r>
            <a:r>
              <a:rPr lang="en-US" dirty="0" err="1" smtClean="0"/>
              <a:t>mbledhja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analizimi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planifikimin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ardhurave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shpenzimeve</a:t>
            </a:r>
            <a:r>
              <a:rPr lang="en-US" dirty="0" smtClean="0"/>
              <a:t>. </a:t>
            </a:r>
          </a:p>
          <a:p>
            <a:pPr algn="just"/>
            <a:endParaRPr lang="en-US" sz="1400" dirty="0" smtClean="0"/>
          </a:p>
          <a:p>
            <a:pPr algn="just"/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sq-AL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1000" y="228601"/>
            <a:ext cx="8534400" cy="689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 </a:t>
            </a:r>
            <a:endParaRPr lang="sq-AL" sz="1400" dirty="0" smtClean="0"/>
          </a:p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Disa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tregues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rëndësishëm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për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Buxhetin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vitit</a:t>
            </a:r>
            <a:r>
              <a:rPr lang="en-US" b="1" dirty="0" smtClean="0">
                <a:solidFill>
                  <a:srgbClr val="0070C0"/>
                </a:solidFill>
              </a:rPr>
              <a:t> 2017</a:t>
            </a:r>
          </a:p>
          <a:p>
            <a:endParaRPr lang="sq-AL" sz="1400" dirty="0" smtClean="0"/>
          </a:p>
          <a:p>
            <a:r>
              <a:rPr lang="en-US" sz="1600" b="1" dirty="0" smtClean="0"/>
              <a:t>*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ardhurat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taksat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janë</a:t>
            </a:r>
            <a:r>
              <a:rPr lang="en-US" sz="1600" b="1" dirty="0" smtClean="0"/>
              <a:t> 418,060 </a:t>
            </a:r>
            <a:r>
              <a:rPr lang="en-US" sz="1600" b="1" dirty="0" err="1" smtClean="0"/>
              <a:t>mijë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lekë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dhe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zënë</a:t>
            </a:r>
            <a:r>
              <a:rPr lang="en-US" sz="1600" b="1" dirty="0" smtClean="0"/>
              <a:t> 45 %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totalit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 </a:t>
            </a:r>
            <a:r>
              <a:rPr lang="en-US" sz="1600" b="1" dirty="0" err="1" smtClean="0"/>
              <a:t>ardhurave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burimet</a:t>
            </a:r>
            <a:r>
              <a:rPr lang="en-US" sz="1600" b="1" dirty="0" smtClean="0"/>
              <a:t> e </a:t>
            </a:r>
            <a:r>
              <a:rPr lang="en-US" sz="1600" b="1" dirty="0" err="1" smtClean="0"/>
              <a:t>veta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vendore</a:t>
            </a:r>
            <a:r>
              <a:rPr lang="en-US" sz="1600" b="1" dirty="0" smtClean="0"/>
              <a:t>.</a:t>
            </a:r>
          </a:p>
          <a:p>
            <a:endParaRPr lang="sq-AL" sz="1600" dirty="0" smtClean="0"/>
          </a:p>
          <a:p>
            <a:r>
              <a:rPr lang="en-US" sz="1600" b="1" dirty="0" smtClean="0"/>
              <a:t>*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ardhurat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tarifat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vendore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janë</a:t>
            </a:r>
            <a:r>
              <a:rPr lang="en-US" sz="1600" b="1" dirty="0" smtClean="0"/>
              <a:t> 493,511 </a:t>
            </a:r>
            <a:r>
              <a:rPr lang="en-US" sz="1600" b="1" dirty="0" err="1" smtClean="0"/>
              <a:t>mijë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lekë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dhe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zënë</a:t>
            </a:r>
            <a:r>
              <a:rPr lang="en-US" sz="1600" b="1" dirty="0" smtClean="0"/>
              <a:t> 53 %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totalit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ardhurave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burimet</a:t>
            </a:r>
            <a:r>
              <a:rPr lang="en-US" sz="1600" b="1" dirty="0" smtClean="0"/>
              <a:t> e </a:t>
            </a:r>
            <a:r>
              <a:rPr lang="en-US" sz="1600" b="1" dirty="0" err="1" smtClean="0"/>
              <a:t>veta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vendore</a:t>
            </a:r>
            <a:r>
              <a:rPr lang="en-US" sz="1600" b="1" dirty="0" smtClean="0"/>
              <a:t>.</a:t>
            </a:r>
          </a:p>
          <a:p>
            <a:endParaRPr lang="sq-AL" sz="1600" dirty="0" smtClean="0"/>
          </a:p>
          <a:p>
            <a:r>
              <a:rPr lang="en-US" sz="1600" b="1" dirty="0" smtClean="0"/>
              <a:t>*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ardhurat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burime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tjera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janë</a:t>
            </a:r>
            <a:r>
              <a:rPr lang="en-US" sz="1600" b="1" dirty="0" smtClean="0"/>
              <a:t> 15,950 </a:t>
            </a:r>
            <a:r>
              <a:rPr lang="en-US" sz="1600" b="1" dirty="0" err="1" smtClean="0"/>
              <a:t>mijë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lekë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dhe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zënë</a:t>
            </a:r>
            <a:r>
              <a:rPr lang="en-US" sz="1600" b="1" dirty="0" smtClean="0"/>
              <a:t> 2 %_%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totali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 </a:t>
            </a:r>
            <a:r>
              <a:rPr lang="en-US" sz="1600" b="1" dirty="0" err="1" smtClean="0"/>
              <a:t>ardhurave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burimet</a:t>
            </a:r>
            <a:r>
              <a:rPr lang="en-US" sz="1600" b="1" dirty="0" smtClean="0"/>
              <a:t> e </a:t>
            </a:r>
            <a:r>
              <a:rPr lang="en-US" sz="1600" b="1" dirty="0" err="1" smtClean="0"/>
              <a:t>veta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vendore</a:t>
            </a:r>
            <a:r>
              <a:rPr lang="en-US" sz="1600" b="1" dirty="0" smtClean="0"/>
              <a:t>.</a:t>
            </a:r>
          </a:p>
          <a:p>
            <a:endParaRPr lang="sq-AL" sz="1600" dirty="0" smtClean="0"/>
          </a:p>
          <a:p>
            <a:r>
              <a:rPr lang="en-US" sz="1600" b="1" dirty="0" smtClean="0"/>
              <a:t>*</a:t>
            </a:r>
            <a:r>
              <a:rPr lang="en-US" sz="1600" b="1" dirty="0" err="1" smtClean="0"/>
              <a:t>Totali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shpenzimeve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kapitale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është</a:t>
            </a:r>
            <a:r>
              <a:rPr lang="en-US" sz="1600" b="1" dirty="0" smtClean="0"/>
              <a:t> 787,296  </a:t>
            </a:r>
            <a:r>
              <a:rPr lang="en-US" sz="1600" b="1" dirty="0" err="1" smtClean="0"/>
              <a:t>mijë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lekë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dhe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zë</a:t>
            </a:r>
            <a:r>
              <a:rPr lang="en-US" sz="1600" b="1" dirty="0" smtClean="0"/>
              <a:t>   57.5 %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totalit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shpenzimeve</a:t>
            </a:r>
            <a:r>
              <a:rPr lang="en-US" sz="1600" b="1" dirty="0" smtClean="0"/>
              <a:t>.</a:t>
            </a:r>
          </a:p>
          <a:p>
            <a:endParaRPr lang="sq-AL" sz="1600" dirty="0" smtClean="0"/>
          </a:p>
          <a:p>
            <a:r>
              <a:rPr lang="en-US" sz="1600" b="1" dirty="0" smtClean="0"/>
              <a:t>*</a:t>
            </a:r>
            <a:r>
              <a:rPr lang="en-US" sz="1600" b="1" dirty="0" err="1" smtClean="0"/>
              <a:t>Totali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shpenzimeve</a:t>
            </a:r>
            <a:r>
              <a:rPr lang="en-US" sz="1600" b="1" dirty="0" smtClean="0"/>
              <a:t> operative </a:t>
            </a:r>
            <a:r>
              <a:rPr lang="en-US" sz="1600" b="1" dirty="0" err="1" smtClean="0"/>
              <a:t>është</a:t>
            </a:r>
            <a:r>
              <a:rPr lang="en-US" sz="1600" b="1" dirty="0" smtClean="0"/>
              <a:t>  272.797  </a:t>
            </a:r>
            <a:r>
              <a:rPr lang="en-US" sz="1600" b="1" dirty="0" err="1" smtClean="0"/>
              <a:t>mijë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lekë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dhe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zë</a:t>
            </a:r>
            <a:r>
              <a:rPr lang="en-US" sz="1600" b="1" dirty="0" smtClean="0"/>
              <a:t> 18.8 %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totalit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shpenzimeve</a:t>
            </a:r>
            <a:r>
              <a:rPr lang="en-US" sz="1600" b="1" dirty="0" smtClean="0"/>
              <a:t>.</a:t>
            </a:r>
          </a:p>
          <a:p>
            <a:endParaRPr lang="sq-AL" sz="1600" dirty="0" smtClean="0"/>
          </a:p>
          <a:p>
            <a:r>
              <a:rPr lang="en-US" sz="1600" b="1" dirty="0" smtClean="0"/>
              <a:t>*</a:t>
            </a:r>
            <a:r>
              <a:rPr lang="en-US" sz="1600" b="1" dirty="0" err="1" smtClean="0"/>
              <a:t>Totali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shpenzimeve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për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paga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dhe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sigurime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është</a:t>
            </a:r>
            <a:r>
              <a:rPr lang="en-US" sz="1600" b="1" dirty="0" smtClean="0"/>
              <a:t> 257.667 </a:t>
            </a:r>
            <a:r>
              <a:rPr lang="en-US" sz="1600" b="1" dirty="0" err="1" smtClean="0"/>
              <a:t>mijë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lekë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dhe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zë</a:t>
            </a:r>
            <a:r>
              <a:rPr lang="en-US" sz="1600" b="1" dirty="0" smtClean="0"/>
              <a:t>  17 % 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totalit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shpenzimeve</a:t>
            </a:r>
            <a:r>
              <a:rPr lang="en-US" sz="1600" b="1" dirty="0" smtClean="0"/>
              <a:t>.</a:t>
            </a:r>
          </a:p>
          <a:p>
            <a:endParaRPr lang="sq-AL" sz="1600" dirty="0" smtClean="0"/>
          </a:p>
          <a:p>
            <a:r>
              <a:rPr lang="en-US" sz="1600" b="1" dirty="0" smtClean="0"/>
              <a:t>*</a:t>
            </a:r>
            <a:r>
              <a:rPr lang="en-US" sz="1600" b="1" dirty="0" err="1" smtClean="0"/>
              <a:t>Totali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tjerave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sporti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emergjencat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strehimi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etj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është</a:t>
            </a:r>
            <a:r>
              <a:rPr lang="en-US" sz="1600" b="1" dirty="0" smtClean="0"/>
              <a:t> 46,328 </a:t>
            </a:r>
            <a:r>
              <a:rPr lang="en-US" sz="1600" b="1" dirty="0" err="1" smtClean="0"/>
              <a:t>mijë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lekë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dhe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zë</a:t>
            </a:r>
            <a:r>
              <a:rPr lang="en-US" sz="1600" b="1" dirty="0" smtClean="0"/>
              <a:t>  5.6 % 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 </a:t>
            </a:r>
            <a:r>
              <a:rPr lang="en-US" sz="1600" b="1" dirty="0" err="1" smtClean="0"/>
              <a:t>totalit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shpenzimeve</a:t>
            </a:r>
            <a:r>
              <a:rPr lang="en-US" sz="1600" b="1" dirty="0" smtClean="0"/>
              <a:t>.</a:t>
            </a:r>
          </a:p>
          <a:p>
            <a:endParaRPr lang="sq-AL" sz="1600" dirty="0" smtClean="0"/>
          </a:p>
          <a:p>
            <a:r>
              <a:rPr lang="en-US" sz="1600" b="1" dirty="0" smtClean="0"/>
              <a:t> * </a:t>
            </a:r>
            <a:r>
              <a:rPr lang="en-US" sz="1600" b="1" dirty="0" err="1" smtClean="0"/>
              <a:t>Totali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kontigj</a:t>
            </a:r>
            <a:r>
              <a:rPr lang="en-US" sz="1600" b="1" dirty="0" smtClean="0"/>
              <a:t> e </a:t>
            </a:r>
            <a:r>
              <a:rPr lang="en-US" sz="1600" b="1" dirty="0" err="1" smtClean="0"/>
              <a:t>rezerve</a:t>
            </a:r>
            <a:r>
              <a:rPr lang="en-US" sz="1600" b="1" dirty="0" smtClean="0"/>
              <a:t>  16,000 </a:t>
            </a:r>
            <a:r>
              <a:rPr lang="en-US" sz="1600" b="1" dirty="0" err="1" smtClean="0"/>
              <a:t>mijë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lekë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dhe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zë</a:t>
            </a:r>
            <a:r>
              <a:rPr lang="en-US" sz="1600" b="1" dirty="0" smtClean="0"/>
              <a:t>  1.1 %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totalit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të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shpenzimeve</a:t>
            </a:r>
            <a:endParaRPr lang="sq-AL" sz="1600" dirty="0" smtClean="0"/>
          </a:p>
          <a:p>
            <a:endParaRPr lang="en-US" sz="16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sq-AL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0" y="53340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BURIMET E FINANCIMIT TE BASHKISE KAMEZ  PER VITIN  2017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1066800"/>
          <a:ext cx="8534400" cy="5562584"/>
        </p:xfrm>
        <a:graphic>
          <a:graphicData uri="http://schemas.openxmlformats.org/drawingml/2006/table">
            <a:tbl>
              <a:tblPr/>
              <a:tblGrid>
                <a:gridCol w="488611"/>
                <a:gridCol w="5626003"/>
                <a:gridCol w="2419786"/>
              </a:tblGrid>
              <a:tr h="283362">
                <a:tc>
                  <a:txBody>
                    <a:bodyPr/>
                    <a:lstStyle/>
                    <a:p>
                      <a:pPr algn="l" fontAlgn="b"/>
                      <a:endParaRPr lang="sq-AL" sz="1200" b="1" i="0" u="none" strike="noStrike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1" i="0" u="none" strike="noStrike" dirty="0">
                          <a:latin typeface="Bookman Old Style"/>
                        </a:rPr>
                        <a:t>ne leke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600" b="0" i="0" u="none" strike="noStrike" dirty="0">
                          <a:latin typeface="Bookman Old Style"/>
                        </a:rPr>
                        <a:t>Nr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600" b="1" i="0" u="none" strike="noStrike" dirty="0">
                          <a:latin typeface="Bookman Old Style"/>
                        </a:rPr>
                        <a:t>EMERTIMI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600" b="1" i="0" u="none" strike="noStrike" dirty="0">
                          <a:latin typeface="Bookman Old Style"/>
                        </a:rPr>
                        <a:t>PLANI </a:t>
                      </a:r>
                      <a:r>
                        <a:rPr lang="en-US" sz="1600" b="1" i="0" u="none" strike="noStrike" dirty="0" err="1" smtClean="0">
                          <a:latin typeface="Bookman Old Style"/>
                        </a:rPr>
                        <a:t>Vjetor</a:t>
                      </a:r>
                      <a:r>
                        <a:rPr lang="en-US" sz="1600" b="1" i="0" u="none" strike="noStrike" baseline="0" dirty="0" smtClean="0">
                          <a:latin typeface="Bookman Old Style"/>
                        </a:rPr>
                        <a:t> 2017</a:t>
                      </a:r>
                      <a:endParaRPr lang="sq-AL" sz="1600" b="1" i="0" u="none" strike="noStrike" dirty="0">
                        <a:latin typeface="Bookman Old Style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0003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Trasferta e pakushtezuar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452.568.000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003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1" i="0" u="none" strike="noStrike" dirty="0">
                          <a:latin typeface="Arial"/>
                        </a:rPr>
                        <a:t>Shuma Transferta e pakushtezuar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452.568.000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0003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Trasferta  specifike Arsimi parashkollor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103.552.000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Trasferta  specifike Arsimi parauniversitar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7.892.000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Trasferta  specifike  Ujitja dhe kullimi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>
                          <a:latin typeface="Arial"/>
                        </a:rPr>
                        <a:t>2.846.000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Trasferta  specifike  Mbrojtja kunder zjarrit (PMNZSH)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10.660.000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1" i="0" u="none" strike="noStrike" dirty="0">
                          <a:latin typeface="Arial"/>
                        </a:rPr>
                        <a:t>Shuma Transferta Specifike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124.950.000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1" i="0" u="none" strike="noStrike" dirty="0">
                          <a:latin typeface="Arial"/>
                        </a:rPr>
                        <a:t>Shuma e Transfertes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577.518.000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Drejtoria  e Taksave e Tarifave Vendore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397.535.000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0199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179.040.000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Drejtoria e MTPM, Bordit te Kullimit, Pyjeve dhe Kullotave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6.000.000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latin typeface="Arial"/>
                        </a:rPr>
                        <a:t>Te Ardhura nga Drejtoria e Sherbimeve Publike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8.000.000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latin typeface="Arial"/>
                        </a:rPr>
                        <a:t>Te Ardhura nga Drejtoria e Transportit dhe Liçencave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29.812.280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Te Ardhura nga Nd.Ujesjelles kanalizimeve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299.733.564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Te tjera( tarifa shebimi, gjoba polbashkiake e ndertimore) etj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7.400.000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>
                          <a:latin typeface="Arial"/>
                        </a:rPr>
                        <a:t>Shuma e te Ardhurave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927.520.844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8336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400" b="1" i="0" u="none" strike="noStrike" dirty="0" smtClean="0">
                          <a:latin typeface="Arial"/>
                        </a:rPr>
                        <a:t>TO </a:t>
                      </a:r>
                      <a:r>
                        <a:rPr lang="en-US" sz="1400" b="1" i="0" u="none" strike="noStrike" dirty="0" smtClean="0">
                          <a:latin typeface="Arial"/>
                        </a:rPr>
                        <a:t>T</a:t>
                      </a:r>
                      <a:r>
                        <a:rPr lang="sq-AL" sz="1400" b="1" i="0" u="none" strike="noStrike" dirty="0" smtClean="0">
                          <a:latin typeface="Arial"/>
                        </a:rPr>
                        <a:t>A LI I</a:t>
                      </a:r>
                      <a:r>
                        <a:rPr lang="en-US" sz="1400" b="1" i="0" u="none" strike="noStrike" dirty="0" smtClean="0">
                          <a:latin typeface="Arial"/>
                        </a:rPr>
                        <a:t> </a:t>
                      </a:r>
                      <a:r>
                        <a:rPr lang="sq-AL" sz="1400" b="1" i="0" u="none" strike="noStrike" dirty="0" smtClean="0">
                          <a:latin typeface="Arial"/>
                        </a:rPr>
                        <a:t> </a:t>
                      </a:r>
                      <a:r>
                        <a:rPr lang="sq-AL" sz="1400" b="1" i="0" u="none" strike="noStrike" dirty="0">
                          <a:latin typeface="Arial"/>
                        </a:rPr>
                        <a:t>BURIMEVE TE FINANCIMIT viti 2017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Arial"/>
                        </a:rPr>
                        <a:t>1.505.038.844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914400"/>
            <a:ext cx="86106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2000" b="1" dirty="0" smtClean="0">
                <a:solidFill>
                  <a:srgbClr val="0070C0"/>
                </a:solidFill>
              </a:rPr>
              <a:t>Të ardhurat e vetë bashkisë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en-US" sz="1400" dirty="0" smtClean="0"/>
              <a:t>	</a:t>
            </a:r>
            <a:r>
              <a:rPr lang="sq-AL" sz="1400" dirty="0" smtClean="0"/>
              <a:t>Ky buxhet, i cili për pjesën më të madhe mundësohet nga fuqizimi i administrimit fiskal, bën të mundur realizimin e objektivave të bashkisë për të financuar nevojat e mëdha të komunitetit, për përmirësimin rrënjësor të infrastrukturës dhe të shërbimeve publike.</a:t>
            </a:r>
            <a:endParaRPr lang="en-US" sz="1400" dirty="0" smtClean="0"/>
          </a:p>
          <a:p>
            <a:pPr algn="just"/>
            <a:r>
              <a:rPr lang="en-US" sz="1400" dirty="0" smtClean="0"/>
              <a:t>	</a:t>
            </a:r>
            <a:r>
              <a:rPr lang="sq-AL" sz="1400" dirty="0" smtClean="0"/>
              <a:t>Mbështetur në vendimin e Këshillit Bashkiak “Për miratimin e Paketës Fiskale në Bashkinë Kamëz për vitin 201</a:t>
            </a:r>
            <a:r>
              <a:rPr lang="en-US" sz="1400" dirty="0" smtClean="0"/>
              <a:t>7</a:t>
            </a:r>
            <a:r>
              <a:rPr lang="sq-AL" sz="1400" dirty="0" smtClean="0"/>
              <a:t>”, të ardhurat për vitin 201</a:t>
            </a:r>
            <a:r>
              <a:rPr lang="en-US" sz="1400" dirty="0" smtClean="0"/>
              <a:t>7</a:t>
            </a:r>
            <a:r>
              <a:rPr lang="sq-AL" sz="1400" dirty="0" smtClean="0"/>
              <a:t> janë planifikuar në vlerë </a:t>
            </a:r>
            <a:r>
              <a:rPr lang="en-US" sz="1400" dirty="0" smtClean="0"/>
              <a:t>927,521 </a:t>
            </a:r>
            <a:r>
              <a:rPr lang="en-US" sz="1400" dirty="0" err="1" smtClean="0"/>
              <a:t>mijë</a:t>
            </a:r>
            <a:r>
              <a:rPr lang="en-US" sz="1400" dirty="0" smtClean="0"/>
              <a:t> </a:t>
            </a:r>
            <a:r>
              <a:rPr lang="en-US" sz="1400" dirty="0" err="1" smtClean="0"/>
              <a:t>lekë</a:t>
            </a:r>
            <a:r>
              <a:rPr lang="en-US" sz="1400" dirty="0" smtClean="0"/>
              <a:t>,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zënë</a:t>
            </a:r>
            <a:r>
              <a:rPr lang="en-US" sz="1400" dirty="0" smtClean="0"/>
              <a:t> 62 %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totalit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ardhurave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veta</a:t>
            </a:r>
            <a:endParaRPr lang="en-US" sz="1400" dirty="0" smtClean="0"/>
          </a:p>
          <a:p>
            <a:pPr algn="just"/>
            <a:r>
              <a:rPr lang="en-US" sz="1400" dirty="0" smtClean="0"/>
              <a:t>	</a:t>
            </a:r>
            <a:r>
              <a:rPr lang="sq-AL" sz="1400" dirty="0" smtClean="0"/>
              <a:t>Për vitin 201</a:t>
            </a:r>
            <a:r>
              <a:rPr lang="en-US" sz="1400" dirty="0" smtClean="0"/>
              <a:t>7</a:t>
            </a:r>
            <a:r>
              <a:rPr lang="sq-AL" sz="1400" dirty="0" smtClean="0"/>
              <a:t> janë planifikuar në vlerë absolute </a:t>
            </a:r>
            <a:r>
              <a:rPr lang="en-US" sz="1400" dirty="0" smtClean="0"/>
              <a:t>427,000 </a:t>
            </a:r>
            <a:r>
              <a:rPr lang="en-US" sz="1400" dirty="0" err="1" smtClean="0"/>
              <a:t>mijë</a:t>
            </a:r>
            <a:r>
              <a:rPr lang="en-US" sz="1400" dirty="0" smtClean="0"/>
              <a:t> </a:t>
            </a:r>
            <a:r>
              <a:rPr lang="en-US" sz="1400" dirty="0" err="1" smtClean="0"/>
              <a:t>lekë</a:t>
            </a:r>
            <a:r>
              <a:rPr lang="en-US" sz="1400" dirty="0" smtClean="0"/>
              <a:t> </a:t>
            </a:r>
            <a:r>
              <a:rPr lang="sq-AL" sz="1400" dirty="0" smtClean="0"/>
              <a:t>më shumë se viti 201</a:t>
            </a:r>
            <a:r>
              <a:rPr lang="en-US" sz="1400" dirty="0" smtClean="0"/>
              <a:t>6</a:t>
            </a:r>
            <a:r>
              <a:rPr lang="sq-AL" sz="1400" dirty="0" smtClean="0"/>
              <a:t> ose në vlerë relative </a:t>
            </a:r>
            <a:r>
              <a:rPr lang="en-US" sz="1400" dirty="0" smtClean="0"/>
              <a:t>85.5 </a:t>
            </a:r>
            <a:r>
              <a:rPr lang="sq-AL" sz="1400" dirty="0" smtClean="0"/>
              <a:t>% më shumë. Në krahasim me realizimin e vitit 201</a:t>
            </a:r>
            <a:r>
              <a:rPr lang="en-US" sz="1400" dirty="0" smtClean="0"/>
              <a:t>5</a:t>
            </a:r>
            <a:r>
              <a:rPr lang="sq-AL" sz="1400" dirty="0" smtClean="0"/>
              <a:t> janë planifikuar </a:t>
            </a:r>
            <a:r>
              <a:rPr lang="en-US" sz="1400" dirty="0" smtClean="0"/>
              <a:t>550,775 </a:t>
            </a:r>
            <a:r>
              <a:rPr lang="en-US" sz="1400" dirty="0" err="1" smtClean="0"/>
              <a:t>mijë</a:t>
            </a:r>
            <a:r>
              <a:rPr lang="en-US" sz="1400" dirty="0" smtClean="0"/>
              <a:t> </a:t>
            </a:r>
            <a:r>
              <a:rPr lang="en-US" sz="1400" dirty="0" err="1" smtClean="0"/>
              <a:t>lekë</a:t>
            </a:r>
            <a:r>
              <a:rPr lang="en-US" sz="1400" dirty="0" smtClean="0"/>
              <a:t> </a:t>
            </a:r>
            <a:r>
              <a:rPr lang="sq-AL" sz="1400" dirty="0" smtClean="0"/>
              <a:t>lekë më shumë ose 1</a:t>
            </a:r>
            <a:r>
              <a:rPr lang="en-US" sz="1400" dirty="0" smtClean="0"/>
              <a:t>146 </a:t>
            </a:r>
            <a:r>
              <a:rPr lang="sq-AL" sz="1400" dirty="0" smtClean="0"/>
              <a:t>% më shumë; në krahasim me vitin 201</a:t>
            </a:r>
            <a:r>
              <a:rPr lang="en-US" sz="1400" dirty="0" smtClean="0"/>
              <a:t>4</a:t>
            </a:r>
            <a:r>
              <a:rPr lang="sq-AL" sz="1400" dirty="0" smtClean="0"/>
              <a:t> rritja është </a:t>
            </a:r>
            <a:r>
              <a:rPr lang="en-US" sz="1400" dirty="0" smtClean="0"/>
              <a:t>628,608 </a:t>
            </a:r>
            <a:r>
              <a:rPr lang="en-US" sz="1400" dirty="0" err="1" smtClean="0"/>
              <a:t>mije</a:t>
            </a:r>
            <a:r>
              <a:rPr lang="en-US" sz="1400" dirty="0" smtClean="0"/>
              <a:t> </a:t>
            </a:r>
            <a:r>
              <a:rPr lang="sq-AL" sz="1400" dirty="0" smtClean="0"/>
              <a:t>lekë ose </a:t>
            </a:r>
            <a:r>
              <a:rPr lang="en-US" sz="1400" dirty="0" smtClean="0"/>
              <a:t>210 </a:t>
            </a:r>
            <a:r>
              <a:rPr lang="sq-AL" sz="1400" dirty="0" smtClean="0"/>
              <a:t>% më shumë </a:t>
            </a:r>
            <a:r>
              <a:rPr lang="en-US" sz="1400" dirty="0" smtClean="0"/>
              <a:t>.</a:t>
            </a:r>
            <a:r>
              <a:rPr lang="sq-AL" sz="1400" dirty="0" smtClean="0"/>
              <a:t> Kjo rritje duke qartë edhe në tabelat bashkëlidhur si dhe në grafikun përkatës (tabelat nr 2</a:t>
            </a:r>
            <a:r>
              <a:rPr lang="en-US" sz="1400" dirty="0" smtClean="0"/>
              <a:t>/1</a:t>
            </a:r>
            <a:r>
              <a:rPr lang="sq-AL" sz="1400" dirty="0" smtClean="0"/>
              <a:t>, </a:t>
            </a:r>
            <a:r>
              <a:rPr lang="en-US" sz="1400" dirty="0" smtClean="0"/>
              <a:t>2/2,2/3</a:t>
            </a:r>
            <a:r>
              <a:rPr lang="sq-AL" sz="1400" dirty="0" smtClean="0"/>
              <a:t>).</a:t>
            </a:r>
            <a:endParaRPr lang="en-US" sz="1400" dirty="0" smtClean="0"/>
          </a:p>
          <a:p>
            <a:pPr algn="just"/>
            <a:endParaRPr lang="en-US" sz="1400" dirty="0" smtClean="0"/>
          </a:p>
          <a:p>
            <a:pPr algn="just"/>
            <a:r>
              <a:rPr lang="en-US" sz="1400" b="1" dirty="0" smtClean="0"/>
              <a:t>	</a:t>
            </a:r>
            <a:r>
              <a:rPr lang="sq-AL" sz="1400" b="1" dirty="0" smtClean="0"/>
              <a:t>Kjo rritje</a:t>
            </a:r>
            <a:r>
              <a:rPr lang="sq-AL" sz="1400" dirty="0" smtClean="0"/>
              <a:t> e planit të të ardhurave gjatë vitit 201</a:t>
            </a:r>
            <a:r>
              <a:rPr lang="en-US" sz="1400" dirty="0" smtClean="0"/>
              <a:t>7</a:t>
            </a:r>
            <a:r>
              <a:rPr lang="sq-AL" sz="1400" dirty="0" smtClean="0"/>
              <a:t> ka ardhur nga evidentimi i të gjitha subjekteve fizike e juridike që ushtrojnë aktivitetin e tyre në territorin e Bashkisë Kamëz, krijimi i infrastrukturës, transparenca në llogaritjen e detyrimeve tatimore e në vjeljen e të ardhurave, rritja e të ardhurave nga subjektet ndërtuese brenda territorit të bashkisë sidomos pas miratimit te planit urban, rritja e numrit të abonentëve që furnizohen me ujë, planifikimi i të ardhurave nga procesi i legalizimeve etj. Kjo shihet edhe në tabelën nr. 1 dhe </a:t>
            </a:r>
            <a:r>
              <a:rPr lang="en-US" sz="1400" dirty="0" smtClean="0"/>
              <a:t>2</a:t>
            </a:r>
            <a:r>
              <a:rPr lang="sq-AL" sz="1400" dirty="0" smtClean="0"/>
              <a:t> bashkëlidhur.</a:t>
            </a:r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TË ARDHURAT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TË ARDHURAT</a:t>
            </a:r>
            <a:r>
              <a:rPr lang="en-US" sz="2400" b="1" i="1" dirty="0" smtClean="0"/>
              <a:t> NDËR VITE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381000" y="3657600"/>
          <a:ext cx="83820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533400"/>
          <a:ext cx="8991600" cy="3219994"/>
        </p:xfrm>
        <a:graphic>
          <a:graphicData uri="http://schemas.openxmlformats.org/drawingml/2006/table">
            <a:tbl>
              <a:tblPr/>
              <a:tblGrid>
                <a:gridCol w="1607769"/>
                <a:gridCol w="3017049"/>
                <a:gridCol w="1432681"/>
                <a:gridCol w="1604217"/>
                <a:gridCol w="1329884"/>
              </a:tblGrid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rritja ne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63.474.000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1461,26%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2004-2006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224.772.000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73.051.000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1269,69%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2004-2008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328.222.000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88.247.000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1051,05%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2007-2010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785.700.497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103.450.000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896,59%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2007-2012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1.408.794.984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191.774.906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483,65%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2007-2014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2.037.412.763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207.869.560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446,20%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2007-2015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2.414.161.366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282.606.031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328,20%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2007-2017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3.841.682.210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311.102.071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298,14%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2014-2017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2.103.182.684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311.992.416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297,29%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329.704.542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281,32%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298.913.237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310,30%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376.748.603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246,19%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9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500.000.000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185,50%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2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1" i="0" u="none" strike="noStrike" dirty="0">
                          <a:latin typeface="Arial"/>
                        </a:rPr>
                        <a:t>927.520.844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914405"/>
          <a:ext cx="8686800" cy="5029194"/>
        </p:xfrm>
        <a:graphic>
          <a:graphicData uri="http://schemas.openxmlformats.org/drawingml/2006/table">
            <a:tbl>
              <a:tblPr/>
              <a:tblGrid>
                <a:gridCol w="409754"/>
                <a:gridCol w="4270845"/>
                <a:gridCol w="1482786"/>
                <a:gridCol w="1250542"/>
                <a:gridCol w="1272873"/>
              </a:tblGrid>
              <a:tr h="33055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Bookman Old Style"/>
                        </a:rPr>
                        <a:t>Nr 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>
                          <a:latin typeface="Bookman Old Style"/>
                        </a:rPr>
                        <a:t>EMERTIMI 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i="0" u="none" strike="noStrike">
                          <a:latin typeface="Bookman Old Style"/>
                        </a:rPr>
                        <a:t>PLANI KAMEZ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00" b="1" i="0" u="none" strike="noStrike" dirty="0">
                          <a:latin typeface="Bookman Old Style"/>
                        </a:rPr>
                        <a:t>Pesha specifike e burimeve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00" b="1" i="0" u="none" strike="noStrike">
                          <a:latin typeface="Bookman Old Style"/>
                        </a:rPr>
                        <a:t>Pesha soecifike e 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24009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latin typeface="Arial"/>
                        </a:rPr>
                        <a:t>Vjetor 2017 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qe ze cdo burim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te ardhuarve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Trasferta e pakushtezuar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452.568.000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30,07%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1" i="0" u="none" strike="noStrike" dirty="0">
                          <a:latin typeface="Arial"/>
                        </a:rPr>
                        <a:t>Shuma Transferta e pakushtezuar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452.568.000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30,07%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 specifike Arsimi parashkollor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103.552.000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 specifike Arsimi parauniversitar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7.892.000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 specifike  Ujitja dhe kullimi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2.846.000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Trasferta  specifike  Mbrojtja kunder zjarrit (PMNZSH)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10.660.000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1" i="0" u="none" strike="noStrike" dirty="0">
                          <a:latin typeface="Arial"/>
                        </a:rPr>
                        <a:t>Shuma Transferta Specifike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124.950.000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8,30%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1" i="0" u="none" strike="noStrike" dirty="0">
                          <a:latin typeface="Arial"/>
                        </a:rPr>
                        <a:t>Shuma e Transfertes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577.518.000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38,37%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Drejtoria  e Taksave e Tarifave Vendore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397.535.000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26,41%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42,86%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179.040.000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11,90%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19,30%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Drejtoria e MTPM, Bordit te Kullimit, Pyjeve dhe Kullotave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6.000.000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sq-AL" sz="12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0,40%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sq-AL" sz="12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0,65%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668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latin typeface="Arial"/>
                        </a:rPr>
                        <a:t>Te Ardhura nga Drejtoria e Sherbimeve Publike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8.000.000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sq-AL" sz="12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0,53%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sq-AL" sz="12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0,86%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306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latin typeface="Arial"/>
                        </a:rPr>
                        <a:t>Te Ardhura nga Drejtoria e Transportit dhe Liçencave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29.812.280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sq-AL" sz="12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1,98%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sq-AL" sz="12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3,21%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306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Te Ardhura nga Nd.Ujesjelles kanalizimeve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299.733.564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19,92%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32,32%</a:t>
                      </a: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306"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Te tjera( tarifa shebimi, gjoba polbashkiake e ndertimore) etj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7.400.000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0,49%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0,80%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306"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0" i="0" u="none" strike="noStrike" dirty="0">
                          <a:latin typeface="Arial"/>
                        </a:rPr>
                        <a:t>Shuma e te Ardhurave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927.520.844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>
                          <a:latin typeface="Arial"/>
                        </a:rPr>
                        <a:t>61,63%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100,00%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37306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1" i="0" u="none" strike="noStrike" dirty="0">
                          <a:latin typeface="Arial"/>
                        </a:rPr>
                        <a:t>T O T A  L I  I BURIMEVE TE </a:t>
                      </a:r>
                      <a:r>
                        <a:rPr lang="sq-AL" sz="1100" b="1" i="0" u="none" strike="noStrike" dirty="0" smtClean="0">
                          <a:latin typeface="Arial"/>
                        </a:rPr>
                        <a:t>FINANCIMIT</a:t>
                      </a:r>
                      <a:endParaRPr lang="sq-AL" sz="1100" b="1" i="0" u="none" strike="noStrike" dirty="0">
                        <a:latin typeface="Arial"/>
                      </a:endParaRPr>
                    </a:p>
                  </a:txBody>
                  <a:tcPr marL="9407" marR="9407" marT="94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1.505.038.844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200" b="0" i="0" u="none" strike="noStrike" dirty="0">
                          <a:latin typeface="Arial"/>
                        </a:rPr>
                        <a:t>100%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407" marR="9407" marT="94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0" y="457200"/>
          <a:ext cx="6096000" cy="375167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52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latin typeface="Bookman Old Style"/>
                        </a:rPr>
                        <a:t>PESHA SPECIFIKE NE </a:t>
                      </a:r>
                      <a:r>
                        <a:rPr lang="sq-AL" sz="1200" b="1" i="0" u="none" strike="noStrike" dirty="0" smtClean="0">
                          <a:latin typeface="Bookman Old Style"/>
                        </a:rPr>
                        <a:t>BURIMET </a:t>
                      </a:r>
                      <a:r>
                        <a:rPr lang="sq-AL" sz="1200" b="1" i="0" u="none" strike="noStrike" dirty="0">
                          <a:latin typeface="Bookman Old Style"/>
                        </a:rPr>
                        <a:t>E FINANCIMIT TE BASHKISE KAMEZ  PER VITIN  2017</a:t>
                      </a:r>
                    </a:p>
                  </a:txBody>
                  <a:tcPr marL="9407" marR="9407" marT="94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304800"/>
          <a:ext cx="8991597" cy="6249114"/>
        </p:xfrm>
        <a:graphic>
          <a:graphicData uri="http://schemas.openxmlformats.org/drawingml/2006/table">
            <a:tbl>
              <a:tblPr/>
              <a:tblGrid>
                <a:gridCol w="197625"/>
                <a:gridCol w="1552952"/>
                <a:gridCol w="535423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52927"/>
                <a:gridCol w="642473"/>
                <a:gridCol w="533397"/>
              </a:tblGrid>
              <a:tr h="234968">
                <a:tc>
                  <a:txBody>
                    <a:bodyPr/>
                    <a:lstStyle/>
                    <a:p>
                      <a:pPr algn="l" fontAlgn="b"/>
                      <a:endParaRPr lang="sq-AL" sz="800" b="1" i="0" u="none" strike="noStrike" dirty="0">
                        <a:latin typeface="Bookman Old Style"/>
                      </a:endParaRP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800" b="0" i="0" u="none" strike="noStrike">
                        <a:latin typeface="Arial"/>
                      </a:endParaRP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800" b="1" i="0" u="none" strike="noStrike">
                        <a:latin typeface="Bookman Old Style"/>
                      </a:endParaRP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800" b="1" i="0" u="none" strike="noStrike">
                        <a:latin typeface="Bookman Old Style"/>
                      </a:endParaRP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800" b="1" i="0" u="none" strike="noStrike">
                        <a:latin typeface="Bookman Old Style"/>
                      </a:endParaRP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800" b="1" i="0" u="none" strike="noStrike">
                        <a:latin typeface="Bookman Old Style"/>
                      </a:endParaRP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(krahasime)</a:t>
                      </a: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000/leke</a:t>
                      </a: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800" b="0" i="0" u="none" strike="noStrike">
                        <a:latin typeface="Arial"/>
                      </a:endParaRP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800" b="0" i="0" u="none" strike="noStrike">
                        <a:latin typeface="Arial"/>
                      </a:endParaRP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800" b="0" i="0" u="none" strike="noStrike">
                        <a:latin typeface="Arial"/>
                      </a:endParaRPr>
                    </a:p>
                  </a:txBody>
                  <a:tcPr marL="6306" marR="6306" marT="63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063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>
                          <a:latin typeface="Bookman Old Style"/>
                        </a:rPr>
                        <a:t>`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1" i="0" u="none" strike="noStrike">
                          <a:latin typeface="Bookman Old Style"/>
                        </a:rPr>
                        <a:t>EMERTIMI 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Realizimi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Realizimi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Realizimi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Bookman Old Style"/>
                        </a:rPr>
                        <a:t>Realizimi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Realizimi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Plani 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raporti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raporti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raporti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raporti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Bookman Old Style"/>
                        </a:rPr>
                        <a:t>raporti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900" b="0" i="0" u="none" strike="noStrike" dirty="0">
                          <a:latin typeface="Bookman Old Style"/>
                        </a:rPr>
                        <a:t>p. spec 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222946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2013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2015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2016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2017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me fakt 16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fakt 2015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fakt 2014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fakt 2013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fakt 2012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2.017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4100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Trasferta e </a:t>
                      </a:r>
                      <a:r>
                        <a:rPr lang="it-IT" sz="1000" b="0" i="0" u="none" strike="noStrike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pakushtezuar`</a:t>
                      </a:r>
                      <a:endParaRPr lang="it-IT" sz="1000" b="0" i="0" u="none" strike="noStrike" dirty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204.832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234.767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232.065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243.668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374.450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452.568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120,86%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185,73%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195,02%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192,77%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220,95%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30,07%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07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Shuma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204.832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234.767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232.065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243.668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374.450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452.568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120,86%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185,73%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195,02%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192,77%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220,95%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30,07%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56172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Trasferta specifike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103.651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124.950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120,55%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120,55%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8,30%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172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Shuma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103.651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124.950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120,55%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120,55%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0,00%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0,00%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0,00%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8,30%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488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Drejtoria  e Taksave e Tarifave Vendore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199.368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223.818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164.212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216.456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253.317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397.535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156,93%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183,66%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242,09%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177,62%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199,40%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26,41%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679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Drejtoria e Planifikimit dhe Kontrollit te Zhvillimit te Territorit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17.108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21.386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31.647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5.648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25.939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86.040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331,70%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1523,37%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271,87%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402,32%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502,92%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5,72%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679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Drejtoria e MTPM, Bordit te Kullimit, Pyjeve dhe Kullotave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6.000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0,40%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847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Te Ardhura nga Drejtoria e Sherbimeve Publike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4.600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8.000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173,91%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0,53%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8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 Drejtoria e Liçencave e Sherbimeve Publike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13.787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11.230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8.024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13.436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28.900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29.812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103,16%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221,88%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371,54%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265,47%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216,23%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1,98%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84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Te Ardhura nga Nd.Ujesjelles Kanalizimeve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66.899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62.753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83.165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115.433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149.744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299.734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200,16%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259,66%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360,41%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477,64%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448,04%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19,92%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0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Te tjera + Tarifa sherbimi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10.367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1.801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6.483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11.145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4.500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7.400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164,44%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66,40%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114,14%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410,88%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71,38%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0,49%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007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latin typeface="Arial"/>
                        </a:rPr>
                        <a:t>Shuma e te Ardhurave Bashkia 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>
                          <a:latin typeface="Arial"/>
                        </a:rPr>
                        <a:t>307.529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>
                          <a:latin typeface="Arial"/>
                        </a:rPr>
                        <a:t>320.988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>
                          <a:latin typeface="Arial"/>
                        </a:rPr>
                        <a:t>293.531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>
                          <a:latin typeface="Arial"/>
                        </a:rPr>
                        <a:t>362.118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>
                          <a:latin typeface="Arial"/>
                        </a:rPr>
                        <a:t>467.000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>
                          <a:latin typeface="Arial"/>
                        </a:rPr>
                        <a:t>834.521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>
                          <a:latin typeface="Arial"/>
                        </a:rPr>
                        <a:t>1250,86%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2375,52%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1360,05%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1733,93%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1437,97%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41007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Te ardhura nga Legalizimet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4.463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8.717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5.384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14.620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33.000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93.000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281,82%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636,11%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1727,34%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1066,88%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2083,80%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10,03%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48847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Shuma e te Ardhurave Bashkia +legalizimet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311.992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329.705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298.915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376.738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500.000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927.521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185,50%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Arial"/>
                        </a:rPr>
                        <a:t>246,20%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310,30%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281,32%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297,29%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Arial"/>
                        </a:rPr>
                        <a:t>61,63%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48847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Arial"/>
                        </a:rPr>
                        <a:t>T O T A  L I  I BURIMEVE TE FINANCIMIT</a:t>
                      </a:r>
                    </a:p>
                  </a:txBody>
                  <a:tcPr marL="6306" marR="6306" marT="63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824.353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885.460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>
                          <a:latin typeface="Arial"/>
                        </a:rPr>
                        <a:t>824.511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982.524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1.070.651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1.505.039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140,57%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153,18%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182,54%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169,97%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182,57%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dirty="0">
                          <a:latin typeface="Arial"/>
                        </a:rPr>
                        <a:t>38,37%</a:t>
                      </a:r>
                    </a:p>
                  </a:txBody>
                  <a:tcPr marL="6306" marR="6306" marT="63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>
                <a:solidFill>
                  <a:schemeClr val="bg1"/>
                </a:solidFill>
              </a:rPr>
              <a:t>Të ardhurat nga burimet kombëtare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342900" y="3267075"/>
          <a:ext cx="25241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399" y="533400"/>
          <a:ext cx="4648201" cy="3657601"/>
        </p:xfrm>
        <a:graphic>
          <a:graphicData uri="http://schemas.openxmlformats.org/drawingml/2006/table">
            <a:tbl>
              <a:tblPr/>
              <a:tblGrid>
                <a:gridCol w="1184917"/>
                <a:gridCol w="1710683"/>
                <a:gridCol w="1752601"/>
              </a:tblGrid>
              <a:tr h="215153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latin typeface="Arial"/>
                        </a:rPr>
                        <a:t>Tabela e burimeve te financimit  sipas viteve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 e pakushtezuar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Ndryshimi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me 2017</a:t>
                      </a:r>
                      <a:endParaRPr lang="sq-AL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101.531.000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351.037.000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153.081.000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299.487.000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137.110.000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315.458.000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180.321.000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272.247.000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247.335.000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205.233.000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251.540.000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201.028.000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208.046.000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244.522.000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201.805.000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250.763.000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204.832.000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247.736.000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234.767.326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217.800.674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232.065.000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220.503.000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243.668.000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208.900.000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374.451.000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78.117.000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452.568.000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515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3.223.120.326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52400" y="4267200"/>
          <a:ext cx="8791575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/>
              <a:t>RELACION MBI PREZANTIMIN E BUXHETIT TË VITIT </a:t>
            </a:r>
            <a:r>
              <a:rPr lang="sq-AL" sz="2400" b="1" dirty="0" smtClean="0"/>
              <a:t>201</a:t>
            </a:r>
            <a:r>
              <a:rPr lang="en-US" sz="2400" b="1" dirty="0" smtClean="0"/>
              <a:t>7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1219200"/>
            <a:ext cx="8763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 err="1" smtClean="0"/>
              <a:t>Të</a:t>
            </a:r>
            <a:r>
              <a:rPr lang="en-US" sz="1400" b="1" dirty="0" smtClean="0"/>
              <a:t>  </a:t>
            </a:r>
            <a:r>
              <a:rPr lang="en-US" sz="1400" b="1" dirty="0" err="1" smtClean="0"/>
              <a:t>nderuar</a:t>
            </a:r>
            <a:r>
              <a:rPr lang="en-US" sz="1400" b="1" dirty="0" smtClean="0"/>
              <a:t>  </a:t>
            </a:r>
            <a:r>
              <a:rPr lang="en-US" sz="1400" b="1" dirty="0" err="1" smtClean="0"/>
              <a:t>Këshilltarë</a:t>
            </a:r>
            <a:r>
              <a:rPr lang="en-US" sz="1400" b="1" dirty="0" smtClean="0"/>
              <a:t>!</a:t>
            </a:r>
            <a:endParaRPr lang="sq-AL" sz="1400" dirty="0" smtClean="0"/>
          </a:p>
          <a:p>
            <a:r>
              <a:rPr lang="en-US" sz="1400" b="1" dirty="0" smtClean="0"/>
              <a:t>Po </a:t>
            </a:r>
            <a:r>
              <a:rPr lang="en-US" sz="1400" b="1" dirty="0" err="1" smtClean="0"/>
              <a:t>ju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paraqesim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për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miratim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në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Këshillin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Bashkiak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Projekt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Buxhetin</a:t>
            </a:r>
            <a:r>
              <a:rPr lang="en-US" sz="1400" b="1" dirty="0" smtClean="0"/>
              <a:t> e </a:t>
            </a:r>
            <a:r>
              <a:rPr lang="en-US" sz="1400" b="1" dirty="0" err="1" smtClean="0"/>
              <a:t>Vitit</a:t>
            </a:r>
            <a:r>
              <a:rPr lang="en-US" sz="1400" b="1" dirty="0" smtClean="0"/>
              <a:t> 2017</a:t>
            </a:r>
            <a:endParaRPr lang="sq-AL" sz="1400" dirty="0" smtClean="0"/>
          </a:p>
          <a:p>
            <a:r>
              <a:rPr lang="en-US" sz="1400" b="1" dirty="0" err="1" smtClean="0"/>
              <a:t>Objektivi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prioritar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këtij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projektbuxheti</a:t>
            </a:r>
            <a:r>
              <a:rPr lang="en-US" sz="1400" b="1" dirty="0" smtClean="0"/>
              <a:t> do </a:t>
            </a:r>
            <a:r>
              <a:rPr lang="en-US" sz="1400" b="1" dirty="0" err="1" smtClean="0"/>
              <a:t>të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jetë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permiresimi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infrastruktures</a:t>
            </a:r>
            <a:r>
              <a:rPr lang="en-US" sz="1400" b="1" dirty="0" smtClean="0"/>
              <a:t> ne </a:t>
            </a:r>
            <a:r>
              <a:rPr lang="en-US" sz="1400" b="1" dirty="0" err="1" smtClean="0"/>
              <a:t>te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gjithe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teritorin</a:t>
            </a:r>
            <a:r>
              <a:rPr lang="en-US" sz="1400" b="1" dirty="0" smtClean="0"/>
              <a:t> e </a:t>
            </a:r>
            <a:r>
              <a:rPr lang="en-US" sz="1400" b="1" dirty="0" err="1" smtClean="0"/>
              <a:t>Bashkise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Kamez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dhe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Njesise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Paskuqan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rritja</a:t>
            </a:r>
            <a:r>
              <a:rPr lang="en-US" sz="1400" b="1" dirty="0" smtClean="0"/>
              <a:t> e </a:t>
            </a:r>
            <a:r>
              <a:rPr lang="en-US" sz="1400" b="1" dirty="0" err="1" smtClean="0"/>
              <a:t>numerit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punesuarve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zhvillimi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ekonomik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dhe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rritja</a:t>
            </a:r>
            <a:r>
              <a:rPr lang="en-US" sz="1400" b="1" dirty="0" smtClean="0"/>
              <a:t> e </a:t>
            </a:r>
            <a:r>
              <a:rPr lang="en-US" sz="1400" b="1" dirty="0" err="1" smtClean="0"/>
              <a:t>cilësisë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së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shërbimit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ndaj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qytetarëve</a:t>
            </a:r>
            <a:r>
              <a:rPr lang="en-US" sz="1400" b="1" dirty="0" smtClean="0"/>
              <a:t>.</a:t>
            </a:r>
          </a:p>
          <a:p>
            <a:endParaRPr lang="sq-AL" sz="1400" dirty="0" smtClean="0"/>
          </a:p>
          <a:p>
            <a:r>
              <a:rPr lang="en-US" sz="1400" dirty="0" err="1" smtClean="0"/>
              <a:t>Bashkia</a:t>
            </a:r>
            <a:r>
              <a:rPr lang="en-US" sz="1400" dirty="0" smtClean="0"/>
              <a:t> </a:t>
            </a:r>
            <a:r>
              <a:rPr lang="en-US" sz="1400" dirty="0" err="1" smtClean="0"/>
              <a:t>Kamëz</a:t>
            </a:r>
            <a:r>
              <a:rPr lang="en-US" sz="1400" dirty="0" smtClean="0"/>
              <a:t> </a:t>
            </a:r>
            <a:r>
              <a:rPr lang="en-US" sz="1400" dirty="0" err="1" smtClean="0"/>
              <a:t>është</a:t>
            </a:r>
            <a:r>
              <a:rPr lang="en-US" sz="1400" dirty="0" smtClean="0"/>
              <a:t> </a:t>
            </a:r>
            <a:r>
              <a:rPr lang="en-US" sz="1400" dirty="0" err="1" smtClean="0"/>
              <a:t>një</a:t>
            </a:r>
            <a:r>
              <a:rPr lang="en-US" sz="1400" dirty="0" smtClean="0"/>
              <a:t> </a:t>
            </a:r>
            <a:r>
              <a:rPr lang="en-US" sz="1400" dirty="0" err="1" smtClean="0"/>
              <a:t>bashki</a:t>
            </a:r>
            <a:r>
              <a:rPr lang="en-US" sz="1400" dirty="0" smtClean="0"/>
              <a:t> e re e </a:t>
            </a:r>
            <a:r>
              <a:rPr lang="en-US" sz="1400" dirty="0" err="1" smtClean="0"/>
              <a:t>ndërtuar</a:t>
            </a:r>
            <a:r>
              <a:rPr lang="en-US" sz="1400" dirty="0" smtClean="0"/>
              <a:t> </a:t>
            </a:r>
            <a:r>
              <a:rPr lang="en-US" sz="1400" dirty="0" err="1" smtClean="0"/>
              <a:t>gjatë</a:t>
            </a:r>
            <a:r>
              <a:rPr lang="en-US" sz="1400" dirty="0" smtClean="0"/>
              <a:t> 20 </a:t>
            </a:r>
            <a:r>
              <a:rPr lang="en-US" sz="1400" dirty="0" err="1" smtClean="0"/>
              <a:t>viteve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fundit</a:t>
            </a:r>
            <a:r>
              <a:rPr lang="en-US" sz="1400" dirty="0" smtClean="0"/>
              <a:t> </a:t>
            </a:r>
            <a:r>
              <a:rPr lang="en-US" sz="1400" dirty="0" err="1" smtClean="0"/>
              <a:t>ku</a:t>
            </a:r>
            <a:r>
              <a:rPr lang="en-US" sz="1400" dirty="0" smtClean="0"/>
              <a:t> </a:t>
            </a:r>
            <a:r>
              <a:rPr lang="en-US" sz="1400" dirty="0" err="1" smtClean="0"/>
              <a:t>rritja</a:t>
            </a:r>
            <a:r>
              <a:rPr lang="en-US" sz="1400" dirty="0" smtClean="0"/>
              <a:t> e </a:t>
            </a:r>
            <a:r>
              <a:rPr lang="en-US" sz="1400" dirty="0" err="1" smtClean="0"/>
              <a:t>popullsisë</a:t>
            </a:r>
            <a:r>
              <a:rPr lang="en-US" sz="1400" dirty="0" smtClean="0"/>
              <a:t> ka </a:t>
            </a:r>
            <a:r>
              <a:rPr lang="en-US" sz="1400" dirty="0" err="1" smtClean="0"/>
              <a:t>qenë</a:t>
            </a:r>
            <a:r>
              <a:rPr lang="en-US" sz="1400" dirty="0" smtClean="0"/>
              <a:t> me </a:t>
            </a:r>
            <a:r>
              <a:rPr lang="en-US" sz="1400" dirty="0" err="1" smtClean="0"/>
              <a:t>përmasa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jashtëzakonshme</a:t>
            </a:r>
            <a:r>
              <a:rPr lang="en-US" sz="1400" dirty="0" smtClean="0"/>
              <a:t>, </a:t>
            </a:r>
            <a:r>
              <a:rPr lang="en-US" sz="1400" dirty="0" err="1" smtClean="0"/>
              <a:t>rrjedhimisht</a:t>
            </a:r>
            <a:r>
              <a:rPr lang="en-US" sz="1400" dirty="0" smtClean="0"/>
              <a:t> </a:t>
            </a:r>
            <a:r>
              <a:rPr lang="en-US" sz="1400" dirty="0" err="1" smtClean="0"/>
              <a:t>eshe</a:t>
            </a:r>
            <a:r>
              <a:rPr lang="en-US" sz="1400" dirty="0" smtClean="0"/>
              <a:t> </a:t>
            </a:r>
            <a:r>
              <a:rPr lang="en-US" sz="1400" dirty="0" err="1" smtClean="0"/>
              <a:t>nevojat</a:t>
            </a:r>
            <a:r>
              <a:rPr lang="en-US" sz="1400" dirty="0" smtClean="0"/>
              <a:t> per </a:t>
            </a:r>
            <a:r>
              <a:rPr lang="en-US" sz="1400" dirty="0" err="1" smtClean="0"/>
              <a:t>permirsimin</a:t>
            </a:r>
            <a:r>
              <a:rPr lang="en-US" sz="1400" dirty="0" smtClean="0"/>
              <a:t> e infrastructures </a:t>
            </a:r>
            <a:r>
              <a:rPr lang="en-US" sz="1400" dirty="0" err="1" smtClean="0"/>
              <a:t>kane</a:t>
            </a:r>
            <a:r>
              <a:rPr lang="en-US" sz="1400" dirty="0" smtClean="0"/>
              <a:t> </a:t>
            </a:r>
            <a:r>
              <a:rPr lang="en-US" sz="1400" dirty="0" err="1" smtClean="0"/>
              <a:t>qene</a:t>
            </a:r>
            <a:r>
              <a:rPr lang="en-US" sz="1400" dirty="0" smtClean="0"/>
              <a:t> </a:t>
            </a:r>
            <a:r>
              <a:rPr lang="en-US" sz="1400" dirty="0" err="1" smtClean="0"/>
              <a:t>gjithnje</a:t>
            </a:r>
            <a:r>
              <a:rPr lang="en-US" sz="1400" dirty="0" smtClean="0"/>
              <a:t> e ne </a:t>
            </a:r>
            <a:r>
              <a:rPr lang="en-US" sz="1400" dirty="0" err="1" smtClean="0"/>
              <a:t>rritje</a:t>
            </a:r>
            <a:r>
              <a:rPr lang="en-US" sz="1400" dirty="0" smtClean="0"/>
              <a:t>.</a:t>
            </a:r>
            <a:endParaRPr lang="sq-AL" sz="1400" dirty="0" smtClean="0"/>
          </a:p>
          <a:p>
            <a:r>
              <a:rPr lang="en-US" sz="1400" dirty="0" err="1" smtClean="0"/>
              <a:t>Kamza</a:t>
            </a:r>
            <a:r>
              <a:rPr lang="en-US" sz="1400" dirty="0" smtClean="0"/>
              <a:t> </a:t>
            </a:r>
            <a:r>
              <a:rPr lang="en-US" sz="1400" dirty="0" err="1" smtClean="0"/>
              <a:t>Shtrihet</a:t>
            </a:r>
            <a:r>
              <a:rPr lang="en-US" sz="1400" dirty="0" smtClean="0"/>
              <a:t> </a:t>
            </a:r>
            <a:r>
              <a:rPr lang="en-US" sz="1400" dirty="0" err="1" smtClean="0"/>
              <a:t>në</a:t>
            </a:r>
            <a:r>
              <a:rPr lang="en-US" sz="1400" dirty="0" smtClean="0"/>
              <a:t> </a:t>
            </a:r>
            <a:r>
              <a:rPr lang="en-US" sz="1400" dirty="0" err="1" smtClean="0"/>
              <a:t>zonën</a:t>
            </a:r>
            <a:r>
              <a:rPr lang="en-US" sz="1400" dirty="0" smtClean="0"/>
              <a:t> </a:t>
            </a:r>
            <a:r>
              <a:rPr lang="en-US" sz="1400" dirty="0" err="1" smtClean="0"/>
              <a:t>qëndrore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Republikës</a:t>
            </a:r>
            <a:r>
              <a:rPr lang="en-US" sz="1400" dirty="0" smtClean="0"/>
              <a:t> </a:t>
            </a:r>
            <a:r>
              <a:rPr lang="en-US" sz="1400" dirty="0" err="1" smtClean="0"/>
              <a:t>së</a:t>
            </a:r>
            <a:r>
              <a:rPr lang="en-US" sz="1400" dirty="0" smtClean="0"/>
              <a:t> </a:t>
            </a:r>
            <a:r>
              <a:rPr lang="en-US" sz="1400" dirty="0" err="1" smtClean="0"/>
              <a:t>Shqipërise</a:t>
            </a:r>
            <a:r>
              <a:rPr lang="en-US" sz="1400" dirty="0" smtClean="0"/>
              <a:t>, </a:t>
            </a:r>
            <a:r>
              <a:rPr lang="en-US" sz="1400" dirty="0" err="1" smtClean="0"/>
              <a:t>ajo</a:t>
            </a:r>
            <a:r>
              <a:rPr lang="en-US" sz="1400" dirty="0" smtClean="0"/>
              <a:t> </a:t>
            </a:r>
            <a:r>
              <a:rPr lang="en-US" sz="1400" dirty="0" err="1" smtClean="0"/>
              <a:t>kufizohet</a:t>
            </a:r>
            <a:r>
              <a:rPr lang="en-US" sz="1400" dirty="0" smtClean="0"/>
              <a:t> </a:t>
            </a:r>
            <a:r>
              <a:rPr lang="en-US" sz="1400" dirty="0" err="1" smtClean="0"/>
              <a:t>nga</a:t>
            </a:r>
            <a:r>
              <a:rPr lang="en-US" sz="1400" dirty="0" smtClean="0"/>
              <a:t> </a:t>
            </a:r>
            <a:r>
              <a:rPr lang="en-US" sz="1400" dirty="0" err="1" smtClean="0"/>
              <a:t>tre</a:t>
            </a:r>
            <a:r>
              <a:rPr lang="en-US" sz="1400" dirty="0" smtClean="0"/>
              <a:t> </a:t>
            </a:r>
            <a:r>
              <a:rPr lang="en-US" sz="1400" dirty="0" err="1" smtClean="0"/>
              <a:t>bashki</a:t>
            </a:r>
            <a:r>
              <a:rPr lang="en-US" sz="1400" dirty="0" smtClean="0"/>
              <a:t> </a:t>
            </a:r>
            <a:r>
              <a:rPr lang="en-US" sz="1400" dirty="0" err="1" smtClean="0"/>
              <a:t>si</a:t>
            </a:r>
            <a:r>
              <a:rPr lang="en-US" sz="1400" dirty="0" smtClean="0"/>
              <a:t> </a:t>
            </a:r>
            <a:r>
              <a:rPr lang="en-US" sz="1400" dirty="0" err="1" smtClean="0"/>
              <a:t>ajo</a:t>
            </a:r>
            <a:r>
              <a:rPr lang="en-US" sz="1400" dirty="0" smtClean="0"/>
              <a:t> e </a:t>
            </a:r>
            <a:r>
              <a:rPr lang="en-US" sz="1400" dirty="0" err="1" smtClean="0"/>
              <a:t>Tiranës</a:t>
            </a:r>
            <a:r>
              <a:rPr lang="en-US" sz="1400" dirty="0" smtClean="0"/>
              <a:t>, </a:t>
            </a:r>
            <a:r>
              <a:rPr lang="en-US" sz="1400" dirty="0" err="1" smtClean="0"/>
              <a:t>Vorës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Krujës</a:t>
            </a:r>
            <a:r>
              <a:rPr lang="en-US" sz="1400" dirty="0" smtClean="0"/>
              <a:t>.</a:t>
            </a:r>
            <a:endParaRPr lang="sq-AL" sz="1400" dirty="0" smtClean="0"/>
          </a:p>
          <a:p>
            <a:r>
              <a:rPr lang="en-US" sz="1400" dirty="0" smtClean="0"/>
              <a:t>Ka </a:t>
            </a:r>
            <a:r>
              <a:rPr lang="en-US" sz="1400" dirty="0" err="1" smtClean="0"/>
              <a:t>një</a:t>
            </a:r>
            <a:r>
              <a:rPr lang="en-US" sz="1400" dirty="0" smtClean="0"/>
              <a:t> </a:t>
            </a:r>
            <a:r>
              <a:rPr lang="en-US" sz="1400" dirty="0" err="1" smtClean="0"/>
              <a:t>siperfaqe</a:t>
            </a:r>
            <a:r>
              <a:rPr lang="en-US" sz="1400" dirty="0" smtClean="0"/>
              <a:t> </a:t>
            </a:r>
            <a:r>
              <a:rPr lang="en-US" sz="1400" dirty="0" err="1" smtClean="0"/>
              <a:t>prej</a:t>
            </a:r>
            <a:r>
              <a:rPr lang="en-US" sz="1400" dirty="0" smtClean="0"/>
              <a:t> 37.18 km 2,  </a:t>
            </a:r>
            <a:r>
              <a:rPr lang="en-US" sz="1400" dirty="0" err="1" smtClean="0"/>
              <a:t>dhe</a:t>
            </a:r>
            <a:r>
              <a:rPr lang="en-US" sz="1400" dirty="0" smtClean="0"/>
              <a:t> me </a:t>
            </a:r>
            <a:r>
              <a:rPr lang="en-US" sz="1400" dirty="0" err="1" smtClean="0"/>
              <a:t>rreth</a:t>
            </a:r>
            <a:r>
              <a:rPr lang="en-US" sz="1400" dirty="0" smtClean="0"/>
              <a:t> 140,000 </a:t>
            </a:r>
            <a:r>
              <a:rPr lang="en-US" sz="1400" dirty="0" err="1" smtClean="0"/>
              <a:t>banore</a:t>
            </a:r>
            <a:endParaRPr lang="sq-AL" sz="1400" dirty="0" smtClean="0"/>
          </a:p>
          <a:p>
            <a:r>
              <a:rPr lang="en-US" sz="1400" dirty="0" err="1" smtClean="0"/>
              <a:t>Kamza</a:t>
            </a:r>
            <a:r>
              <a:rPr lang="en-US" sz="1400" dirty="0" smtClean="0"/>
              <a:t> </a:t>
            </a:r>
            <a:r>
              <a:rPr lang="en-US" sz="1400" dirty="0" err="1" smtClean="0"/>
              <a:t>tashmë</a:t>
            </a:r>
            <a:r>
              <a:rPr lang="en-US" sz="1400" dirty="0" smtClean="0"/>
              <a:t> </a:t>
            </a:r>
            <a:r>
              <a:rPr lang="en-US" sz="1400" dirty="0" err="1" smtClean="0"/>
              <a:t>është</a:t>
            </a:r>
            <a:r>
              <a:rPr lang="en-US" sz="1400" dirty="0" smtClean="0"/>
              <a:t> </a:t>
            </a:r>
            <a:r>
              <a:rPr lang="en-US" sz="1400" dirty="0" err="1" smtClean="0"/>
              <a:t>një</a:t>
            </a:r>
            <a:r>
              <a:rPr lang="en-US" sz="1400" dirty="0" smtClean="0"/>
              <a:t> </a:t>
            </a:r>
            <a:r>
              <a:rPr lang="en-US" sz="1400" dirty="0" err="1" smtClean="0"/>
              <a:t>qytet</a:t>
            </a:r>
            <a:r>
              <a:rPr lang="en-US" sz="1400" dirty="0" smtClean="0"/>
              <a:t> me </a:t>
            </a:r>
            <a:r>
              <a:rPr lang="en-US" sz="1400" dirty="0" err="1" smtClean="0"/>
              <a:t>zhvillime</a:t>
            </a:r>
            <a:r>
              <a:rPr lang="en-US" sz="1400" dirty="0" smtClean="0"/>
              <a:t> intensive </a:t>
            </a:r>
            <a:r>
              <a:rPr lang="en-US" sz="1400" dirty="0" err="1" smtClean="0"/>
              <a:t>dhe</a:t>
            </a:r>
            <a:r>
              <a:rPr lang="en-US" sz="1400" dirty="0" smtClean="0"/>
              <a:t> me </a:t>
            </a:r>
            <a:r>
              <a:rPr lang="en-US" sz="1400" dirty="0" err="1" smtClean="0"/>
              <a:t>tendencë</a:t>
            </a:r>
            <a:r>
              <a:rPr lang="en-US" sz="1400" dirty="0" smtClean="0"/>
              <a:t> </a:t>
            </a:r>
            <a:r>
              <a:rPr lang="en-US" sz="1400" dirty="0" err="1" smtClean="0"/>
              <a:t>mjaft</a:t>
            </a:r>
            <a:r>
              <a:rPr lang="en-US" sz="1400" dirty="0" smtClean="0"/>
              <a:t> </a:t>
            </a:r>
            <a:r>
              <a:rPr lang="en-US" sz="1400" dirty="0" err="1" smtClean="0"/>
              <a:t>pozitive</a:t>
            </a:r>
            <a:r>
              <a:rPr lang="en-US" sz="1400" dirty="0" smtClean="0"/>
              <a:t> </a:t>
            </a:r>
            <a:r>
              <a:rPr lang="en-US" sz="1400" dirty="0" err="1" smtClean="0"/>
              <a:t>në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gjitha</a:t>
            </a:r>
            <a:r>
              <a:rPr lang="en-US" sz="1400" dirty="0" smtClean="0"/>
              <a:t> </a:t>
            </a:r>
            <a:r>
              <a:rPr lang="en-US" sz="1400" dirty="0" err="1" smtClean="0"/>
              <a:t>fushat</a:t>
            </a:r>
            <a:r>
              <a:rPr lang="en-US" sz="1400" dirty="0" smtClean="0"/>
              <a:t> social </a:t>
            </a:r>
            <a:r>
              <a:rPr lang="en-US" sz="1400" dirty="0" err="1" smtClean="0"/>
              <a:t>ekonomike</a:t>
            </a:r>
            <a:r>
              <a:rPr lang="en-US" sz="1400" dirty="0" smtClean="0"/>
              <a:t>, e </a:t>
            </a:r>
            <a:r>
              <a:rPr lang="en-US" sz="1400" dirty="0" err="1" smtClean="0"/>
              <a:t>dëshmuar</a:t>
            </a:r>
            <a:r>
              <a:rPr lang="en-US" sz="1400" dirty="0" smtClean="0"/>
              <a:t> </a:t>
            </a:r>
            <a:r>
              <a:rPr lang="en-US" sz="1400" dirty="0" err="1" smtClean="0"/>
              <a:t>kjo</a:t>
            </a:r>
            <a:r>
              <a:rPr lang="en-US" sz="1400" dirty="0" smtClean="0"/>
              <a:t> </a:t>
            </a:r>
            <a:r>
              <a:rPr lang="en-US" sz="1400" dirty="0" err="1" smtClean="0"/>
              <a:t>në</a:t>
            </a:r>
            <a:r>
              <a:rPr lang="en-US" sz="1400" dirty="0" smtClean="0"/>
              <a:t> 20 </a:t>
            </a:r>
            <a:r>
              <a:rPr lang="en-US" sz="1400" dirty="0" err="1" smtClean="0"/>
              <a:t>vitet</a:t>
            </a:r>
            <a:r>
              <a:rPr lang="en-US" sz="1400" dirty="0" smtClean="0"/>
              <a:t> e </a:t>
            </a:r>
            <a:r>
              <a:rPr lang="en-US" sz="1400" dirty="0" err="1" smtClean="0"/>
              <a:t>fundit</a:t>
            </a:r>
            <a:r>
              <a:rPr lang="en-US" sz="1400" dirty="0" smtClean="0"/>
              <a:t>.</a:t>
            </a:r>
          </a:p>
          <a:p>
            <a:endParaRPr lang="sq-AL" sz="1400" dirty="0" smtClean="0"/>
          </a:p>
          <a:p>
            <a:r>
              <a:rPr lang="en-US" sz="1400" dirty="0" err="1" smtClean="0"/>
              <a:t>Megjithëse</a:t>
            </a:r>
            <a:r>
              <a:rPr lang="en-US" sz="1400" dirty="0" smtClean="0"/>
              <a:t> me </a:t>
            </a:r>
            <a:r>
              <a:rPr lang="en-US" sz="1400" dirty="0" err="1" smtClean="0"/>
              <a:t>herët</a:t>
            </a:r>
            <a:r>
              <a:rPr lang="en-US" sz="1400" dirty="0" smtClean="0"/>
              <a:t> </a:t>
            </a:r>
            <a:r>
              <a:rPr lang="en-US" sz="1400" dirty="0" err="1" smtClean="0"/>
              <a:t>Kamza</a:t>
            </a:r>
            <a:r>
              <a:rPr lang="en-US" sz="1400" dirty="0" smtClean="0"/>
              <a:t> </a:t>
            </a:r>
            <a:r>
              <a:rPr lang="en-US" sz="1400" dirty="0" err="1" smtClean="0"/>
              <a:t>nuk</a:t>
            </a:r>
            <a:r>
              <a:rPr lang="en-US" sz="1400" dirty="0" smtClean="0"/>
              <a:t> ka </a:t>
            </a:r>
            <a:r>
              <a:rPr lang="en-US" sz="1400" dirty="0" err="1" smtClean="0"/>
              <a:t>patur</a:t>
            </a:r>
            <a:r>
              <a:rPr lang="en-US" sz="1400" dirty="0" smtClean="0"/>
              <a:t> </a:t>
            </a:r>
            <a:r>
              <a:rPr lang="en-US" sz="1400" dirty="0" err="1" smtClean="0"/>
              <a:t>pamjen</a:t>
            </a:r>
            <a:r>
              <a:rPr lang="en-US" sz="1400" dirty="0" smtClean="0"/>
              <a:t> </a:t>
            </a:r>
            <a:r>
              <a:rPr lang="en-US" sz="1400" dirty="0" err="1" smtClean="0"/>
              <a:t>që</a:t>
            </a:r>
            <a:r>
              <a:rPr lang="en-US" sz="1400" dirty="0" smtClean="0"/>
              <a:t> ka sot </a:t>
            </a:r>
            <a:r>
              <a:rPr lang="en-US" sz="1400" dirty="0" err="1" smtClean="0"/>
              <a:t>por</a:t>
            </a:r>
            <a:r>
              <a:rPr lang="en-US" sz="1400" dirty="0" smtClean="0"/>
              <a:t> ka </a:t>
            </a:r>
            <a:r>
              <a:rPr lang="en-US" sz="1400" dirty="0" err="1" smtClean="0"/>
              <a:t>qenë</a:t>
            </a:r>
            <a:r>
              <a:rPr lang="en-US" sz="1400" dirty="0" smtClean="0"/>
              <a:t> </a:t>
            </a:r>
            <a:r>
              <a:rPr lang="en-US" sz="1400" dirty="0" err="1" smtClean="0"/>
              <a:t>një</a:t>
            </a:r>
            <a:r>
              <a:rPr lang="en-US" sz="1400" dirty="0" smtClean="0"/>
              <a:t> </a:t>
            </a:r>
            <a:r>
              <a:rPr lang="en-US" sz="1400" dirty="0" err="1" smtClean="0"/>
              <a:t>fushe</a:t>
            </a:r>
            <a:r>
              <a:rPr lang="en-US" sz="1400" dirty="0" smtClean="0"/>
              <a:t> e </a:t>
            </a:r>
            <a:r>
              <a:rPr lang="en-US" sz="1400" dirty="0" err="1" smtClean="0"/>
              <a:t>cila</a:t>
            </a:r>
            <a:r>
              <a:rPr lang="en-US" sz="1400" dirty="0" smtClean="0"/>
              <a:t> </a:t>
            </a:r>
            <a:r>
              <a:rPr lang="en-US" sz="1400" dirty="0" err="1" smtClean="0"/>
              <a:t>në</a:t>
            </a:r>
            <a:r>
              <a:rPr lang="en-US" sz="1400" dirty="0" smtClean="0"/>
              <a:t> </a:t>
            </a:r>
            <a:r>
              <a:rPr lang="en-US" sz="1400" dirty="0" err="1" smtClean="0"/>
              <a:t>pjesën</a:t>
            </a:r>
            <a:r>
              <a:rPr lang="en-US" sz="1400" dirty="0" smtClean="0"/>
              <a:t> me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madhe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kohes</a:t>
            </a:r>
            <a:r>
              <a:rPr lang="en-US" sz="1400" dirty="0" smtClean="0"/>
              <a:t> </a:t>
            </a:r>
            <a:r>
              <a:rPr lang="en-US" sz="1400" dirty="0" err="1" smtClean="0"/>
              <a:t>ishte</a:t>
            </a:r>
            <a:r>
              <a:rPr lang="en-US" sz="1400" dirty="0" smtClean="0"/>
              <a:t> e </a:t>
            </a:r>
            <a:r>
              <a:rPr lang="en-US" sz="1400" dirty="0" err="1" smtClean="0"/>
              <a:t>permbytur</a:t>
            </a:r>
            <a:r>
              <a:rPr lang="en-US" sz="1400" dirty="0" smtClean="0"/>
              <a:t> </a:t>
            </a:r>
            <a:r>
              <a:rPr lang="en-US" sz="1400" dirty="0" err="1" smtClean="0"/>
              <a:t>nga</a:t>
            </a:r>
            <a:r>
              <a:rPr lang="en-US" sz="1400" dirty="0" smtClean="0"/>
              <a:t> </a:t>
            </a:r>
            <a:r>
              <a:rPr lang="en-US" sz="1400" dirty="0" err="1" smtClean="0"/>
              <a:t>ujrat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si</a:t>
            </a:r>
            <a:r>
              <a:rPr lang="en-US" sz="1400" dirty="0" smtClean="0"/>
              <a:t> </a:t>
            </a:r>
            <a:r>
              <a:rPr lang="en-US" sz="1400" dirty="0" err="1" smtClean="0"/>
              <a:t>rrjedhojë</a:t>
            </a:r>
            <a:r>
              <a:rPr lang="en-US" sz="1400" dirty="0" smtClean="0"/>
              <a:t> ka </a:t>
            </a:r>
            <a:r>
              <a:rPr lang="en-US" sz="1400" dirty="0" err="1" smtClean="0"/>
              <a:t>qenë</a:t>
            </a:r>
            <a:r>
              <a:rPr lang="en-US" sz="1400" dirty="0" smtClean="0"/>
              <a:t> </a:t>
            </a:r>
            <a:r>
              <a:rPr lang="en-US" sz="1400" dirty="0" err="1" smtClean="0"/>
              <a:t>një</a:t>
            </a:r>
            <a:r>
              <a:rPr lang="en-US" sz="1400" dirty="0" smtClean="0"/>
              <a:t> </a:t>
            </a:r>
            <a:r>
              <a:rPr lang="en-US" sz="1400" dirty="0" err="1" smtClean="0"/>
              <a:t>zonë</a:t>
            </a:r>
            <a:r>
              <a:rPr lang="en-US" sz="1400" dirty="0" smtClean="0"/>
              <a:t> </a:t>
            </a:r>
            <a:r>
              <a:rPr lang="en-US" sz="1400" dirty="0" err="1" smtClean="0"/>
              <a:t>jo</a:t>
            </a:r>
            <a:r>
              <a:rPr lang="en-US" sz="1400" dirty="0" smtClean="0"/>
              <a:t> </a:t>
            </a:r>
            <a:r>
              <a:rPr lang="en-US" sz="1400" dirty="0" err="1" smtClean="0"/>
              <a:t>shumë</a:t>
            </a:r>
            <a:r>
              <a:rPr lang="en-US" sz="1400" dirty="0" smtClean="0"/>
              <a:t> e </a:t>
            </a:r>
            <a:r>
              <a:rPr lang="en-US" sz="1400" dirty="0" err="1" smtClean="0"/>
              <a:t>populluar</a:t>
            </a:r>
            <a:r>
              <a:rPr lang="en-US" sz="1400" dirty="0" smtClean="0"/>
              <a:t>.</a:t>
            </a:r>
            <a:endParaRPr lang="sq-AL" sz="1400" dirty="0" smtClean="0"/>
          </a:p>
          <a:p>
            <a:r>
              <a:rPr lang="en-US" sz="1400" dirty="0" smtClean="0"/>
              <a:t>Sa e re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bashkëkohore</a:t>
            </a:r>
            <a:r>
              <a:rPr lang="en-US" sz="1400" dirty="0" smtClean="0"/>
              <a:t> </a:t>
            </a:r>
            <a:r>
              <a:rPr lang="en-US" sz="1400" dirty="0" err="1" smtClean="0"/>
              <a:t>aq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e </a:t>
            </a:r>
            <a:r>
              <a:rPr lang="en-US" sz="1400" dirty="0" err="1" smtClean="0"/>
              <a:t>rëndësishme</a:t>
            </a:r>
            <a:r>
              <a:rPr lang="en-US" sz="1400" dirty="0" smtClean="0"/>
              <a:t> </a:t>
            </a:r>
            <a:r>
              <a:rPr lang="en-US" sz="1400" dirty="0" err="1" smtClean="0"/>
              <a:t>për</a:t>
            </a:r>
            <a:r>
              <a:rPr lang="en-US" sz="1400" dirty="0" smtClean="0"/>
              <a:t> </a:t>
            </a:r>
            <a:r>
              <a:rPr lang="en-US" sz="1400" dirty="0" err="1" smtClean="0"/>
              <a:t>vetë</a:t>
            </a:r>
            <a:r>
              <a:rPr lang="en-US" sz="1400" dirty="0" smtClean="0"/>
              <a:t> </a:t>
            </a:r>
            <a:r>
              <a:rPr lang="en-US" sz="1400" dirty="0" err="1" smtClean="0"/>
              <a:t>pozicionin</a:t>
            </a:r>
            <a:r>
              <a:rPr lang="en-US" sz="1400" dirty="0" smtClean="0"/>
              <a:t> </a:t>
            </a:r>
            <a:r>
              <a:rPr lang="en-US" sz="1400" dirty="0" err="1" smtClean="0"/>
              <a:t>strategjik</a:t>
            </a:r>
            <a:r>
              <a:rPr lang="en-US" sz="1400" dirty="0" smtClean="0"/>
              <a:t> </a:t>
            </a:r>
            <a:r>
              <a:rPr lang="en-US" sz="1400" dirty="0" err="1" smtClean="0"/>
              <a:t>pranë</a:t>
            </a:r>
            <a:r>
              <a:rPr lang="en-US" sz="1400" dirty="0" smtClean="0"/>
              <a:t> </a:t>
            </a:r>
            <a:r>
              <a:rPr lang="en-US" sz="1400" dirty="0" err="1" smtClean="0"/>
              <a:t>Kryeqytetit</a:t>
            </a:r>
            <a:r>
              <a:rPr lang="en-US" sz="1400" dirty="0" smtClean="0"/>
              <a:t>  </a:t>
            </a:r>
            <a:r>
              <a:rPr lang="en-US" sz="1400" dirty="0" err="1" smtClean="0"/>
              <a:t>Tiranë</a:t>
            </a:r>
            <a:r>
              <a:rPr lang="en-US" sz="1400" dirty="0" smtClean="0"/>
              <a:t>, </a:t>
            </a:r>
            <a:r>
              <a:rPr lang="en-US" sz="1400" dirty="0" err="1" smtClean="0"/>
              <a:t>Aeroportit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Rinasit</a:t>
            </a:r>
            <a:r>
              <a:rPr lang="en-US" sz="1400" dirty="0" smtClean="0"/>
              <a:t>,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Portit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Durrësit</a:t>
            </a:r>
            <a:r>
              <a:rPr lang="en-US" sz="1400" dirty="0" smtClean="0"/>
              <a:t>. </a:t>
            </a:r>
          </a:p>
          <a:p>
            <a:endParaRPr lang="sq-AL" sz="1400" dirty="0" smtClean="0"/>
          </a:p>
          <a:p>
            <a:r>
              <a:rPr lang="en-US" sz="1400" dirty="0" err="1" smtClean="0"/>
              <a:t>Një</a:t>
            </a:r>
            <a:r>
              <a:rPr lang="en-US" sz="1400" dirty="0" smtClean="0"/>
              <a:t> </a:t>
            </a:r>
            <a:r>
              <a:rPr lang="en-US" sz="1400" dirty="0" err="1" smtClean="0"/>
              <a:t>ndër</a:t>
            </a:r>
            <a:r>
              <a:rPr lang="en-US" sz="1400" dirty="0" smtClean="0"/>
              <a:t> </a:t>
            </a:r>
            <a:r>
              <a:rPr lang="en-US" sz="1400" dirty="0" err="1" smtClean="0"/>
              <a:t>qytetet</a:t>
            </a:r>
            <a:r>
              <a:rPr lang="en-US" sz="1400" dirty="0" smtClean="0"/>
              <a:t> me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reja</a:t>
            </a:r>
            <a:r>
              <a:rPr lang="en-US" sz="1400" dirty="0" smtClean="0"/>
              <a:t> </a:t>
            </a:r>
            <a:r>
              <a:rPr lang="en-US" sz="1400" dirty="0" err="1" smtClean="0"/>
              <a:t>në</a:t>
            </a:r>
            <a:r>
              <a:rPr lang="en-US" sz="1400" dirty="0" smtClean="0"/>
              <a:t> </a:t>
            </a:r>
            <a:r>
              <a:rPr lang="en-US" sz="1400" dirty="0" err="1" smtClean="0"/>
              <a:t>Shqipëri</a:t>
            </a:r>
            <a:r>
              <a:rPr lang="en-US" sz="1400" dirty="0" smtClean="0"/>
              <a:t>, </a:t>
            </a:r>
            <a:r>
              <a:rPr lang="en-US" sz="1400" dirty="0" err="1" smtClean="0"/>
              <a:t>Bashkia</a:t>
            </a:r>
            <a:r>
              <a:rPr lang="en-US" sz="1400" dirty="0" smtClean="0"/>
              <a:t> </a:t>
            </a:r>
            <a:r>
              <a:rPr lang="en-US" sz="1400" dirty="0" err="1" smtClean="0"/>
              <a:t>Kamëz</a:t>
            </a:r>
            <a:r>
              <a:rPr lang="en-US" sz="1400" dirty="0" smtClean="0"/>
              <a:t> e </a:t>
            </a:r>
            <a:r>
              <a:rPr lang="en-US" sz="1400" dirty="0" err="1" smtClean="0"/>
              <a:t>dyta</a:t>
            </a:r>
            <a:r>
              <a:rPr lang="en-US" sz="1400" dirty="0" smtClean="0"/>
              <a:t> me e </a:t>
            </a:r>
            <a:r>
              <a:rPr lang="en-US" sz="1400" dirty="0" err="1" smtClean="0"/>
              <a:t>madhe</a:t>
            </a:r>
            <a:r>
              <a:rPr lang="en-US" sz="1400" dirty="0" smtClean="0"/>
              <a:t> </a:t>
            </a:r>
            <a:r>
              <a:rPr lang="en-US" sz="1400" dirty="0" err="1" smtClean="0"/>
              <a:t>në</a:t>
            </a:r>
            <a:r>
              <a:rPr lang="en-US" sz="1400" dirty="0" smtClean="0"/>
              <a:t> </a:t>
            </a:r>
            <a:r>
              <a:rPr lang="en-US" sz="1400" dirty="0" err="1" smtClean="0"/>
              <a:t>Qarkun</a:t>
            </a:r>
            <a:r>
              <a:rPr lang="en-US" sz="1400" dirty="0" smtClean="0"/>
              <a:t> e </a:t>
            </a:r>
            <a:r>
              <a:rPr lang="en-US" sz="1400" dirty="0" err="1" smtClean="0"/>
              <a:t>Tiranës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gjashta</a:t>
            </a:r>
            <a:r>
              <a:rPr lang="en-US" sz="1400" dirty="0" smtClean="0"/>
              <a:t> </a:t>
            </a:r>
            <a:r>
              <a:rPr lang="en-US" sz="1400" dirty="0" err="1" smtClean="0"/>
              <a:t>në</a:t>
            </a:r>
            <a:r>
              <a:rPr lang="en-US" sz="1400" dirty="0" smtClean="0"/>
              <a:t> </a:t>
            </a:r>
            <a:r>
              <a:rPr lang="en-US" sz="1400" dirty="0" err="1" smtClean="0"/>
              <a:t>Shqipëri</a:t>
            </a:r>
            <a:r>
              <a:rPr lang="en-US" sz="1400" dirty="0" smtClean="0"/>
              <a:t>.</a:t>
            </a:r>
          </a:p>
          <a:p>
            <a:endParaRPr lang="sq-AL" sz="1400" dirty="0" smtClean="0"/>
          </a:p>
          <a:p>
            <a:r>
              <a:rPr lang="en-US" sz="1400" dirty="0" err="1" smtClean="0"/>
              <a:t>Projekt</a:t>
            </a:r>
            <a:r>
              <a:rPr lang="en-US" sz="1400" dirty="0" smtClean="0"/>
              <a:t> </a:t>
            </a:r>
            <a:r>
              <a:rPr lang="en-US" sz="1400" dirty="0" err="1" smtClean="0"/>
              <a:t>buxheti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cili</a:t>
            </a:r>
            <a:r>
              <a:rPr lang="en-US" sz="1400" dirty="0" smtClean="0"/>
              <a:t> </a:t>
            </a:r>
            <a:r>
              <a:rPr lang="en-US" sz="1400" dirty="0" err="1" smtClean="0"/>
              <a:t>po</a:t>
            </a:r>
            <a:r>
              <a:rPr lang="en-US" sz="1400" dirty="0" smtClean="0"/>
              <a:t> </a:t>
            </a:r>
            <a:r>
              <a:rPr lang="en-US" sz="1400" dirty="0" err="1" smtClean="0"/>
              <a:t>hartohet</a:t>
            </a:r>
            <a:r>
              <a:rPr lang="en-US" sz="1400" dirty="0" smtClean="0"/>
              <a:t> pas </a:t>
            </a:r>
            <a:r>
              <a:rPr lang="en-US" sz="1400" dirty="0" err="1" smtClean="0"/>
              <a:t>reformës</a:t>
            </a:r>
            <a:r>
              <a:rPr lang="en-US" sz="1400" dirty="0" smtClean="0"/>
              <a:t> </a:t>
            </a:r>
            <a:r>
              <a:rPr lang="en-US" sz="1400" dirty="0" err="1" smtClean="0"/>
              <a:t>territoriale</a:t>
            </a:r>
            <a:r>
              <a:rPr lang="en-US" sz="1400" dirty="0" smtClean="0"/>
              <a:t>  ka </a:t>
            </a:r>
            <a:r>
              <a:rPr lang="en-US" sz="1400" dirty="0" err="1" smtClean="0"/>
              <a:t>patur</a:t>
            </a:r>
            <a:r>
              <a:rPr lang="en-US" sz="1400" dirty="0" smtClean="0"/>
              <a:t> </a:t>
            </a:r>
            <a:r>
              <a:rPr lang="en-US" sz="1400" dirty="0" err="1" smtClean="0"/>
              <a:t>nje</a:t>
            </a:r>
            <a:r>
              <a:rPr lang="en-US" sz="1400" dirty="0" smtClean="0"/>
              <a:t> </a:t>
            </a:r>
            <a:r>
              <a:rPr lang="en-US" sz="1400" dirty="0" err="1" smtClean="0"/>
              <a:t>proces</a:t>
            </a:r>
            <a:r>
              <a:rPr lang="en-US" sz="1400" dirty="0" smtClean="0"/>
              <a:t>   </a:t>
            </a:r>
            <a:r>
              <a:rPr lang="en-US" sz="1400" dirty="0" err="1" smtClean="0"/>
              <a:t>listimi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analizimi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problemeve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sfidave</a:t>
            </a:r>
            <a:r>
              <a:rPr lang="en-US" sz="1400" dirty="0" smtClean="0"/>
              <a:t> </a:t>
            </a:r>
            <a:r>
              <a:rPr lang="en-US" sz="1400" dirty="0" err="1" smtClean="0"/>
              <a:t>emergjente</a:t>
            </a:r>
            <a:r>
              <a:rPr lang="en-US" sz="1400" dirty="0" smtClean="0"/>
              <a:t>, </a:t>
            </a:r>
            <a:r>
              <a:rPr lang="en-US" sz="1400" dirty="0" err="1" smtClean="0"/>
              <a:t>programeve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projekteve</a:t>
            </a:r>
            <a:r>
              <a:rPr lang="en-US" sz="1400" dirty="0" smtClean="0"/>
              <a:t> </a:t>
            </a:r>
            <a:r>
              <a:rPr lang="en-US" sz="1400" dirty="0" err="1" smtClean="0"/>
              <a:t>aftshkurtra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afatmesme</a:t>
            </a:r>
            <a:r>
              <a:rPr lang="en-US" sz="1400" dirty="0" smtClean="0"/>
              <a:t>. </a:t>
            </a:r>
            <a:r>
              <a:rPr lang="en-US" sz="1400" dirty="0" err="1" smtClean="0"/>
              <a:t>Gjatë</a:t>
            </a:r>
            <a:r>
              <a:rPr lang="en-US" sz="1400" dirty="0" smtClean="0"/>
              <a:t> </a:t>
            </a:r>
            <a:r>
              <a:rPr lang="en-US" sz="1400" dirty="0" err="1" smtClean="0"/>
              <a:t>gjithë</a:t>
            </a:r>
            <a:r>
              <a:rPr lang="en-US" sz="1400" dirty="0" smtClean="0"/>
              <a:t> </a:t>
            </a:r>
            <a:r>
              <a:rPr lang="en-US" sz="1400" dirty="0" err="1" smtClean="0"/>
              <a:t>vitit</a:t>
            </a:r>
            <a:r>
              <a:rPr lang="en-US" sz="1400" dirty="0" smtClean="0"/>
              <a:t> </a:t>
            </a:r>
            <a:r>
              <a:rPr lang="en-US" sz="1400" dirty="0" err="1" smtClean="0"/>
              <a:t>komunikimi</a:t>
            </a:r>
            <a:r>
              <a:rPr lang="en-US" sz="1400" dirty="0" smtClean="0"/>
              <a:t> me </a:t>
            </a:r>
            <a:r>
              <a:rPr lang="en-US" sz="1400" dirty="0" err="1" smtClean="0"/>
              <a:t>komunitetin</a:t>
            </a:r>
            <a:r>
              <a:rPr lang="en-US" sz="1400" dirty="0" smtClean="0"/>
              <a:t>, </a:t>
            </a:r>
            <a:r>
              <a:rPr lang="en-US" sz="1400" dirty="0" err="1" smtClean="0"/>
              <a:t>takimet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diskutimet</a:t>
            </a:r>
            <a:r>
              <a:rPr lang="en-US" sz="1400" dirty="0" smtClean="0"/>
              <a:t> </a:t>
            </a:r>
            <a:r>
              <a:rPr lang="en-US" sz="1400" dirty="0" err="1" smtClean="0"/>
              <a:t>publike</a:t>
            </a:r>
            <a:r>
              <a:rPr lang="en-US" sz="1400" dirty="0" smtClean="0"/>
              <a:t> </a:t>
            </a:r>
            <a:r>
              <a:rPr lang="en-US" sz="1400" dirty="0" err="1" smtClean="0"/>
              <a:t>kanë</a:t>
            </a:r>
            <a:r>
              <a:rPr lang="en-US" sz="1400" dirty="0" smtClean="0"/>
              <a:t> </a:t>
            </a:r>
            <a:r>
              <a:rPr lang="en-US" sz="1400" dirty="0" err="1" smtClean="0"/>
              <a:t>ndihmuar</a:t>
            </a:r>
            <a:r>
              <a:rPr lang="en-US" sz="1400" dirty="0" smtClean="0"/>
              <a:t> </a:t>
            </a:r>
            <a:r>
              <a:rPr lang="en-US" sz="1400" dirty="0" err="1" smtClean="0"/>
              <a:t>për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përcaktuar</a:t>
            </a:r>
            <a:r>
              <a:rPr lang="en-US" sz="1400" dirty="0" smtClean="0"/>
              <a:t> </a:t>
            </a:r>
            <a:r>
              <a:rPr lang="en-US" sz="1400" dirty="0" err="1" smtClean="0"/>
              <a:t>shqetësimet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nevojat</a:t>
            </a:r>
            <a:r>
              <a:rPr lang="en-US" sz="1400" dirty="0" smtClean="0"/>
              <a:t> </a:t>
            </a:r>
            <a:r>
              <a:rPr lang="en-US" sz="1400" dirty="0" err="1" smtClean="0"/>
              <a:t>aq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shumta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me </a:t>
            </a:r>
            <a:r>
              <a:rPr lang="en-US" sz="1400" dirty="0" err="1" smtClean="0"/>
              <a:t>mundesi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kufizuara</a:t>
            </a:r>
            <a:r>
              <a:rPr lang="en-US" sz="1400" dirty="0" smtClean="0"/>
              <a:t> </a:t>
            </a:r>
            <a:r>
              <a:rPr lang="en-US" sz="1400" dirty="0" err="1" smtClean="0"/>
              <a:t>për</a:t>
            </a:r>
            <a:r>
              <a:rPr lang="en-US" sz="1400" dirty="0" smtClean="0"/>
              <a:t> </a:t>
            </a:r>
            <a:r>
              <a:rPr lang="en-US" sz="1400" dirty="0" err="1" smtClean="0"/>
              <a:t>tu</a:t>
            </a:r>
            <a:r>
              <a:rPr lang="en-US" sz="1400" dirty="0" smtClean="0"/>
              <a:t> </a:t>
            </a:r>
            <a:r>
              <a:rPr lang="en-US" sz="1400" dirty="0" err="1" smtClean="0"/>
              <a:t>realizuar</a:t>
            </a:r>
            <a:r>
              <a:rPr lang="en-US" sz="1400" dirty="0" smtClean="0"/>
              <a:t>.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 flipH="1">
            <a:off x="0" y="0"/>
            <a:ext cx="9144000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% </a:t>
            </a:r>
            <a:r>
              <a:rPr lang="en-US" sz="2000" b="1" i="1" dirty="0" err="1" smtClean="0"/>
              <a:t>qe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zene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transferta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dhe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ardhurat</a:t>
            </a:r>
            <a:r>
              <a:rPr lang="en-US" sz="2000" b="1" i="1" dirty="0" smtClean="0"/>
              <a:t> ne </a:t>
            </a:r>
            <a:r>
              <a:rPr lang="en-US" sz="2000" b="1" i="1" dirty="0" err="1" smtClean="0"/>
              <a:t>totalin</a:t>
            </a:r>
            <a:r>
              <a:rPr lang="en-US" sz="2000" b="1" i="1" dirty="0" smtClean="0"/>
              <a:t> e </a:t>
            </a:r>
            <a:r>
              <a:rPr lang="en-US" sz="2000" b="1" i="1" dirty="0" err="1" smtClean="0"/>
              <a:t>burimeve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financimit</a:t>
            </a:r>
            <a:r>
              <a:rPr lang="en-US" sz="2000" b="1" i="1" dirty="0" smtClean="0"/>
              <a:t> pa </a:t>
            </a:r>
            <a:r>
              <a:rPr lang="en-US" sz="2000" b="1" i="1" dirty="0" err="1" smtClean="0"/>
              <a:t>transferten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specifike</a:t>
            </a:r>
            <a:endParaRPr lang="en-US" sz="2000" b="1" i="1" dirty="0" smtClean="0"/>
          </a:p>
        </p:txBody>
      </p:sp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323850" y="2724150"/>
          <a:ext cx="61436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333375" y="2724150"/>
          <a:ext cx="61341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52400" y="838200"/>
          <a:ext cx="8763000" cy="3505206"/>
        </p:xfrm>
        <a:graphic>
          <a:graphicData uri="http://schemas.openxmlformats.org/drawingml/2006/table">
            <a:tbl>
              <a:tblPr/>
              <a:tblGrid>
                <a:gridCol w="990600"/>
                <a:gridCol w="1772988"/>
                <a:gridCol w="1346890"/>
                <a:gridCol w="1445444"/>
                <a:gridCol w="1018381"/>
                <a:gridCol w="1121040"/>
                <a:gridCol w="1067657"/>
              </a:tblGrid>
              <a:tr h="443644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Trasfert e pakushtezuar 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te </a:t>
                      </a:r>
                      <a:r>
                        <a:rPr lang="sq-AL" sz="12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ardhurat</a:t>
                      </a:r>
                      <a:endParaRPr lang="sq-AL" sz="12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  </a:t>
                      </a:r>
                      <a:r>
                        <a:rPr lang="sq-AL" sz="12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burime</a:t>
                      </a:r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 qe ze </a:t>
                      </a:r>
                    </a:p>
                    <a:p>
                      <a:pPr algn="ctr" fontAlgn="ctr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trasferta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 qe zene</a:t>
                      </a:r>
                    </a:p>
                    <a:p>
                      <a:pPr algn="ctr" fontAlgn="ctr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Grnti </a:t>
                      </a:r>
                      <a:endParaRPr lang="sq-AL" sz="12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konkurues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101.531.000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63.474.000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165.005.000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61,53%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38,47%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153.081.000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73.051.000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226.132.000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67,70%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32,30%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15.744.000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137.110.000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88.247.000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225.357.000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60,84%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39,16%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154.739.646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180.321.000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103.450.000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283.771.000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63,54%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36,46%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157.013.277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247.335.000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191.771.906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439.106.906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56,33%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43,67%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133.396.983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251.540.000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207.869.560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459.409.560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54,75%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45,25%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314.232.703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208.046.000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282.605.931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490.651.931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42,40%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57,60%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470.882.380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201.805.000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311.102.071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512.907.071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39,35%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60,65%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356.675.552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204.832.000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311.992.416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516.824.416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39,63%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60,37%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358.000.000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234.767.326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329.704.542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564.471.868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41,59%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58,41%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135.412.000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232.065.000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298.913.237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530.978.237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43,71%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56,29%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169.480.577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243.668.000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376.748.603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620.416.603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39,27%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60,73%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374.451.000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500.000.000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874.451.000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>
                          <a:latin typeface="Arial"/>
                        </a:rPr>
                        <a:t>42,82%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050" b="0" i="0" u="none" strike="noStrike" dirty="0">
                          <a:latin typeface="Arial"/>
                        </a:rPr>
                        <a:t>57,18%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83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Viti 2017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100" b="1" i="0" u="none" strike="noStrike" dirty="0">
                          <a:latin typeface="Arial"/>
                        </a:rPr>
                        <a:t>452.568.000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100" b="1" i="0" u="none" strike="noStrike" dirty="0">
                          <a:latin typeface="Arial"/>
                        </a:rPr>
                        <a:t>927.520.844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100" b="1" i="0" u="none" strike="noStrike" dirty="0">
                          <a:latin typeface="Arial"/>
                        </a:rPr>
                        <a:t>1.380.088.844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100" b="1" i="0" u="none" strike="noStrike" dirty="0">
                          <a:latin typeface="Arial"/>
                        </a:rPr>
                        <a:t>32,79%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q-AL" sz="1100" b="1" i="0" u="none" strike="noStrike" dirty="0">
                          <a:latin typeface="Arial"/>
                        </a:rPr>
                        <a:t>67,21%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152400" y="4495800"/>
          <a:ext cx="88392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 flipH="1">
            <a:off x="0" y="0"/>
            <a:ext cx="9144000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% </a:t>
            </a:r>
            <a:r>
              <a:rPr lang="en-US" sz="2000" b="1" i="1" dirty="0" err="1" smtClean="0"/>
              <a:t>qe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zene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transferta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dhe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ardhurat</a:t>
            </a:r>
            <a:r>
              <a:rPr lang="en-US" sz="2000" b="1" i="1" dirty="0" smtClean="0"/>
              <a:t> ne </a:t>
            </a:r>
            <a:r>
              <a:rPr lang="en-US" sz="2000" b="1" i="1" dirty="0" err="1" smtClean="0"/>
              <a:t>totalin</a:t>
            </a:r>
            <a:r>
              <a:rPr lang="en-US" sz="2000" b="1" i="1" dirty="0" smtClean="0"/>
              <a:t> e </a:t>
            </a:r>
            <a:r>
              <a:rPr lang="en-US" sz="2000" b="1" i="1" dirty="0" err="1" smtClean="0"/>
              <a:t>burimeve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financimit</a:t>
            </a:r>
            <a:r>
              <a:rPr lang="en-US" sz="2000" b="1" i="1" dirty="0" smtClean="0"/>
              <a:t> pa </a:t>
            </a:r>
            <a:r>
              <a:rPr lang="en-US" sz="2000" b="1" i="1" dirty="0" err="1" smtClean="0"/>
              <a:t>transferten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specifike</a:t>
            </a:r>
            <a:endParaRPr lang="en-US" sz="2000" b="1" i="1" dirty="0" smtClean="0"/>
          </a:p>
        </p:txBody>
      </p:sp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323850" y="2724150"/>
          <a:ext cx="61436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333375" y="2724150"/>
          <a:ext cx="61341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52400" y="1066800"/>
          <a:ext cx="88392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flipH="1">
            <a:off x="0" y="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Buxheti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miratuar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Keshillin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Bashkiak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vite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planifikim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000/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leke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533400"/>
          <a:ext cx="8382000" cy="2895600"/>
        </p:xfrm>
        <a:graphic>
          <a:graphicData uri="http://schemas.openxmlformats.org/drawingml/2006/table">
            <a:tbl>
              <a:tblPr/>
              <a:tblGrid>
                <a:gridCol w="886025"/>
                <a:gridCol w="1006847"/>
                <a:gridCol w="1231328"/>
                <a:gridCol w="1371600"/>
                <a:gridCol w="1371600"/>
                <a:gridCol w="1442308"/>
                <a:gridCol w="1072292"/>
              </a:tblGrid>
              <a:tr h="38608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sq-AL" sz="12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Investimet</a:t>
                      </a:r>
                    </a:p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ne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shpenzimet</a:t>
                      </a:r>
                    </a:p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funksionim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Investime </a:t>
                      </a:r>
                    </a:p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Vlere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Shpenzime</a:t>
                      </a:r>
                    </a:p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funks vlere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Transfert</a:t>
                      </a:r>
                    </a:p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specifike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214.153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32,00%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68,00%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   68.529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      145.624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288.028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32,00%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68,00%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   92.169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      195.859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365.860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42,00%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58,00%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 153.661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      212.199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526.335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46,00%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54,00%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 242.114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      284.221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671.901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60,00%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40,00%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 405.307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266.594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611.722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58,30%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41,70%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 356.660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255.062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629.501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52,28%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47,72%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 329.103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300.398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690.105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59,24%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40,76%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       408.818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281.287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731.168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60,00%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       438.701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292.467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683.508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56,65%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43,35%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       387.207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296.301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794.381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54,50%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45,50%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       432.938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  361.443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1.254.135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55,23%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44,77%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       692.659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      561.476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    103.651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Viti 2017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1" i="0" u="none" strike="noStrike" dirty="0">
                          <a:latin typeface="Arial"/>
                        </a:rPr>
                        <a:t>1.505.039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1" i="0" u="none" strike="noStrike" dirty="0" smtClean="0">
                          <a:latin typeface="Arial"/>
                        </a:rPr>
                        <a:t>5</a:t>
                      </a:r>
                      <a:r>
                        <a:rPr lang="en-US" sz="1050" b="1" i="0" u="none" strike="noStrike" dirty="0" smtClean="0">
                          <a:latin typeface="Arial"/>
                        </a:rPr>
                        <a:t>7</a:t>
                      </a:r>
                      <a:r>
                        <a:rPr lang="sq-AL" sz="1050" b="1" i="0" u="none" strike="noStrike" dirty="0" smtClean="0">
                          <a:latin typeface="Arial"/>
                        </a:rPr>
                        <a:t>,</a:t>
                      </a:r>
                      <a:r>
                        <a:rPr lang="en-US" sz="1050" b="1" i="0" u="none" strike="noStrike" dirty="0" smtClean="0">
                          <a:latin typeface="Arial"/>
                        </a:rPr>
                        <a:t>10</a:t>
                      </a:r>
                      <a:r>
                        <a:rPr lang="sq-AL" sz="1050" b="1" i="0" u="none" strike="noStrike" dirty="0" smtClean="0">
                          <a:latin typeface="Arial"/>
                        </a:rPr>
                        <a:t>%</a:t>
                      </a:r>
                      <a:endParaRPr lang="sq-AL" sz="105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1" i="0" u="none" strike="noStrike" dirty="0" smtClean="0">
                          <a:latin typeface="Arial"/>
                        </a:rPr>
                        <a:t>4</a:t>
                      </a:r>
                      <a:r>
                        <a:rPr lang="en-US" sz="1050" b="1" i="0" u="none" strike="noStrike" dirty="0" smtClean="0">
                          <a:latin typeface="Arial"/>
                        </a:rPr>
                        <a:t>2</a:t>
                      </a:r>
                      <a:r>
                        <a:rPr lang="sq-AL" sz="1050" b="1" i="0" u="none" strike="noStrike" dirty="0" smtClean="0">
                          <a:latin typeface="Arial"/>
                        </a:rPr>
                        <a:t>,</a:t>
                      </a:r>
                      <a:r>
                        <a:rPr lang="en-US" sz="1050" b="1" i="0" u="none" strike="noStrike" dirty="0" smtClean="0">
                          <a:latin typeface="Arial"/>
                        </a:rPr>
                        <a:t>90</a:t>
                      </a:r>
                      <a:r>
                        <a:rPr lang="sq-AL" sz="1050" b="1" i="0" u="none" strike="noStrike" dirty="0" smtClean="0">
                          <a:latin typeface="Arial"/>
                        </a:rPr>
                        <a:t>%</a:t>
                      </a:r>
                      <a:endParaRPr lang="sq-AL" sz="105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 smtClean="0">
                          <a:latin typeface="Arial"/>
                        </a:rPr>
                        <a:t>78</a:t>
                      </a:r>
                      <a:r>
                        <a:rPr lang="sq-AL" sz="1050" b="1" i="0" u="none" strike="noStrike" dirty="0" smtClean="0">
                          <a:latin typeface="Arial"/>
                        </a:rPr>
                        <a:t>7</a:t>
                      </a:r>
                      <a:r>
                        <a:rPr lang="en-US" sz="1050" b="1" i="0" u="none" strike="noStrike" dirty="0" smtClean="0">
                          <a:latin typeface="Arial"/>
                        </a:rPr>
                        <a:t>.297</a:t>
                      </a:r>
                      <a:r>
                        <a:rPr lang="sq-AL" sz="1050" b="1" i="0" u="none" strike="noStrike" dirty="0" smtClean="0">
                          <a:latin typeface="Arial"/>
                        </a:rPr>
                        <a:t> </a:t>
                      </a:r>
                      <a:endParaRPr lang="sq-AL" sz="105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1" i="0" u="none" strike="noStrike" dirty="0">
                          <a:latin typeface="Arial"/>
                        </a:rPr>
                        <a:t>      576.792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1" i="0" u="none" strike="noStrike" dirty="0">
                          <a:latin typeface="Arial"/>
                        </a:rPr>
                        <a:t>    124.950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52400" y="3505200"/>
          <a:ext cx="89916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152400"/>
            <a:ext cx="8763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1600" b="1" dirty="0" smtClean="0"/>
              <a:t>Sipas tabelës së të ardhurave, bëhet edhe shpërndarja e shpenzimeve për realizimin e funksioneve të veta dhe të përbashkëta.</a:t>
            </a:r>
            <a:endParaRPr lang="en-US" sz="1600" dirty="0" smtClean="0"/>
          </a:p>
          <a:p>
            <a:r>
              <a:rPr lang="sq-AL" sz="1600" dirty="0" smtClean="0"/>
              <a:t> </a:t>
            </a:r>
            <a:endParaRPr lang="en-US" sz="1600" dirty="0" smtClean="0"/>
          </a:p>
          <a:p>
            <a:r>
              <a:rPr lang="sq-AL" sz="1600" b="1" dirty="0" smtClean="0"/>
              <a:t>Njesite pjesemarrese ne Programin Buxhetor jane</a:t>
            </a:r>
            <a:endParaRPr lang="en-US" sz="1600" dirty="0" smtClean="0"/>
          </a:p>
          <a:p>
            <a:r>
              <a:rPr lang="sq-AL" sz="1600" dirty="0" smtClean="0"/>
              <a:t>-Aparati i Administrates se Bashkise Kamez</a:t>
            </a:r>
            <a:endParaRPr lang="en-US" sz="1600" dirty="0" smtClean="0"/>
          </a:p>
          <a:p>
            <a:r>
              <a:rPr lang="sq-AL" sz="1600" dirty="0" smtClean="0"/>
              <a:t>-Nd.e Pastrim Gjelberimit e Treg.</a:t>
            </a:r>
            <a:endParaRPr lang="en-US" sz="1600" dirty="0" smtClean="0"/>
          </a:p>
          <a:p>
            <a:r>
              <a:rPr lang="sq-AL" sz="1600" dirty="0" smtClean="0"/>
              <a:t>-Nd. e Ujesjelles Kanalizimeve.</a:t>
            </a:r>
            <a:endParaRPr lang="en-US" sz="1600" dirty="0" smtClean="0"/>
          </a:p>
          <a:p>
            <a:r>
              <a:rPr lang="sq-AL" sz="1600" b="1" dirty="0" smtClean="0"/>
              <a:t> </a:t>
            </a:r>
            <a:endParaRPr lang="en-US" sz="1600" dirty="0" smtClean="0"/>
          </a:p>
          <a:p>
            <a:pPr lvl="0"/>
            <a:r>
              <a:rPr lang="sq-AL" sz="1600" b="1" u="sng" dirty="0" smtClean="0">
                <a:solidFill>
                  <a:srgbClr val="0070C0"/>
                </a:solidFill>
              </a:rPr>
              <a:t>SHPENZIMET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r>
              <a:rPr lang="sq-AL" sz="1600" dirty="0" smtClean="0"/>
              <a:t>Shpenzimet e planifikuara në buxhetin e Bashkisë Kamëz do të përfshijnë:</a:t>
            </a:r>
            <a:endParaRPr lang="en-US" sz="1600" dirty="0" smtClean="0"/>
          </a:p>
          <a:p>
            <a:r>
              <a:rPr lang="sq-AL" sz="1600" dirty="0" smtClean="0"/>
              <a:t>-Shpenzime për funksione të veta</a:t>
            </a:r>
            <a:endParaRPr lang="en-US" sz="1600" dirty="0" smtClean="0"/>
          </a:p>
          <a:p>
            <a:r>
              <a:rPr lang="sq-AL" sz="1600" dirty="0" smtClean="0"/>
              <a:t>-Shpenzime për funksione të deleguara</a:t>
            </a:r>
            <a:endParaRPr lang="en-US" sz="1600" dirty="0" smtClean="0"/>
          </a:p>
          <a:p>
            <a:r>
              <a:rPr lang="sq-AL" sz="1600" dirty="0" smtClean="0"/>
              <a:t>-Shpenzime për funksione të përbashkëta</a:t>
            </a:r>
            <a:endParaRPr lang="en-US" sz="1600" dirty="0" smtClean="0"/>
          </a:p>
          <a:p>
            <a:r>
              <a:rPr lang="sq-AL" sz="1600" dirty="0" smtClean="0"/>
              <a:t>Një analizë me e hollësishme për shpenzimet e sipërpërmendura jepet më poshtë.</a:t>
            </a:r>
            <a:endParaRPr lang="en-US" sz="1600" dirty="0" smtClean="0"/>
          </a:p>
          <a:p>
            <a:r>
              <a:rPr lang="sq-AL" sz="1600" dirty="0" smtClean="0"/>
              <a:t> </a:t>
            </a:r>
            <a:endParaRPr lang="en-US" sz="1600" dirty="0" smtClean="0"/>
          </a:p>
          <a:p>
            <a:r>
              <a:rPr lang="sq-AL" sz="1600" b="1" dirty="0" smtClean="0"/>
              <a:t>Shpenzime për funksione të veta</a:t>
            </a:r>
            <a:endParaRPr lang="en-US" sz="1600" dirty="0" smtClean="0"/>
          </a:p>
          <a:p>
            <a:r>
              <a:rPr lang="sq-AL" sz="1600" b="1" dirty="0" smtClean="0"/>
              <a:t>Shpenzimet për funksione të veta ndahen në dy grupe të mëdha:</a:t>
            </a:r>
            <a:endParaRPr lang="en-US" sz="1600" dirty="0" smtClean="0"/>
          </a:p>
          <a:p>
            <a:endParaRPr lang="en-US" sz="1600" b="1" dirty="0" smtClean="0"/>
          </a:p>
          <a:p>
            <a:r>
              <a:rPr lang="sq-AL" sz="1600" b="1" dirty="0" smtClean="0"/>
              <a:t>1. Shpenzime për funksionim </a:t>
            </a:r>
            <a:r>
              <a:rPr lang="sq-AL" sz="1600" dirty="0" smtClean="0"/>
              <a:t>në këtë grup shpenzimesh përfshihen: pagat, sigurimet shoqërore, shpenzimet operative si (shpenzimet për energji, telefon, posta, shpenzime të ndryshme speciale, shërbime të ndryshme, karburant, kanceleri, sporti, kultura etj.), që më hollësisht do t’i trajtojmë më poshtë.</a:t>
            </a:r>
            <a:endParaRPr lang="en-US" sz="1600" dirty="0" smtClean="0"/>
          </a:p>
          <a:p>
            <a:r>
              <a:rPr lang="sq-AL" sz="1600" b="1" dirty="0" smtClean="0"/>
              <a:t>2. Shpenzime kapitale </a:t>
            </a:r>
            <a:r>
              <a:rPr lang="sq-AL" sz="1600" dirty="0" smtClean="0"/>
              <a:t>(investime</a:t>
            </a:r>
            <a:r>
              <a:rPr lang="sq-AL" sz="1600" b="1" dirty="0" smtClean="0"/>
              <a:t>) </a:t>
            </a:r>
            <a:r>
              <a:rPr lang="sq-AL" sz="1600" dirty="0" smtClean="0"/>
              <a:t>ku përfshihen projekte, rikonstruksion e asfaltim rrugësh, ndërtim KUZ, ndërtime në shërbimet publike, investime në shkolla etj.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304800"/>
          <a:ext cx="8839199" cy="3509471"/>
        </p:xfrm>
        <a:graphic>
          <a:graphicData uri="http://schemas.openxmlformats.org/drawingml/2006/table">
            <a:tbl>
              <a:tblPr/>
              <a:tblGrid>
                <a:gridCol w="538530"/>
                <a:gridCol w="756870"/>
                <a:gridCol w="1616649"/>
                <a:gridCol w="974151"/>
                <a:gridCol w="717896"/>
                <a:gridCol w="983980"/>
                <a:gridCol w="787849"/>
                <a:gridCol w="867631"/>
                <a:gridCol w="664851"/>
                <a:gridCol w="930792"/>
              </a:tblGrid>
              <a:tr h="170248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latin typeface="Arial"/>
                        </a:rPr>
                        <a:t>Aparati + dy Ndermarrjet + arsimi+sporti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sq-AL" sz="9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q-AL" sz="9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q-AL" sz="9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q-AL" sz="9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q-AL" sz="9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q-AL" sz="9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q-AL" sz="9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27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paga+sig shoq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sociale +operative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investime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Transfet Specifike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% paga+sig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% oper+sociale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% funk tot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% investime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54.083.000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30.110.000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19.677.000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103.870.000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52,07%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28,99%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81,06%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18,94%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79.770.000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38.734.000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33.516.000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152.020.000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52,47%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25,48%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77,95%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22,05%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100.575.000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57.658.000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43.950.000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202.183.000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49,74%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28,52%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78,26%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21,74%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99.795.688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64.400.632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61.521.175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225.717.495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44,21%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28,53%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72,74%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27,26%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33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100.379.218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49.015.024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73.074.948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222.469.190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45,12%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22,03%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67,15%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32,85%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105.246.401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73.980.886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125.009.017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304.236.304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34,59%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24,32%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58,91%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41,09%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136.600.895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107.069.630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334.187.511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q-AL" sz="9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577.858.036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23,64%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18,53%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42,17%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57,83%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143.984.401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111.078.149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356.660.000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q-AL" sz="9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611.722.550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23,54%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18,16%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41,70%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58,30%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144.934.752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119.219.169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233.700.268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497.854.189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29,11%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23,95%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53,06%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46,94%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152.975.608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125.307.515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281.055.415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559.338.538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27,35%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22,40%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49,75%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50,25%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168.729.458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111.580.954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283.725.420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564.035.832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29,91%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19,78%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49,70%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50,30%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161.543.675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92.247.883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261.581.856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515.373.414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31,34%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17,90%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49,24%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50,76%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184.130.000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125.000.000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335.000.000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644.130.000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28,59%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19,41%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47,99%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52,01%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250.074.000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311.353.599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692.706.965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103.651.000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1.254.134.564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19,94%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24,83%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44,77%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55,23%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9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Arial"/>
                        </a:rPr>
                        <a:t>2017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257.667.000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319.124.954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787.296.890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124.950.000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1.489.038.844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18,89%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>
                          <a:latin typeface="Arial"/>
                        </a:rPr>
                        <a:t>23,39%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42,28%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dirty="0">
                          <a:latin typeface="Arial"/>
                        </a:rPr>
                        <a:t>57,72%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0" y="1866900"/>
          <a:ext cx="84201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0" y="1866900"/>
          <a:ext cx="66675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1866900"/>
          <a:ext cx="84201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152400" y="3962400"/>
          <a:ext cx="8839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1" name="Rectangle 1"/>
          <p:cNvSpPr>
            <a:spLocks noChangeArrowheads="1"/>
          </p:cNvSpPr>
          <p:nvPr/>
        </p:nvSpPr>
        <p:spPr bwMode="auto">
          <a:xfrm>
            <a:off x="0" y="0"/>
            <a:ext cx="91440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600" b="1" dirty="0" smtClean="0"/>
          </a:p>
          <a:p>
            <a:pPr algn="ctr"/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INVESTIMET</a:t>
            </a:r>
            <a:endParaRPr lang="en-US" sz="16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/>
          </a:p>
          <a:p>
            <a:r>
              <a:rPr lang="en-US" sz="1600" b="1" dirty="0" smtClean="0"/>
              <a:t>	</a:t>
            </a:r>
            <a:r>
              <a:rPr lang="sq-AL" sz="1600" b="1" dirty="0" smtClean="0"/>
              <a:t>Ne total investimet per vitin 201</a:t>
            </a:r>
            <a:r>
              <a:rPr lang="en-US" sz="1600" b="1" dirty="0" smtClean="0"/>
              <a:t>7</a:t>
            </a:r>
            <a:r>
              <a:rPr lang="sq-AL" sz="1600" b="1" dirty="0" smtClean="0"/>
              <a:t> jane planifikuar ne vleren</a:t>
            </a:r>
            <a:r>
              <a:rPr lang="en-US" sz="1600" b="1" dirty="0" smtClean="0"/>
              <a:t>: </a:t>
            </a:r>
            <a:r>
              <a:rPr lang="sq-AL" sz="1600" b="1" dirty="0" smtClean="0"/>
              <a:t> </a:t>
            </a:r>
            <a:r>
              <a:rPr lang="en-US" b="1" dirty="0" smtClean="0"/>
              <a:t>1,217,168 </a:t>
            </a:r>
            <a:r>
              <a:rPr lang="en-US" b="1" dirty="0" err="1" smtClean="0"/>
              <a:t>mijra</a:t>
            </a:r>
            <a:r>
              <a:rPr lang="en-US" b="1" dirty="0" smtClean="0"/>
              <a:t>  </a:t>
            </a:r>
            <a:r>
              <a:rPr lang="sq-AL" b="1" dirty="0" smtClean="0"/>
              <a:t>leke</a:t>
            </a:r>
            <a:endParaRPr lang="en-US" b="1" dirty="0" smtClean="0"/>
          </a:p>
          <a:p>
            <a:r>
              <a:rPr lang="en-US" sz="1600" b="1" dirty="0" smtClean="0"/>
              <a:t>        Do </a:t>
            </a:r>
            <a:r>
              <a:rPr lang="en-US" sz="1600" b="1" dirty="0" err="1" smtClean="0"/>
              <a:t>te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financohen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fondet</a:t>
            </a:r>
            <a:r>
              <a:rPr lang="en-US" sz="1600" b="1" dirty="0" smtClean="0"/>
              <a:t> e </a:t>
            </a:r>
            <a:r>
              <a:rPr lang="en-US" sz="1600" b="1" dirty="0" err="1" smtClean="0"/>
              <a:t>vitit</a:t>
            </a:r>
            <a:r>
              <a:rPr lang="en-US" sz="1600" b="1" dirty="0" smtClean="0"/>
              <a:t> 2017  </a:t>
            </a:r>
            <a:r>
              <a:rPr lang="en-US" sz="1600" b="1" dirty="0" err="1" smtClean="0"/>
              <a:t>shuma</a:t>
            </a:r>
            <a:r>
              <a:rPr lang="en-US" sz="1600" b="1" dirty="0" smtClean="0"/>
              <a:t> 787,297 </a:t>
            </a:r>
            <a:r>
              <a:rPr lang="en-US" sz="1600" b="1" dirty="0" err="1" smtClean="0"/>
              <a:t>mije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leke</a:t>
            </a:r>
            <a:r>
              <a:rPr lang="sq-AL" sz="1600" b="1" dirty="0" smtClean="0"/>
              <a:t>:</a:t>
            </a:r>
            <a:endParaRPr lang="en-US" sz="1600" dirty="0" smtClean="0"/>
          </a:p>
          <a:p>
            <a:endParaRPr lang="en-US" sz="1600" b="1" dirty="0" smtClean="0"/>
          </a:p>
          <a:p>
            <a:r>
              <a:rPr lang="sq-AL" sz="1600" b="1" dirty="0" smtClean="0"/>
              <a:t>Projektbuxheti 201</a:t>
            </a:r>
            <a:r>
              <a:rPr lang="en-US" sz="1600" b="1" dirty="0" smtClean="0"/>
              <a:t>7</a:t>
            </a:r>
            <a:r>
              <a:rPr lang="sq-AL" sz="1600" b="1" dirty="0" smtClean="0"/>
              <a:t>  për investime ka parasysh: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Planin Urban</a:t>
            </a:r>
            <a:r>
              <a:rPr lang="sq-AL" sz="1600" b="1" dirty="0" smtClean="0"/>
              <a:t>. 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Në planifikimin e shpenzimeve për investime është pasur parasysh orientimi i qeverisjes qendrore që të shkohet drejt rritjes së investimeve në shërbimet publike (rrugë, ujësjellës etj).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Qëllimet dhe objektivat e qeverisjes vendore (rritja e nivelit të investimeve,  përmirësimi i raportit investime / shpenzime funksionimi.).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Përshkrimin e programeve (planifikimi i shpenzimeve për investime me emërtimet përkatëse).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Investimet t’i shërbejnë sa më shumë komunitetit për t’u bërë një bashki model dhe pjesë integruese e metropolit.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Është pasur parasysh strategjia e zhvillimit të Bashkisë Kamëz, si dhe plani rregullues i tij.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Është llogaritur kostoja e plotë për çdo projekt (edhe për financimet e pjesshme të vitit 2014 është llogaritur kostoja e plotë).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Buxhetin faktik të viteve paraardhëse (sidomos </a:t>
            </a:r>
            <a:r>
              <a:rPr lang="en-US" sz="1600" dirty="0" smtClean="0"/>
              <a:t>5</a:t>
            </a:r>
            <a:r>
              <a:rPr lang="sq-AL" sz="1600" dirty="0" smtClean="0"/>
              <a:t> vitet e fundit).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Në tabelën nr. 6/1</a:t>
            </a:r>
            <a:r>
              <a:rPr lang="en-US" sz="1600" dirty="0" smtClean="0"/>
              <a:t>,6/2</a:t>
            </a:r>
            <a:r>
              <a:rPr lang="sq-AL" sz="1600" dirty="0" smtClean="0"/>
              <a:t> bashkëlidhur tregohet shumë qartë rritja e nivelit të investimeve, kryesisht në vitet 2007, 2008, 2009, 2010, 2011, 2012</a:t>
            </a:r>
            <a:r>
              <a:rPr lang="en-US" sz="1600" dirty="0" smtClean="0"/>
              <a:t>,2013,2014</a:t>
            </a:r>
            <a:r>
              <a:rPr lang="sq-AL" sz="1600" dirty="0" smtClean="0"/>
              <a:t>,2015</a:t>
            </a:r>
            <a:r>
              <a:rPr lang="en-US" sz="1600" dirty="0" smtClean="0"/>
              <a:t> 2016 </a:t>
            </a:r>
            <a:r>
              <a:rPr lang="sq-AL" sz="1600" dirty="0" smtClean="0"/>
              <a:t> dhe 201</a:t>
            </a:r>
            <a:r>
              <a:rPr lang="en-US" sz="1600" dirty="0" smtClean="0"/>
              <a:t>7</a:t>
            </a:r>
            <a:r>
              <a:rPr lang="sq-AL" sz="1600" dirty="0" smtClean="0"/>
              <a:t>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Në vitin 201</a:t>
            </a:r>
            <a:r>
              <a:rPr lang="en-US" sz="1600" dirty="0" smtClean="0"/>
              <a:t>5</a:t>
            </a:r>
            <a:r>
              <a:rPr lang="sq-AL" sz="1600" dirty="0" smtClean="0"/>
              <a:t> parashikohette perfundojne pjesa me e madhe e invesimeve ne vazhdim nga viti 2015.</a:t>
            </a:r>
            <a:endParaRPr lang="en-US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609600"/>
          <a:ext cx="6400799" cy="5438598"/>
        </p:xfrm>
        <a:graphic>
          <a:graphicData uri="http://schemas.openxmlformats.org/drawingml/2006/table">
            <a:tbl>
              <a:tblPr/>
              <a:tblGrid>
                <a:gridCol w="1029274"/>
                <a:gridCol w="1624324"/>
                <a:gridCol w="691544"/>
                <a:gridCol w="788038"/>
                <a:gridCol w="1093603"/>
                <a:gridCol w="1174016"/>
              </a:tblGrid>
              <a:tr h="24591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VITET</a:t>
                      </a:r>
                    </a:p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VLERA </a:t>
                      </a:r>
                      <a:endParaRPr lang="en-US" sz="1000" b="0" i="0" u="none" strike="noStrike" dirty="0" smtClean="0">
                        <a:latin typeface="Arial"/>
                      </a:endParaRPr>
                    </a:p>
                    <a:p>
                      <a:pPr algn="ctr" fontAlgn="b"/>
                      <a:r>
                        <a:rPr lang="sq-AL" sz="1000" b="0" i="0" u="none" strike="noStrike" dirty="0" smtClean="0">
                          <a:latin typeface="Arial"/>
                        </a:rPr>
                        <a:t>000/LEKE</a:t>
                      </a:r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Shuma </a:t>
                      </a:r>
                    </a:p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Vlera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5918">
                <a:tc vMerge="1"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Viti 1998-2006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320.143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1998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2.949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Viti 2006-2009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619.792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1999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>
                          <a:latin typeface="Arial"/>
                        </a:rPr>
                        <a:t>19.971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2007-2011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1.142.632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9.172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2007-2013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1.707.412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17.437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2007-2014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1.967.412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30.950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"/>
                        </a:rPr>
                        <a:t>Viti 2007-2015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2.302.412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39.677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Viti 2007-2016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2.995.119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58.516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"/>
                        </a:rPr>
                        <a:t>Viti 2007-2017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4.212.287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73.950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67.521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320.143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1802,65%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73.075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1665,64%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125.009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518.227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973,66%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354.187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343,65%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latin typeface="Arial"/>
                        </a:rPr>
                        <a:t>356.660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341,27%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233.701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520,82%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281.055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433,07%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283.725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429,00%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260.000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468,14%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0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335.000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363,33%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2060"/>
                          </a:solidFill>
                          <a:latin typeface="Arial"/>
                        </a:rPr>
                        <a:t>480.000</a:t>
                      </a:r>
                      <a:endParaRPr lang="sq-AL" sz="1100" b="0" i="0" u="none" strike="noStrike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253,58</a:t>
                      </a:r>
                      <a:r>
                        <a:rPr lang="sq-AL" sz="1000" b="0" i="0" u="none" strike="noStrike" dirty="0" smtClean="0">
                          <a:latin typeface="Arial"/>
                        </a:rPr>
                        <a:t>%</a:t>
                      </a:r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1" i="0" u="none" strike="noStrike" dirty="0">
                          <a:latin typeface="Arial"/>
                        </a:rPr>
                        <a:t>2017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1.217.168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sq-AL" dirty="0"/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q-AL"/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endParaRPr lang="sq-AL" dirty="0"/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</a:rPr>
              <a:t>Investimet</a:t>
            </a:r>
            <a:r>
              <a:rPr lang="en-US" sz="2400" b="1" dirty="0" smtClean="0">
                <a:solidFill>
                  <a:schemeClr val="bg1"/>
                </a:solidFill>
              </a:rPr>
              <a:t> e </a:t>
            </a:r>
            <a:r>
              <a:rPr lang="en-US" sz="2400" b="1" dirty="0" err="1" smtClean="0">
                <a:solidFill>
                  <a:schemeClr val="bg1"/>
                </a:solidFill>
              </a:rPr>
              <a:t>realizuara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nder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vite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nga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te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ardhurat</a:t>
            </a:r>
            <a:r>
              <a:rPr lang="en-US" sz="2400" b="1" dirty="0" smtClean="0">
                <a:solidFill>
                  <a:schemeClr val="bg1"/>
                </a:solidFill>
              </a:rPr>
              <a:t> e </a:t>
            </a:r>
            <a:r>
              <a:rPr lang="en-US" sz="2400" b="1" dirty="0" err="1" smtClean="0">
                <a:solidFill>
                  <a:schemeClr val="bg1"/>
                </a:solidFill>
              </a:rPr>
              <a:t>Bashkise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/>
        </p:nvGraphicFramePr>
        <p:xfrm>
          <a:off x="228600" y="914400"/>
          <a:ext cx="8610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i="1" dirty="0" err="1" smtClean="0"/>
              <a:t>Grafiku</a:t>
            </a:r>
            <a:r>
              <a:rPr lang="en-US" sz="2400" b="1" i="1" dirty="0" smtClean="0"/>
              <a:t> e </a:t>
            </a:r>
            <a:r>
              <a:rPr lang="en-US" sz="2400" b="1" i="1" dirty="0" err="1" smtClean="0"/>
              <a:t>Investimeve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nder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vite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</a:t>
            </a:r>
            <a:r>
              <a:rPr lang="en-US" sz="2400" b="1" i="1" dirty="0" err="1" smtClean="0"/>
              <a:t>abela</a:t>
            </a:r>
            <a:r>
              <a:rPr lang="en-US" sz="2400" b="1" i="1" dirty="0" smtClean="0"/>
              <a:t> e </a:t>
            </a:r>
            <a:r>
              <a:rPr lang="en-US" sz="2400" b="1" i="1" dirty="0" err="1" smtClean="0"/>
              <a:t>Investimeve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reja</a:t>
            </a:r>
            <a:r>
              <a:rPr lang="en-US" sz="2400" b="1" i="1" dirty="0" smtClean="0"/>
              <a:t> 2017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762000"/>
          <a:ext cx="7086600" cy="5263223"/>
        </p:xfrm>
        <a:graphic>
          <a:graphicData uri="http://schemas.openxmlformats.org/drawingml/2006/table">
            <a:tbl>
              <a:tblPr/>
              <a:tblGrid>
                <a:gridCol w="303712"/>
                <a:gridCol w="3963488"/>
                <a:gridCol w="1089566"/>
                <a:gridCol w="815434"/>
                <a:gridCol w="914400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 smtClean="0">
                          <a:latin typeface="Bookman Old Style"/>
                        </a:rPr>
                        <a:t>Nr</a:t>
                      </a:r>
                      <a:endParaRPr lang="sq-AL" sz="10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Bookman Old Style"/>
                        </a:rPr>
                        <a:t>EMERTIMI  I  </a:t>
                      </a:r>
                      <a:r>
                        <a:rPr lang="sq-AL" sz="1000" b="1" i="0" u="none" strike="noStrike" dirty="0" smtClean="0">
                          <a:latin typeface="Bookman Old Style"/>
                        </a:rPr>
                        <a:t>OBJEKTI</a:t>
                      </a:r>
                      <a:r>
                        <a:rPr lang="en-US" sz="1000" b="1" i="0" u="none" strike="noStrike" dirty="0" smtClean="0">
                          <a:latin typeface="Bookman Old Style"/>
                        </a:rPr>
                        <a:t>T</a:t>
                      </a:r>
                      <a:endParaRPr lang="sq-AL" sz="1000" b="1" i="0" u="none" strike="noStrike" dirty="0">
                        <a:latin typeface="Bookman Old Sty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Bookman Old Style"/>
                        </a:rPr>
                        <a:t> </a:t>
                      </a:r>
                      <a:r>
                        <a:rPr lang="sq-AL" sz="1000" b="1" i="0" u="none" strike="noStrike" dirty="0" smtClean="0">
                          <a:latin typeface="Bookman Old Style"/>
                        </a:rPr>
                        <a:t>Vendndodhja</a:t>
                      </a:r>
                      <a:endParaRPr lang="sq-AL" sz="1000" b="1" i="0" u="none" strike="noStrike" dirty="0">
                        <a:latin typeface="Bookman Old Sty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 smtClean="0">
                          <a:latin typeface="Bookman Old Style"/>
                        </a:rPr>
                        <a:t>PERMASAT</a:t>
                      </a:r>
                      <a:r>
                        <a:rPr lang="sq-AL" sz="1000" b="1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Bookman Old Style"/>
                        </a:rPr>
                        <a:t>Vlera e </a:t>
                      </a:r>
                      <a:r>
                        <a:rPr lang="sq-AL" sz="1000" b="1" i="0" u="none" strike="noStrike" dirty="0" smtClean="0">
                          <a:latin typeface="Bookman Old Style"/>
                        </a:rPr>
                        <a:t>plote</a:t>
                      </a:r>
                      <a:endParaRPr lang="sq-AL" sz="1000" b="1" i="0" u="none" strike="noStrike" dirty="0">
                        <a:latin typeface="Bookman Old Sty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Inv Partneritet  per projekte me donator te huaj e vendas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SHUMA 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Hartimi i Planeve te menaxhimit te Pyjeve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SHUMA II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Blerje Peme dekorative te larta e te shkurtera+gjelb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latin typeface="Arial"/>
                        </a:rPr>
                        <a:t>Blerje Makineri per Nd e Pastrimit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1.800.000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SHUMA III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11.800.000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0338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 Narrow"/>
                        </a:rPr>
                        <a:t>NR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00" b="1" i="0" u="none" strike="noStrike" dirty="0">
                          <a:latin typeface="Arial Narrow"/>
                        </a:rPr>
                        <a:t>Investime  ne rruge  Kamez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00" b="1" i="0" u="none" strike="noStrike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00" b="1" i="0" u="none" strike="noStrike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00" b="1" i="0" u="none" strike="noStrike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  rruga  Burreli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Bookman Old Style"/>
                        </a:rPr>
                        <a:t>Bathore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7.376.296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  rruga   Gurre+KUN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Bookman Old Style"/>
                        </a:rPr>
                        <a:t>Bathore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4.817.824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  rruga   Peshkopia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Bookman Old Style"/>
                        </a:rPr>
                        <a:t>Bathore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3.094.978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  rruga Migjeni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Bookman Old Style"/>
                        </a:rPr>
                        <a:t>Kamez 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6.551.645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  rruga Mesenjetorja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Bookman Old Style"/>
                        </a:rPr>
                        <a:t>Kamez 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4.790.773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  rruga Australia+ KUN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Bookman Old Style"/>
                        </a:rPr>
                        <a:t>Zall Mner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4.864.171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  rruga Liria(vazhdimi)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Bookman Old Style"/>
                        </a:rPr>
                        <a:t>Frutikulture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1119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105.166.003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9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  rruga Abdi Bej Toptani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Bookman Old Style"/>
                        </a:rPr>
                        <a:t>Valias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91.231.831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rruga Zgjimi+KUN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Bookman Old Style"/>
                        </a:rPr>
                        <a:t>Valias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660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22.643.069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rruga Elez Isufi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Bookman Old Style"/>
                        </a:rPr>
                        <a:t>Bathore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15.913.334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rruga Zanave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Bookman Old Style"/>
                        </a:rPr>
                        <a:t>Bathore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9.053.287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rruga Milano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Bookman Old Style"/>
                        </a:rPr>
                        <a:t>Kamez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6.522.668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rruga Tomin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Bookman Old Style"/>
                        </a:rPr>
                        <a:t>Bathore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921.564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16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rruga Torino+ Bicaj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Bookman Old Style"/>
                        </a:rPr>
                        <a:t>Bathore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7.776.787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27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Hapje hapsirash publike + zhavorrim rruges (harta perkatese)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</a:t>
            </a:r>
            <a:r>
              <a:rPr lang="en-US" sz="2400" b="1" i="1" dirty="0" err="1" smtClean="0"/>
              <a:t>abela</a:t>
            </a:r>
            <a:r>
              <a:rPr lang="en-US" sz="2400" b="1" i="1" dirty="0" smtClean="0"/>
              <a:t> e </a:t>
            </a:r>
            <a:r>
              <a:rPr lang="en-US" sz="2400" b="1" i="1" dirty="0" err="1" smtClean="0"/>
              <a:t>Investimeve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reja</a:t>
            </a:r>
            <a:r>
              <a:rPr lang="en-US" sz="2400" b="1" i="1" dirty="0" smtClean="0"/>
              <a:t> 2017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990600"/>
          <a:ext cx="7010401" cy="5105303"/>
        </p:xfrm>
        <a:graphic>
          <a:graphicData uri="http://schemas.openxmlformats.org/drawingml/2006/table">
            <a:tbl>
              <a:tblPr/>
              <a:tblGrid>
                <a:gridCol w="300446"/>
                <a:gridCol w="3661954"/>
                <a:gridCol w="1219200"/>
                <a:gridCol w="744583"/>
                <a:gridCol w="1084218"/>
              </a:tblGrid>
              <a:tr h="304800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 dirty="0">
                          <a:latin typeface="Bookman Old Style"/>
                        </a:rPr>
                        <a:t>Ndertim   rruga Arben Broci+ QTA+KUN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Paskuqan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685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36.106.094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  rruga Ejell Dedja, Ismail Qemali, Isuf </a:t>
                      </a:r>
                      <a:r>
                        <a:rPr lang="sq-AL" sz="1000" b="0" i="0" u="none" strike="noStrike" dirty="0" smtClean="0">
                          <a:latin typeface="Bookman Old Style"/>
                        </a:rPr>
                        <a:t>xhelili</a:t>
                      </a:r>
                      <a:endParaRPr lang="sq-AL" sz="10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Paskuqan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39.302.066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  rruga Halim Xhelo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Paskuqan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812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19.788.577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Vazhdimi I Shkarkimit te Liqenit+seg. Arben Broci</a:t>
                      </a:r>
                      <a:r>
                        <a:rPr lang="sq-AL" sz="1000" b="0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</a:t>
                      </a:r>
                      <a:endParaRPr lang="sq-AL" sz="10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Paskuqan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11.865.509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rruga Avni Rustemi,Gjok Doçi</a:t>
                      </a:r>
                      <a:r>
                        <a:rPr lang="sq-AL" sz="1000" b="0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</a:t>
                      </a:r>
                      <a:endParaRPr lang="sq-AL" sz="10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Paskuqan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570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13.263.089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rruga Ymer Haxhi Prizereni (Unaz)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Babrru Shpat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1050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25.614.356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rruga Nene Tereza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Fush-Kerrçik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8.808.136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rruga Veli Dede+kun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Fush-Kerrçik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9.692.160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rruga Dile Marku(20)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Paskuqan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2.736.864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latin typeface="Bookman Old Style"/>
                        </a:rPr>
                        <a:t>Ndertim rruga Koferenca e Bujanit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Babrru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13.361.221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669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rruga Bule Naipi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Paskuqan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7.643.833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rruga Isa Boletini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Paskuqan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Bookman Old Style"/>
                        </a:rPr>
                        <a:t>5.550.769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latin typeface="Bookman Old Style"/>
                        </a:rPr>
                        <a:t>Ndertim rruga Leka I Madh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Paskuqan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6.467.532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rruga Ndoc Gjetja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Babrru Koder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12.200.212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rruga Tajar Zavalani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Babrru Shpat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295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9.730.903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13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rruga Ajet Xhindoli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Paskuqan 2 ,Vresht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475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9.355.447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13"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Ndertim rruga Shkarkimi I Bovilles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>
                          <a:latin typeface="Bookman Old Style"/>
                        </a:rPr>
                        <a:t>Babrru Koder e Kuqe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>
                          <a:latin typeface="Arial"/>
                        </a:rPr>
                        <a:t>1205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36.791.705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23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Mbikqyres Kolaudues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Bookman Old Style"/>
                        </a:rPr>
                        <a:t>2.000.000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0" y="685800"/>
          <a:ext cx="7010400" cy="304800"/>
        </p:xfrm>
        <a:graphic>
          <a:graphicData uri="http://schemas.openxmlformats.org/drawingml/2006/table">
            <a:tbl>
              <a:tblPr/>
              <a:tblGrid>
                <a:gridCol w="300447"/>
                <a:gridCol w="3661953"/>
                <a:gridCol w="1219200"/>
                <a:gridCol w="762000"/>
                <a:gridCol w="1066800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 smtClean="0">
                          <a:latin typeface="Bookman Old Style"/>
                        </a:rPr>
                        <a:t>Nr</a:t>
                      </a:r>
                      <a:endParaRPr lang="sq-AL" sz="10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Bookman Old Style"/>
                        </a:rPr>
                        <a:t>EMERTIMI  I  </a:t>
                      </a:r>
                      <a:r>
                        <a:rPr lang="sq-AL" sz="1000" b="1" i="0" u="none" strike="noStrike" dirty="0" smtClean="0">
                          <a:latin typeface="Bookman Old Style"/>
                        </a:rPr>
                        <a:t>OBJEKTI</a:t>
                      </a:r>
                      <a:r>
                        <a:rPr lang="en-US" sz="1000" b="1" i="0" u="none" strike="noStrike" dirty="0" smtClean="0">
                          <a:latin typeface="Bookman Old Style"/>
                        </a:rPr>
                        <a:t>T</a:t>
                      </a:r>
                      <a:endParaRPr lang="sq-AL" sz="1000" b="1" i="0" u="none" strike="noStrike" dirty="0">
                        <a:latin typeface="Bookman Old Sty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Bookman Old Style"/>
                        </a:rPr>
                        <a:t> </a:t>
                      </a:r>
                      <a:r>
                        <a:rPr lang="sq-AL" sz="1000" b="1" i="0" u="none" strike="noStrike" dirty="0" smtClean="0">
                          <a:latin typeface="Bookman Old Style"/>
                        </a:rPr>
                        <a:t>Vendndodhja</a:t>
                      </a:r>
                      <a:endParaRPr lang="sq-AL" sz="1000" b="1" i="0" u="none" strike="noStrike" dirty="0">
                        <a:latin typeface="Bookman Old Sty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 smtClean="0">
                          <a:latin typeface="Bookman Old Style"/>
                        </a:rPr>
                        <a:t>PERMASAT</a:t>
                      </a:r>
                      <a:endParaRPr lang="sq-AL" sz="1000" b="1" i="0" u="none" strike="noStrike" dirty="0">
                        <a:latin typeface="Bookman Old Sty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dirty="0">
                          <a:latin typeface="Bookman Old Style"/>
                        </a:rPr>
                        <a:t>Vlera e </a:t>
                      </a:r>
                      <a:r>
                        <a:rPr lang="sq-AL" sz="1000" b="1" i="0" u="none" strike="noStrike" dirty="0" smtClean="0">
                          <a:latin typeface="Bookman Old Style"/>
                        </a:rPr>
                        <a:t>plote</a:t>
                      </a:r>
                      <a:endParaRPr lang="sq-AL" sz="1000" b="1" i="0" u="none" strike="noStrike" dirty="0">
                        <a:latin typeface="Bookman Old Styl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762000"/>
            <a:ext cx="81534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Gjatë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këtij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viti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bashku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do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punojmë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duke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dhënë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maksimumin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përmbushur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detyrimet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përgjegjësitë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premtimet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tona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sq-A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bashkinë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Kamëz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eshte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punuar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do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punojmë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mirë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me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pergjegjësi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duke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zbatuar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me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rigorozitet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ligjin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me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transparencë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duke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përdorur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paratë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mënyrë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eficente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gjërat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duhura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me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besimin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se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vetëm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keshtu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mund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ndryshojmë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zhvillohemi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sq-A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Kemi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punuar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po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punojmë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fuqizimin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administratës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një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instrument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thelbësor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pikënisje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shërbyer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qytetarëve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Rekrutimi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burimeve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njerëzore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cilësore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trajnimi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vazhdueshem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permiresimin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punës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administrim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është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synimi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ynë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Modernizimi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punës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administratën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publike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përmes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zhvillimit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përdorimit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inovacionit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elektronikës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teknologjisë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komunikimit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janë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një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alternativë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që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mbështesim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fort.</a:t>
            </a:r>
            <a:endParaRPr kumimoji="0" lang="sq-A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territorin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Kamzës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pasojë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reformës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territoriale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kemi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zona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me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diferenca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dallueshme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perket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infrastructurës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ekzistuese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rrugore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shërbimeve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publike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gjendjes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objekteve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arsimit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shërbimit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shendetësor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gjendjes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ekonomike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sociale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komuniteteve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sq-A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Si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nje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zonë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re urbane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me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densitet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lartë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popullsisë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zhvillimi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infrastructurës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se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duhur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ujesjellës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kanalizime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rrugë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sheshe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publike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apo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parqe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ndërtimi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shkollave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kopshteve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çerdheve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qendrave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shëndetësore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përmirësimi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vijimesi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sidomos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shërbimeve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publike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kujdesi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pastrimi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mbrojtja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mjedisit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mirëmbajtja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infrastrurës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ekzistuese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ndricimi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ambjenteve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publike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janë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sfidat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kryesore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bashkisë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re.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Kamëz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mësojnë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edukohen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mbi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25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mijë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nxënës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nivele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ndryshme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arsimit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Përmirësimi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kushteve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përafrimi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standarteve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do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jetë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perpjekja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sfida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punës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sonë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Kujdesi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dhe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shërbimet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fëmijët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rinjtë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personat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me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aftësi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ndryshe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do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jetë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një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risi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duke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besuar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se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kështu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mund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ndihmojmë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për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një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shoqëri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të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shëndetshme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</a:t>
            </a:r>
            <a:r>
              <a:rPr lang="en-US" sz="2400" b="1" i="1" dirty="0" err="1" smtClean="0"/>
              <a:t>abela</a:t>
            </a:r>
            <a:r>
              <a:rPr lang="en-US" sz="2400" b="1" i="1" dirty="0" smtClean="0"/>
              <a:t> e </a:t>
            </a:r>
            <a:r>
              <a:rPr lang="en-US" sz="2400" b="1" i="1" dirty="0" err="1" smtClean="0"/>
              <a:t>Investimeve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reja</a:t>
            </a:r>
            <a:r>
              <a:rPr lang="en-US" sz="2400" b="1" i="1" dirty="0" smtClean="0"/>
              <a:t> 2017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990600"/>
          <a:ext cx="7010401" cy="4855400"/>
        </p:xfrm>
        <a:graphic>
          <a:graphicData uri="http://schemas.openxmlformats.org/drawingml/2006/table">
            <a:tbl>
              <a:tblPr/>
              <a:tblGrid>
                <a:gridCol w="300446"/>
                <a:gridCol w="3661954"/>
                <a:gridCol w="1219200"/>
                <a:gridCol w="762000"/>
                <a:gridCol w="1066801"/>
              </a:tblGrid>
              <a:tr h="17261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100" b="0" i="0" u="none" strike="noStrike" dirty="0">
                          <a:latin typeface="Arial Narrow"/>
                        </a:rPr>
                        <a:t>NR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i="0" u="none" strike="noStrike" dirty="0">
                          <a:latin typeface="Arial Narrow"/>
                        </a:rPr>
                        <a:t>Investime  KUN Kamez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i="0" u="none" strike="noStrike" dirty="0">
                          <a:latin typeface="Arial Narrow"/>
                        </a:rPr>
                        <a:t> </a:t>
                      </a:r>
                      <a:r>
                        <a:rPr lang="en-US" sz="1100" b="1" i="0" u="none" strike="noStrike" dirty="0" err="1" smtClean="0">
                          <a:latin typeface="Arial Narrow"/>
                        </a:rPr>
                        <a:t>Vendodhj</a:t>
                      </a:r>
                      <a:endParaRPr lang="sq-AL" sz="1100" b="1" i="0" u="none" strike="noStrike" dirty="0">
                        <a:latin typeface="Arial Narrow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 smtClean="0">
                          <a:latin typeface="Arial Narrow"/>
                        </a:rPr>
                        <a:t>Permasat</a:t>
                      </a:r>
                      <a:r>
                        <a:rPr lang="sq-AL" sz="1100" b="1" i="0" u="none" strike="noStrike" dirty="0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 smtClean="0">
                          <a:latin typeface="Arial"/>
                        </a:rPr>
                        <a:t>Vlera</a:t>
                      </a:r>
                      <a:endParaRPr lang="sq-AL" sz="11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Ndertim  Kun rruga Viktor Hygo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Frutikulture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210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dirty="0">
                          <a:latin typeface="Bookman Old Style"/>
                        </a:rPr>
                        <a:t>1.219.663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Bookman Old Style"/>
                        </a:rPr>
                        <a:t>Ndertim  Kun rruga Shekspiri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Frutikulture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1.219.663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Ndertim  Kun rruga Fatmiresia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Kamez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751.675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 err="1">
                          <a:latin typeface="Bookman Old Style"/>
                        </a:rPr>
                        <a:t>Ndertim</a:t>
                      </a:r>
                      <a:r>
                        <a:rPr lang="es-ES" sz="900" b="0" i="0" u="none" strike="noStrike" dirty="0">
                          <a:latin typeface="Bookman Old Style"/>
                        </a:rPr>
                        <a:t>  </a:t>
                      </a:r>
                      <a:r>
                        <a:rPr lang="es-ES" sz="900" b="0" i="0" u="none" strike="noStrike" dirty="0" err="1">
                          <a:latin typeface="Bookman Old Style"/>
                        </a:rPr>
                        <a:t>Kun</a:t>
                      </a:r>
                      <a:r>
                        <a:rPr lang="es-E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s-E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s-ES" sz="900" b="0" i="0" u="none" strike="noStrike" dirty="0">
                          <a:latin typeface="Bookman Old Style"/>
                        </a:rPr>
                        <a:t> Buenos Aires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Kamez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1.956.959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Bookman Old Style"/>
                        </a:rPr>
                        <a:t>Ndertim  Kun rruga  Argjinature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Bathore 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4.767.664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latin typeface="Bookman Old Style"/>
                        </a:rPr>
                        <a:t>8</a:t>
                      </a:r>
                      <a:endParaRPr lang="sq-AL" sz="8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latin typeface="Bookman Old Style"/>
                        </a:rPr>
                        <a:t>Ndertim  Kun rruga  Monte Karlo</a:t>
                      </a:r>
                      <a:r>
                        <a:rPr lang="sv-SE" sz="1100" b="0" i="0" u="none" strike="noStrike" dirty="0">
                          <a:solidFill>
                            <a:srgbClr val="FF0000"/>
                          </a:solidFill>
                          <a:latin typeface="Arial Narrow"/>
                        </a:rPr>
                        <a:t> </a:t>
                      </a:r>
                      <a:endParaRPr lang="sv-SE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Kamez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10.311.694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 smtClean="0">
                          <a:latin typeface="Bookman Old Style"/>
                        </a:rPr>
                        <a:t>9</a:t>
                      </a:r>
                      <a:endParaRPr lang="sq-AL" sz="8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Bookman Old Style"/>
                        </a:rPr>
                        <a:t>Ndertim  Kun rruga  Selenice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Bathore 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5.908.524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Ndertim  Kun rruga Strasburg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Kamez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345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2.468.388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Bookman Old Style"/>
                        </a:rPr>
                        <a:t>Ndertim  Kun pingul me rrugen Lura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Laknas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1.318.940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Bookman Old Style"/>
                        </a:rPr>
                        <a:t>Mbikqyres Kolaudues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0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 dirty="0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00" b="1" i="0" u="none" strike="noStrike" dirty="0">
                          <a:latin typeface="Arial Narrow"/>
                        </a:rPr>
                        <a:t>Shuma KUN  Kamez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 dirty="0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00" b="1" i="0" u="none" strike="noStrike" dirty="0">
                          <a:latin typeface="Arial Narrow"/>
                        </a:rPr>
                        <a:t>30.423.170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Bookman Old Style"/>
                        </a:rPr>
                        <a:t>NR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Bookman Old Style"/>
                        </a:rPr>
                        <a:t>Investime  KUN Paskuqan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Emertimi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Arial"/>
                        </a:rPr>
                        <a:t>L (m)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104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dirty="0">
                          <a:latin typeface="Bookman Old Style"/>
                        </a:rPr>
                        <a:t>Ndertim  Kun Ne Lagjen Prengjit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Fush-Kerrcçik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5.037.410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latin typeface="Bookman Old Style"/>
                        </a:rPr>
                        <a:t>Ndertim  Kun mbrapa Xhamise ne Babrru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Bookman Old Style"/>
                        </a:rPr>
                        <a:t>Babrru Qender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1.474.616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379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Ndertim  Kun tek Ndoc Dedja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Bookman Old Style"/>
                        </a:rPr>
                        <a:t>Babrru Koder e Kuqe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512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1.258.826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379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Ndertim  Kun tek Memo Meta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Babrru Koder e Kuqe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460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2.106.091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900" b="0" i="0" u="none" strike="noStrike">
                          <a:latin typeface="Bookman Old Style"/>
                        </a:rPr>
                        <a:t>Ndertim  Kun Rruga " Gjovani Faust" tek Mus Sava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Bookman Old Style"/>
                        </a:rPr>
                        <a:t>Paskuan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473.555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Ndertim  Kun tek Rruga Aleks Buda,Vresht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Bookman Old Style"/>
                        </a:rPr>
                        <a:t>Paskuqan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240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796.686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95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Ndertim  Kun tek Rruga "Ago Agaj" Vresht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dirty="0">
                          <a:latin typeface="Bookman Old Style"/>
                        </a:rPr>
                        <a:t>Paskuqan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>
                          <a:latin typeface="Arial"/>
                        </a:rPr>
                        <a:t>115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296.377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86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Ndertim  Kun tek Rruga "Abdyl Elmazi" perballe lokal molles</a:t>
                      </a:r>
                      <a:r>
                        <a:rPr lang="sq-AL" sz="1100" b="0" i="0" u="none" strike="noStrike">
                          <a:solidFill>
                            <a:srgbClr val="FF0000"/>
                          </a:solidFill>
                          <a:latin typeface="Arial Narrow"/>
                        </a:rPr>
                        <a:t> (27)</a:t>
                      </a:r>
                      <a:endParaRPr lang="sq-AL" sz="900" b="0" i="0" u="none" strike="noStrike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Paskuqan 2 Vreshte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160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621.593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104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Bookman Old Style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>
                          <a:latin typeface="Bookman Old Style"/>
                        </a:rPr>
                        <a:t>Ndertim  Kun tek Rruga  "Abdyl Ypi" te lokal Xhelal brukes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>
                          <a:latin typeface="Bookman Old Style"/>
                        </a:rPr>
                        <a:t>Paskuqan 2 Vreshte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dirty="0">
                          <a:latin typeface="Arial"/>
                        </a:rPr>
                        <a:t>447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>
                          <a:latin typeface="Bookman Old Style"/>
                        </a:rPr>
                        <a:t>1.171.583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03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0" i="0" u="none" strike="noStrike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00" b="1" i="0" u="none" strike="noStrike" dirty="0">
                          <a:latin typeface="Arial Narrow"/>
                        </a:rPr>
                        <a:t>Shuma KUN Paskuqan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 dirty="0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00" b="1" i="0" u="none" strike="noStrike" dirty="0">
                          <a:latin typeface="Arial Narrow"/>
                        </a:rPr>
                        <a:t>13.236.737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79803">
                <a:tc>
                  <a:txBody>
                    <a:bodyPr/>
                    <a:lstStyle/>
                    <a:p>
                      <a:pPr algn="ctr" fontAlgn="b"/>
                      <a:endParaRPr lang="sq-AL" sz="1000" b="0" i="0" u="none" strike="noStrike" dirty="0">
                        <a:latin typeface="Arial Narrow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err="1" smtClean="0">
                          <a:latin typeface="Arial Narrow"/>
                        </a:rPr>
                        <a:t>Totali</a:t>
                      </a:r>
                      <a:r>
                        <a:rPr lang="en-US" sz="1000" b="1" i="0" u="none" strike="noStrike" dirty="0" smtClean="0">
                          <a:latin typeface="Arial Narrow"/>
                        </a:rPr>
                        <a:t> KUN </a:t>
                      </a:r>
                      <a:endParaRPr lang="sq-AL" sz="1000" b="1" i="0" u="none" strike="noStrike" dirty="0">
                        <a:latin typeface="Arial Narrow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000" b="1" i="0" u="none" strike="noStrike" dirty="0">
                        <a:latin typeface="Arial Narrow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 Narrow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latin typeface="Arial Narrow"/>
                        </a:rPr>
                        <a:t>43,659,907</a:t>
                      </a:r>
                      <a:endParaRPr lang="sq-AL" sz="1000" b="1" i="0" u="none" strike="noStrike" dirty="0">
                        <a:latin typeface="Arial Narrow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79803">
                <a:tc>
                  <a:txBody>
                    <a:bodyPr/>
                    <a:lstStyle/>
                    <a:p>
                      <a:pPr algn="ctr" fontAlgn="b"/>
                      <a:endParaRPr lang="sq-AL" sz="1000" b="0" i="0" u="none" strike="noStrike" dirty="0">
                        <a:latin typeface="Arial Narrow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latin typeface="Arial Narrow"/>
                        </a:rPr>
                        <a:t>T O  T A L I INVESTIME TE REJA 2017</a:t>
                      </a:r>
                      <a:endParaRPr lang="sq-AL" sz="1000" b="1" i="0" u="none" strike="noStrike" dirty="0">
                        <a:latin typeface="Arial Narrow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q-AL" sz="1000" b="1" i="0" u="none" strike="noStrike" dirty="0">
                        <a:latin typeface="Arial Narrow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000" b="0" i="0" u="none" strike="noStrike" dirty="0">
                        <a:latin typeface="Arial Narrow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latin typeface="Arial Narrow"/>
                        </a:rPr>
                        <a:t>643,382.610</a:t>
                      </a:r>
                      <a:endParaRPr lang="sq-AL" sz="1000" b="1" i="0" u="none" strike="noStrike" dirty="0">
                        <a:latin typeface="Arial Narrow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1999" y="838200"/>
          <a:ext cx="7162801" cy="3809999"/>
        </p:xfrm>
        <a:graphic>
          <a:graphicData uri="http://schemas.openxmlformats.org/drawingml/2006/table">
            <a:tbl>
              <a:tblPr/>
              <a:tblGrid>
                <a:gridCol w="396657"/>
                <a:gridCol w="5334734"/>
                <a:gridCol w="1431410"/>
              </a:tblGrid>
              <a:tr h="56865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0" i="0" u="none" strike="noStrike" dirty="0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i="0" u="none" strike="noStrike" dirty="0">
                          <a:latin typeface="Arial Narrow"/>
                        </a:rPr>
                        <a:t>TOTALI INVESTIMEVE </a:t>
                      </a:r>
                      <a:r>
                        <a:rPr lang="en-US" sz="1200" b="1" i="0" u="none" strike="noStrike" dirty="0" smtClean="0">
                          <a:latin typeface="Arial Narrow"/>
                        </a:rPr>
                        <a:t> TE REJA  </a:t>
                      </a:r>
                      <a:r>
                        <a:rPr lang="sq-AL" sz="1200" b="1" i="0" u="none" strike="noStrike" dirty="0" smtClean="0">
                          <a:latin typeface="Arial Narrow"/>
                        </a:rPr>
                        <a:t> </a:t>
                      </a:r>
                      <a:r>
                        <a:rPr lang="sq-AL" sz="1200" b="1" i="0" u="none" strike="noStrike" dirty="0">
                          <a:latin typeface="Arial Narrow"/>
                        </a:rPr>
                        <a:t>VITI 2017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600" b="1" i="0" u="none" strike="noStrike" dirty="0">
                          <a:latin typeface="Arial Narrow"/>
                        </a:rPr>
                        <a:t>643.382.610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117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Detyrimet per Investimet deri 31,12,2016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Bookman Old Style"/>
                        </a:rPr>
                        <a:t>235.119.188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5149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Detyrimet per Investimet deri 31,12,2016 ne proces tenderimi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Bookman Old Style"/>
                        </a:rPr>
                        <a:t>336.626.137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7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Investime Nd Pastrim Gjelberimit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Bookman Old Style"/>
                        </a:rPr>
                        <a:t>1.160.000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79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Investime Nd Ujsjelles Kanalizimeve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400" b="0" i="0" u="none" strike="noStrike" dirty="0">
                          <a:latin typeface="Bookman Old Style"/>
                        </a:rPr>
                        <a:t>880.000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0821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0" i="0" u="none" strike="noStrike">
                          <a:latin typeface="Arial Narrow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i="0" u="none" strike="noStrike" dirty="0">
                          <a:latin typeface="Arial Narrow"/>
                        </a:rPr>
                        <a:t>T O T A L I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600" b="1" i="0" u="none" strike="noStrike" dirty="0">
                          <a:latin typeface="Arial Narrow"/>
                        </a:rPr>
                        <a:t>1.217.167.935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723805"/>
          <a:ext cx="7772400" cy="5562331"/>
        </p:xfrm>
        <a:graphic>
          <a:graphicData uri="http://schemas.openxmlformats.org/drawingml/2006/table">
            <a:tbl>
              <a:tblPr/>
              <a:tblGrid>
                <a:gridCol w="5755472"/>
                <a:gridCol w="2016928"/>
              </a:tblGrid>
              <a:tr h="42955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600" b="1" i="0" u="none" strike="noStrike" dirty="0">
                          <a:latin typeface="Arial"/>
                        </a:rPr>
                        <a:t> Emri i kontrates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600" b="1" i="0" u="none" strike="noStrike" dirty="0">
                          <a:latin typeface="Arial"/>
                        </a:rPr>
                        <a:t> Vlera e plote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11394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Studim Plani Urban i Trafikut dhe Sinjalistikes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8.125.000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394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Sherbim me sistem Web GIS per taksen e pasurise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840.000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       8.965.000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Blerje Peme dekorative te larta e te shkurtera+gjelb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15.000.000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Blerje buldozer me zinxhir dhe me thike para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4.500.000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Blerje vinç me kosh per sherbime publike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960.000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     20.460.000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11394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Ndertim rruga "Coca Cola" vazhd Laknas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40.000.700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345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Rikualifikim Urbani Bllokut Babru Qender +Blloku poshte Alpetit Babrru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137.258.492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3451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Hapje hapsirash publike + zhavorrim rruges (harta perkatese)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10.000.000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394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Rivitalizim I Rruges "Bulevardi Blu" Urbane Kamez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104.182.141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   291.441.334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11394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 dirty="0">
                          <a:latin typeface="Bookman Old Style"/>
                        </a:rPr>
                        <a:t>Ndertim KUN rruga Mamuras Valias I Ri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2.106.478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Ndertim KUN rruga Bathore 3 te Palestra e shkolles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3.857.256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2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Ndertim KUN+KUB tek shkolla Jashar Hoxha Paskuqan 2 tek sheshi shkolles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791.135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243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Ndertim KUB tek shkolla Dom Nikoll Kaçari Babru Koder e Kuqe Puseta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264.354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Ndertim KUB tek shkolla Tahirr Sinani Babru Koder e Kuqe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260.580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Ndertim KUN tek Palestra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480.000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       7.759.803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11394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Bookman Old Style"/>
                        </a:rPr>
                        <a:t>Lyerje shkollash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latin typeface="Arial"/>
                        </a:rPr>
                        <a:t>Izolime soletash + riparime kapitale te ndryshme ne shkolla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latin typeface="Arial"/>
                        </a:rPr>
                        <a:t>4.000.000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652"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8.000.000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7203">
                <a:tc>
                  <a:txBody>
                    <a:bodyPr/>
                    <a:lstStyle/>
                    <a:p>
                      <a:pPr algn="l" fontAlgn="b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shuma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 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investime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 ne     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vazhdim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endParaRPr lang="sq-AL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   336.626.137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i="1" dirty="0" err="1" smtClean="0"/>
              <a:t>Investime</a:t>
            </a:r>
            <a:r>
              <a:rPr lang="en-US" sz="2400" b="1" i="1" dirty="0" smtClean="0"/>
              <a:t> ne </a:t>
            </a:r>
            <a:r>
              <a:rPr lang="en-US" sz="2400" b="1" i="1" dirty="0" err="1" smtClean="0"/>
              <a:t>Proces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Prokurimi</a:t>
            </a:r>
            <a:r>
              <a:rPr lang="en-US" sz="2400" b="1" i="1" dirty="0" smtClean="0"/>
              <a:t> e </a:t>
            </a:r>
            <a:r>
              <a:rPr lang="en-US" sz="2400" b="1" i="1" dirty="0" err="1" smtClean="0"/>
              <a:t>Lidhje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Kontrate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1" name="Rectangle 1"/>
          <p:cNvSpPr>
            <a:spLocks noChangeArrowheads="1"/>
          </p:cNvSpPr>
          <p:nvPr/>
        </p:nvSpPr>
        <p:spPr bwMode="auto">
          <a:xfrm>
            <a:off x="152400" y="228600"/>
            <a:ext cx="88392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Për hartimin e këtij buxheti është analizuar puna e vit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eve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2007-201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 objektivat për vitin 201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si dhe plani strategjik i zhvillimit, që shpenzimet të orientohen drejt shërbimeve publike.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Shpenzimet për investime zënë rreth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57.1 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% të totalit të shpenzimeve. Kjo shifër flet për një planifikim sa më të drejtë të shpenzimeve, duke tentuar drejt shpenzimeve për investime.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Parashikimi e shpenzimeve kapitale ka patur parasysh: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Prioritete e percaktuara ne Programin e Kryetarit te Bashkise dhe vizionin afatmesem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Shkallen e ndikimit te pritshem ne zhvillimin ekonomik, social dhe punesim.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Planifikim ne baze kostosh, per njesi te percaktuara, sipas punimeve.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 planifikimin e shpenzimeve operative, eshte patur parasysh racionalizimi i shpenzimeve operative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Rritjen e cilesise se se sherbimeve ne sektoret prioritare , sherbimet publike, arsim dhe infrastrukture rrugore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Zbatimi i politikes kombetare per percaktimin e nivelit te shpenzimeve per paga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Reduktimin e shpenzimeve te personelit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Reduktimin e shpenzimeve administrative, ne favor te fondeve per sherbimet ndaj qytetareve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Transparence te plote ne perdorimin e fondeve publike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Rritjen e efiçences ne administrimin e fondeve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Rritjen e nivelit te investimeve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Ritjen e peshes se investimeve te reja ne raport me investimet ne vazhdim.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Përveç sa më sipër, në këtë projektbuxhet ne po paraqesim edhe projektbuxhetin në nivel programesh për vitin 201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dhe 201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sq-A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5" name="Rectangle 1"/>
          <p:cNvSpPr>
            <a:spLocks noChangeArrowheads="1"/>
          </p:cNvSpPr>
          <p:nvPr/>
        </p:nvSpPr>
        <p:spPr bwMode="auto">
          <a:xfrm>
            <a:off x="152399" y="152400"/>
            <a:ext cx="8839201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sq-AL" sz="1400" b="1" u="sng" dirty="0" smtClean="0">
                <a:solidFill>
                  <a:srgbClr val="0070C0"/>
                </a:solidFill>
              </a:rPr>
              <a:t>Të nderuar këshilltarë!</a:t>
            </a:r>
            <a:endParaRPr lang="en-US" sz="1400" dirty="0" smtClean="0">
              <a:solidFill>
                <a:srgbClr val="0070C0"/>
              </a:solidFill>
            </a:endParaRPr>
          </a:p>
          <a:p>
            <a:r>
              <a:rPr lang="sq-AL" sz="1400" dirty="0" smtClean="0"/>
              <a:t>Buxheti i këtij viti si dhe i dy viteve në vazhdim (201</a:t>
            </a:r>
            <a:r>
              <a:rPr lang="en-US" sz="1400" dirty="0" smtClean="0"/>
              <a:t>7</a:t>
            </a:r>
            <a:r>
              <a:rPr lang="sq-AL" sz="1400" dirty="0" smtClean="0"/>
              <a:t>, 201</a:t>
            </a:r>
            <a:r>
              <a:rPr lang="en-US" sz="1400" dirty="0" smtClean="0"/>
              <a:t>8</a:t>
            </a:r>
            <a:r>
              <a:rPr lang="sq-AL" sz="1400" dirty="0" smtClean="0"/>
              <a:t>, 201</a:t>
            </a:r>
            <a:r>
              <a:rPr lang="en-US" sz="1400" dirty="0" smtClean="0"/>
              <a:t>9</a:t>
            </a:r>
            <a:r>
              <a:rPr lang="sq-AL" sz="1400" dirty="0" smtClean="0"/>
              <a:t>) nuk është indiferent përballë nevojave në rritje të komunitetit për rritjen e shërbimeve publike.</a:t>
            </a:r>
            <a:endParaRPr lang="en-US" sz="1400" dirty="0" smtClean="0"/>
          </a:p>
          <a:p>
            <a:r>
              <a:rPr lang="sq-AL" sz="1400" dirty="0" smtClean="0"/>
              <a:t>Buxheti 201</a:t>
            </a:r>
            <a:r>
              <a:rPr lang="en-US" sz="1400" dirty="0" smtClean="0"/>
              <a:t>7</a:t>
            </a:r>
            <a:r>
              <a:rPr lang="sq-AL" sz="1400" dirty="0" smtClean="0"/>
              <a:t> karakterizohet nga një siguri e lartë në zbatim dhe dëshiroj të siguroj për angazhimin maksimal të gjithë administratës  se objektivat e vendosur dhe tepër ambiciozë janë plotësisht të realizueshëm.</a:t>
            </a:r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371600"/>
          <a:ext cx="8763000" cy="5267108"/>
        </p:xfrm>
        <a:graphic>
          <a:graphicData uri="http://schemas.openxmlformats.org/drawingml/2006/table">
            <a:tbl>
              <a:tblPr/>
              <a:tblGrid>
                <a:gridCol w="542601"/>
                <a:gridCol w="3391254"/>
                <a:gridCol w="2089013"/>
                <a:gridCol w="1383631"/>
                <a:gridCol w="1356501"/>
              </a:tblGrid>
              <a:tr h="247816">
                <a:tc>
                  <a:txBody>
                    <a:bodyPr/>
                    <a:lstStyle/>
                    <a:p>
                      <a:pPr algn="l" fontAlgn="b"/>
                      <a:endParaRPr lang="sq-AL" sz="700" b="1" i="0" u="none" strike="noStrike" dirty="0">
                        <a:latin typeface="Bookman Old Style"/>
                      </a:endParaRP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700" b="0" i="0" u="none" strike="noStrike">
                        <a:latin typeface="Arial"/>
                      </a:endParaRP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600" b="0" i="0" u="none" strike="noStrike">
                        <a:latin typeface="Arial"/>
                      </a:endParaRP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q-AL" sz="1100" b="1" i="0" u="none" strike="noStrike">
                        <a:latin typeface="Bookman Old Style"/>
                      </a:endParaRP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100" b="1" i="0" u="none" strike="noStrike" dirty="0">
                          <a:latin typeface="Bookman Old Style"/>
                        </a:rPr>
                        <a:t>ne leke</a:t>
                      </a: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208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Bookman Old Style"/>
                        </a:rPr>
                        <a:t>Nr </a:t>
                      </a:r>
                    </a:p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077" marR="7077" marT="70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1" i="0" u="none" strike="noStrike" dirty="0">
                          <a:latin typeface="Bookman Old Style"/>
                        </a:rPr>
                        <a:t>EMERTIMI </a:t>
                      </a:r>
                    </a:p>
                    <a:p>
                      <a:pPr algn="l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077" marR="7077" marT="70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latin typeface="Bookman Old Style"/>
                        </a:rPr>
                        <a:t>PLANI KAMEZ</a:t>
                      </a:r>
                    </a:p>
                    <a:p>
                      <a:pPr algn="ctr" fontAlgn="b"/>
                      <a:r>
                        <a:rPr lang="sq-AL" sz="1050" b="1" i="0" u="none" strike="noStrike" dirty="0">
                          <a:latin typeface="Arial"/>
                        </a:rPr>
                        <a:t>Vjetor 2017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latin typeface="Bookman Old Style"/>
                        </a:rPr>
                        <a:t>PLANI KAMEZ</a:t>
                      </a:r>
                    </a:p>
                    <a:p>
                      <a:pPr algn="ctr" fontAlgn="b"/>
                      <a:r>
                        <a:rPr lang="sq-AL" sz="1050" b="1" i="0" u="none" strike="noStrike" dirty="0">
                          <a:latin typeface="Arial"/>
                        </a:rPr>
                        <a:t>Vjetor 2018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050" b="1" i="0" u="none" strike="noStrike" dirty="0">
                          <a:latin typeface="Bookman Old Style"/>
                        </a:rPr>
                        <a:t>PLANI KAMEZ</a:t>
                      </a:r>
                    </a:p>
                    <a:p>
                      <a:pPr algn="ctr" fontAlgn="b"/>
                      <a:r>
                        <a:rPr lang="sq-AL" sz="1050" b="1" i="0" u="none" strike="noStrike" dirty="0">
                          <a:latin typeface="Arial"/>
                        </a:rPr>
                        <a:t>Vjetor 2019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 dirty="0">
                          <a:latin typeface="Arial"/>
                        </a:rPr>
                        <a:t>Trasferta e pakushtezuar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452.568.000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475.196.400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498.956.220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1" i="0" u="none" strike="noStrike" dirty="0">
                          <a:latin typeface="Arial"/>
                        </a:rPr>
                        <a:t>Shuma Transferta e pakushtezuar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452.568.000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475.196.400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498.956.220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 dirty="0">
                          <a:latin typeface="Arial"/>
                        </a:rPr>
                        <a:t>Trasferta  specifike Arsimi parashkollor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103.552.000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108.729.600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114.166.080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 dirty="0">
                          <a:latin typeface="Arial"/>
                        </a:rPr>
                        <a:t>Trasferta  specifike Arsimi parauniversitar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7.892.000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8.286.600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8.700.930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 dirty="0">
                          <a:latin typeface="Arial"/>
                        </a:rPr>
                        <a:t>Trasferta  specifike  Ujitja dhe kullimi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2.846.000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2.988.300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3.137.715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612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 dirty="0">
                          <a:latin typeface="Arial"/>
                        </a:rPr>
                        <a:t>Trasferta  specifike  Mbrojtja kunder zjarrit (PMNZSH)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10.660.000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11.193.000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11.752.650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1" i="0" u="none" strike="noStrike" dirty="0">
                          <a:latin typeface="Arial"/>
                        </a:rPr>
                        <a:t>Shuma Transferta Specifike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124.950.000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131.197.500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137.757.375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1" i="0" u="none" strike="noStrike" dirty="0">
                          <a:latin typeface="Arial"/>
                        </a:rPr>
                        <a:t>Shuma e Transfertes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577.518.000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606.393.900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636.713.595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 dirty="0">
                          <a:latin typeface="Arial"/>
                        </a:rPr>
                        <a:t>Drejtoria  e Taksave e Tarifave Vendore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397.535.000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417.411.750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438.282.338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 dirty="0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179.040.000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187.992.000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197.391.600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>
                          <a:latin typeface="Arial"/>
                        </a:rPr>
                        <a:t>Drejtoria e MTPM, Bordit te Kullimit, Pyjeve dhe Kullotave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6.000.000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6.300.000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6.615.000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b="0" i="0" u="none" strike="noStrike">
                          <a:latin typeface="Arial"/>
                        </a:rPr>
                        <a:t>Te Ardhura nga Drejtoria e Sherbimeve Publike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8.000.000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8.400.000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8.820.000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b="0" i="0" u="none" strike="noStrike">
                          <a:latin typeface="Arial"/>
                        </a:rPr>
                        <a:t>Te Ardhura nga Drejtoria e Transportit dhe Liçencave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29.812.280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31.302.894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32.868.039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6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>
                          <a:latin typeface="Arial"/>
                        </a:rPr>
                        <a:t>Te Ardhura nga Nd.Ujesjelles kanalizimeve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299.733.564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314.720.242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330.456.254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7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0" i="0" u="none" strike="noStrike">
                          <a:latin typeface="Arial"/>
                        </a:rPr>
                        <a:t>Te tjera( tarifa shebimi, gjoba polbashkiake e ndertimore) etj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>
                          <a:latin typeface="Arial"/>
                        </a:rPr>
                        <a:t>7.400.000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7.770.000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50" b="0" i="0" u="none" strike="noStrike" dirty="0">
                          <a:latin typeface="Arial"/>
                        </a:rPr>
                        <a:t>8.158.500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1" i="0" u="none" strike="noStrike" dirty="0">
                          <a:latin typeface="Arial"/>
                        </a:rPr>
                        <a:t>Shuma e te Ardhurave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>
                          <a:latin typeface="Arial"/>
                        </a:rPr>
                        <a:t>927.520.844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 dirty="0">
                          <a:latin typeface="Arial"/>
                        </a:rPr>
                        <a:t>973.896.886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 dirty="0">
                          <a:latin typeface="Arial"/>
                        </a:rPr>
                        <a:t>1.022.591.731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47816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00" b="1" i="0" u="none" strike="noStrike" dirty="0">
                          <a:latin typeface="Arial"/>
                        </a:rPr>
                        <a:t>T O T A  L I  I BURIMEVE TE FINANCIMIT viti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 dirty="0">
                          <a:latin typeface="Arial"/>
                        </a:rPr>
                        <a:t>1.505.038.844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 dirty="0">
                          <a:latin typeface="Arial"/>
                        </a:rPr>
                        <a:t>1.580.290.786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1000" b="1" i="0" u="none" strike="noStrike" dirty="0">
                          <a:latin typeface="Arial"/>
                        </a:rPr>
                        <a:t>1.659.305.326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1600200"/>
            <a:ext cx="7391400" cy="4525963"/>
          </a:xfrm>
        </p:spPr>
        <p:txBody>
          <a:bodyPr/>
          <a:lstStyle/>
          <a:p>
            <a:pPr algn="just">
              <a:buNone/>
            </a:pPr>
            <a:endParaRPr lang="sq-AL" dirty="0" smtClean="0"/>
          </a:p>
          <a:p>
            <a:pPr algn="just"/>
            <a:r>
              <a:rPr lang="en-US" b="1" dirty="0" err="1" smtClean="0"/>
              <a:t>Dhe</a:t>
            </a:r>
            <a:r>
              <a:rPr lang="en-US" b="1" dirty="0" smtClean="0"/>
              <a:t> </a:t>
            </a:r>
            <a:r>
              <a:rPr lang="en-US" b="1" dirty="0" err="1" smtClean="0"/>
              <a:t>nje</a:t>
            </a:r>
            <a:r>
              <a:rPr lang="en-US" b="1" dirty="0" smtClean="0"/>
              <a:t> here </a:t>
            </a:r>
            <a:r>
              <a:rPr lang="en-US" b="1" dirty="0" err="1" smtClean="0"/>
              <a:t>theksojme</a:t>
            </a:r>
            <a:r>
              <a:rPr lang="en-US" b="1" dirty="0" smtClean="0"/>
              <a:t> se ne se </a:t>
            </a:r>
            <a:r>
              <a:rPr lang="en-US" b="1" dirty="0" err="1" smtClean="0"/>
              <a:t>bashku</a:t>
            </a:r>
            <a:r>
              <a:rPr lang="en-US" b="1" dirty="0" smtClean="0"/>
              <a:t> me </a:t>
            </a:r>
            <a:r>
              <a:rPr lang="en-US" b="1" dirty="0" err="1" smtClean="0"/>
              <a:t>ju</a:t>
            </a:r>
            <a:r>
              <a:rPr lang="en-US" b="1" dirty="0" smtClean="0"/>
              <a:t>, me </a:t>
            </a:r>
            <a:r>
              <a:rPr lang="en-US" b="1" dirty="0" err="1" smtClean="0"/>
              <a:t>bashkeqytetaret</a:t>
            </a:r>
            <a:r>
              <a:rPr lang="en-US" b="1" dirty="0" smtClean="0"/>
              <a:t>, me </a:t>
            </a:r>
            <a:r>
              <a:rPr lang="en-US" b="1" dirty="0" err="1" smtClean="0"/>
              <a:t>shume</a:t>
            </a:r>
            <a:r>
              <a:rPr lang="en-US" b="1" dirty="0" smtClean="0"/>
              <a:t> </a:t>
            </a:r>
            <a:r>
              <a:rPr lang="en-US" b="1" dirty="0" err="1" smtClean="0"/>
              <a:t>pune</a:t>
            </a:r>
            <a:r>
              <a:rPr lang="en-US" b="1" dirty="0" smtClean="0"/>
              <a:t> e </a:t>
            </a:r>
            <a:r>
              <a:rPr lang="en-US" b="1" dirty="0" err="1" smtClean="0"/>
              <a:t>perkushtim</a:t>
            </a:r>
            <a:r>
              <a:rPr lang="en-US" b="1" dirty="0" smtClean="0"/>
              <a:t>, do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arrijme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realizojme</a:t>
            </a:r>
            <a:r>
              <a:rPr lang="en-US" b="1" dirty="0" smtClean="0"/>
              <a:t> </a:t>
            </a:r>
            <a:r>
              <a:rPr lang="en-US" b="1" dirty="0" err="1" smtClean="0"/>
              <a:t>objektivat</a:t>
            </a:r>
            <a:r>
              <a:rPr lang="en-US" b="1" dirty="0" smtClean="0"/>
              <a:t> e </a:t>
            </a:r>
            <a:r>
              <a:rPr lang="en-US" b="1" dirty="0" err="1" smtClean="0"/>
              <a:t>buxhetit</a:t>
            </a:r>
            <a:r>
              <a:rPr lang="en-US" b="1" dirty="0" smtClean="0"/>
              <a:t> 2017 per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zhvilluar</a:t>
            </a:r>
            <a:r>
              <a:rPr lang="en-US" b="1" dirty="0" smtClean="0"/>
              <a:t> </a:t>
            </a:r>
            <a:r>
              <a:rPr lang="en-US" b="1" dirty="0" err="1" smtClean="0"/>
              <a:t>Kamzen</a:t>
            </a:r>
            <a:r>
              <a:rPr lang="en-US" b="1" dirty="0" smtClean="0"/>
              <a:t> </a:t>
            </a:r>
            <a:r>
              <a:rPr lang="en-US" b="1" dirty="0" err="1" smtClean="0"/>
              <a:t>ashtu</a:t>
            </a:r>
            <a:r>
              <a:rPr lang="en-US" b="1" dirty="0" smtClean="0"/>
              <a:t> sic </a:t>
            </a:r>
            <a:r>
              <a:rPr lang="en-US" b="1" dirty="0" err="1" smtClean="0"/>
              <a:t>ajo</a:t>
            </a:r>
            <a:r>
              <a:rPr lang="en-US" b="1" dirty="0" smtClean="0"/>
              <a:t> e </a:t>
            </a:r>
            <a:r>
              <a:rPr lang="en-US" b="1" dirty="0" err="1" smtClean="0"/>
              <a:t>meriton</a:t>
            </a:r>
            <a:r>
              <a:rPr lang="en-US" b="1" dirty="0" smtClean="0"/>
              <a:t>.</a:t>
            </a:r>
            <a:endParaRPr lang="sq-AL" dirty="0" smtClean="0"/>
          </a:p>
          <a:p>
            <a:endParaRPr lang="sq-AL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772400" cy="1470025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dirty="0" err="1" smtClean="0">
                <a:solidFill>
                  <a:schemeClr val="tx2"/>
                </a:solidFill>
                <a:latin typeface="Book Antiqua" pitchFamily="18" charset="0"/>
              </a:rPr>
              <a:t>Ju</a:t>
            </a:r>
            <a:r>
              <a:rPr lang="en-US" dirty="0" smtClean="0">
                <a:solidFill>
                  <a:schemeClr val="tx2"/>
                </a:solidFill>
                <a:latin typeface="Book Antiqua" pitchFamily="18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Book Antiqua" pitchFamily="18" charset="0"/>
              </a:rPr>
              <a:t>faleminderit</a:t>
            </a:r>
            <a:r>
              <a:rPr lang="en-US" dirty="0" smtClean="0">
                <a:solidFill>
                  <a:schemeClr val="tx2"/>
                </a:solidFill>
                <a:latin typeface="Book Antiqua" pitchFamily="18" charset="0"/>
              </a:rPr>
              <a:t> per </a:t>
            </a:r>
            <a:r>
              <a:rPr lang="en-US" dirty="0" err="1" smtClean="0">
                <a:solidFill>
                  <a:schemeClr val="tx2"/>
                </a:solidFill>
                <a:latin typeface="Book Antiqua" pitchFamily="18" charset="0"/>
              </a:rPr>
              <a:t>vemendjen</a:t>
            </a:r>
            <a:r>
              <a:rPr lang="en-US" dirty="0" smtClean="0">
                <a:solidFill>
                  <a:schemeClr val="tx2"/>
                </a:solidFill>
                <a:latin typeface="Book Antiqua" pitchFamily="18" charset="0"/>
              </a:rPr>
              <a:t>!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648200"/>
            <a:ext cx="6400800" cy="1752600"/>
          </a:xfrm>
        </p:spPr>
        <p:txBody>
          <a:bodyPr/>
          <a:lstStyle/>
          <a:p>
            <a:endParaRPr lang="en-US" dirty="0" smtClean="0">
              <a:solidFill>
                <a:schemeClr val="tx2"/>
              </a:solidFill>
              <a:latin typeface="Book Antiqua" pitchFamily="18" charset="0"/>
            </a:endParaRPr>
          </a:p>
          <a:p>
            <a:r>
              <a:rPr lang="en-US" dirty="0" err="1" smtClean="0">
                <a:solidFill>
                  <a:schemeClr val="tx2"/>
                </a:solidFill>
                <a:latin typeface="Book Antiqua" pitchFamily="18" charset="0"/>
              </a:rPr>
              <a:t>Kamez</a:t>
            </a:r>
            <a:r>
              <a:rPr lang="en-US" dirty="0" smtClean="0">
                <a:solidFill>
                  <a:schemeClr val="tx2"/>
                </a:solidFill>
                <a:latin typeface="Book Antiqua" pitchFamily="18" charset="0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Book Antiqua" pitchFamily="18" charset="0"/>
              </a:rPr>
              <a:t>dhjetor</a:t>
            </a:r>
            <a:r>
              <a:rPr lang="en-US" dirty="0" smtClean="0">
                <a:solidFill>
                  <a:schemeClr val="tx2"/>
                </a:solidFill>
                <a:latin typeface="Book Antiqua" pitchFamily="18" charset="0"/>
              </a:rPr>
              <a:t> </a:t>
            </a:r>
            <a:r>
              <a:rPr lang="sq-AL" dirty="0" smtClean="0">
                <a:solidFill>
                  <a:schemeClr val="tx2"/>
                </a:solidFill>
                <a:latin typeface="Book Antiqua" pitchFamily="18" charset="0"/>
              </a:rPr>
              <a:t>2016</a:t>
            </a:r>
            <a:endParaRPr lang="en-US" dirty="0">
              <a:solidFill>
                <a:schemeClr val="tx2"/>
              </a:solidFill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457200"/>
            <a:ext cx="8763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just"/>
            <a:r>
              <a:rPr lang="en-US" sz="1400" b="1" dirty="0" smtClean="0"/>
              <a:t>Ne </a:t>
            </a:r>
            <a:r>
              <a:rPr lang="en-US" sz="1400" b="1" dirty="0" err="1" smtClean="0"/>
              <a:t>hartimin</a:t>
            </a:r>
            <a:r>
              <a:rPr lang="en-US" sz="1400" b="1" dirty="0" smtClean="0"/>
              <a:t> e </a:t>
            </a:r>
            <a:r>
              <a:rPr lang="en-US" sz="1400" b="1" dirty="0" err="1" smtClean="0"/>
              <a:t>ketij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projekt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buxheti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eshte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patur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parasysh</a:t>
            </a:r>
            <a:r>
              <a:rPr lang="en-US" sz="1400" b="1" dirty="0" smtClean="0"/>
              <a:t>:</a:t>
            </a:r>
          </a:p>
          <a:p>
            <a:pPr marL="342900" indent="-342900" algn="just"/>
            <a:r>
              <a:rPr lang="en-US" sz="1400" b="1" dirty="0" smtClean="0"/>
              <a:t>1. </a:t>
            </a:r>
            <a:r>
              <a:rPr lang="sq-AL" sz="1400" dirty="0" smtClean="0"/>
              <a:t>Planin rregullues urban te qytetit te Kamzes  tashme te </a:t>
            </a:r>
            <a:r>
              <a:rPr lang="en-US" sz="1400" dirty="0" smtClean="0"/>
              <a:t>z</a:t>
            </a:r>
            <a:r>
              <a:rPr lang="sq-AL" sz="1400" dirty="0" smtClean="0"/>
              <a:t>gjeruar</a:t>
            </a:r>
            <a:r>
              <a:rPr lang="en-US" sz="1400" dirty="0" smtClean="0"/>
              <a:t> me </a:t>
            </a:r>
            <a:r>
              <a:rPr lang="en-US" sz="1400" dirty="0" err="1" smtClean="0"/>
              <a:t>Paskuqanin</a:t>
            </a:r>
            <a:r>
              <a:rPr lang="sq-AL" sz="1400" dirty="0" smtClean="0"/>
              <a:t> .</a:t>
            </a:r>
            <a:endParaRPr lang="en-US" sz="1400" dirty="0" smtClean="0"/>
          </a:p>
          <a:p>
            <a:pPr marL="342900" indent="-342900" algn="just"/>
            <a:r>
              <a:rPr lang="en-US" sz="1400" b="1" dirty="0" smtClean="0"/>
              <a:t>2. </a:t>
            </a:r>
            <a:r>
              <a:rPr lang="sq-AL" sz="1400" dirty="0" smtClean="0"/>
              <a:t>Misioni i Bashkisë Kamëz si njësi e qeverisjes vendore është</a:t>
            </a:r>
            <a:r>
              <a:rPr lang="en-US" sz="1400" dirty="0" smtClean="0"/>
              <a:t>: </a:t>
            </a:r>
          </a:p>
          <a:p>
            <a:pPr algn="just"/>
            <a:r>
              <a:rPr lang="en-US" sz="1400" b="1" dirty="0" smtClean="0"/>
              <a:t>S</a:t>
            </a:r>
            <a:r>
              <a:rPr lang="sq-AL" sz="1400" b="1" dirty="0" smtClean="0"/>
              <a:t>igurimi i qeverisjes në një nivel sa më afër qytetarëve të saj, edhe strategjia e zhvillimit.</a:t>
            </a:r>
            <a:r>
              <a:rPr lang="sq-AL" sz="1400" dirty="0" smtClean="0"/>
              <a:t> </a:t>
            </a:r>
            <a:endParaRPr lang="en-US" sz="1400" dirty="0" smtClean="0"/>
          </a:p>
          <a:p>
            <a:pPr algn="just"/>
            <a:r>
              <a:rPr lang="sq-AL" sz="1400" b="1" dirty="0" smtClean="0"/>
              <a:t>3</a:t>
            </a:r>
            <a:r>
              <a:rPr lang="sq-AL" sz="1400" dirty="0" smtClean="0"/>
              <a:t>. Strategjia e Bashkise Kamez per mjedisin.</a:t>
            </a:r>
            <a:endParaRPr lang="en-US" sz="1400" dirty="0" smtClean="0"/>
          </a:p>
          <a:p>
            <a:pPr algn="just"/>
            <a:r>
              <a:rPr lang="sq-AL" sz="1400" b="1" dirty="0" smtClean="0"/>
              <a:t>4</a:t>
            </a:r>
            <a:r>
              <a:rPr lang="sq-AL" sz="1400" dirty="0" smtClean="0"/>
              <a:t>. Ngritjen e kapaciteteve per zhvillimin e biznesit dhe te qendrave </a:t>
            </a:r>
            <a:endParaRPr lang="en-US" sz="1400" dirty="0" smtClean="0"/>
          </a:p>
          <a:p>
            <a:pPr algn="just"/>
            <a:r>
              <a:rPr lang="sq-AL" sz="1400" dirty="0" smtClean="0"/>
              <a:t>    industriale.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5</a:t>
            </a:r>
            <a:r>
              <a:rPr lang="sq-AL" sz="1400" dirty="0" smtClean="0"/>
              <a:t>. Standardet e Politikat që duhet të arrije Bashkia për çdo program.</a:t>
            </a:r>
            <a:endParaRPr lang="en-US" sz="1400" dirty="0" smtClean="0"/>
          </a:p>
          <a:p>
            <a:pPr algn="just"/>
            <a:r>
              <a:rPr lang="sq-AL" sz="1400" b="1" dirty="0" smtClean="0"/>
              <a:t>6</a:t>
            </a:r>
            <a:r>
              <a:rPr lang="sq-AL" sz="1400" dirty="0" smtClean="0"/>
              <a:t>. Treguesit faktikë për disa vite buxhetore paraardhëse, fondet buxhetore të planifikuara për vitin në vazhdim si dhe shpërndarjen e vlerës totale të tavaneve të programit buxhetor afatmesëm sipas programeve për tri vitet e ardhshme buxhetore.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7</a:t>
            </a:r>
            <a:r>
              <a:rPr lang="sq-AL" sz="1400" dirty="0" smtClean="0"/>
              <a:t>. Shpenzimet kapitale në formën e listës së projekteve të investimeve për çdo program, ku përcaktohet kostoja e plotë e projektit, si dhe vlera e parashikuar për t’u financuar në vitin buxhetor koherent. Në këto janë paraqitur:</a:t>
            </a:r>
            <a:endParaRPr lang="en-US" sz="1400" dirty="0" smtClean="0"/>
          </a:p>
          <a:p>
            <a:pPr algn="just"/>
            <a:r>
              <a:rPr lang="sq-AL" sz="1400" dirty="0" smtClean="0"/>
              <a:t>- vlera e financuar e investimeve në nivel objekti deri në fund të vitit buxhetor paraardhës, </a:t>
            </a:r>
            <a:endParaRPr lang="en-US" sz="1400" dirty="0" smtClean="0"/>
          </a:p>
          <a:p>
            <a:pPr algn="just">
              <a:buFontTx/>
              <a:buChar char="-"/>
            </a:pPr>
            <a:r>
              <a:rPr lang="sq-AL" sz="1400" dirty="0" smtClean="0"/>
              <a:t>vlera e mbetur për t’u financuar në vitet pasardhëse buxhetore për çdo nivel investimi.</a:t>
            </a:r>
            <a:endParaRPr lang="en-US" sz="1400" dirty="0" smtClean="0"/>
          </a:p>
          <a:p>
            <a:pPr algn="just"/>
            <a:r>
              <a:rPr lang="sq-AL" sz="1400" b="1" dirty="0" smtClean="0"/>
              <a:t>8</a:t>
            </a:r>
            <a:r>
              <a:rPr lang="sq-AL" sz="1400" dirty="0" smtClean="0"/>
              <a:t>. Janë përcaktuar treguesit financiarë dhe elementet e vlerësimit të buxhetit për secilin program, bazë mbi të cilën janë bërë përllogaritjet për përcaktimin e fondeve të shpenzimeve për këto programe.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9</a:t>
            </a:r>
            <a:r>
              <a:rPr lang="sq-AL" sz="1400" dirty="0" smtClean="0"/>
              <a:t>. Planifikimi i të ardhurave është bërë në bazë të një kalkulimi të detajuar për çdo lloj të tyre mbi bazën e të dhënave dhe treguesve financiarë realë, si dhe elementit të vlerësimit të buxhetit për secilën të ardhur.</a:t>
            </a:r>
            <a:endParaRPr lang="en-US" sz="1400" dirty="0" smtClean="0"/>
          </a:p>
          <a:p>
            <a:pPr algn="just"/>
            <a:r>
              <a:rPr lang="sq-AL" sz="1400" b="1" dirty="0" smtClean="0"/>
              <a:t>10</a:t>
            </a:r>
            <a:r>
              <a:rPr lang="sq-AL" sz="1400" dirty="0" smtClean="0"/>
              <a:t>. Është bërë përcaktimi në vlerë dhe detajimi i hollësishëm i detyrimeve të papaguara nga viti i mëparshëm sipas programeve.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11. </a:t>
            </a:r>
            <a:r>
              <a:rPr lang="sq-AL" sz="1400" dirty="0" smtClean="0"/>
              <a:t>Në hartimin e projektbuxhetit</a:t>
            </a:r>
            <a:r>
              <a:rPr lang="sq-AL" sz="1400" b="1" dirty="0" smtClean="0"/>
              <a:t> </a:t>
            </a:r>
            <a:r>
              <a:rPr lang="sq-AL" sz="1400" dirty="0" smtClean="0"/>
              <a:t>është pasur parasysh ligjshmëria, rregullshmëria dhe respektimi i parimeve të ekonomicitetit, eficiencës dhe efektivitetit.</a:t>
            </a:r>
            <a:endParaRPr lang="en-US" sz="1400" dirty="0" smtClean="0"/>
          </a:p>
          <a:p>
            <a:pPr algn="just"/>
            <a:r>
              <a:rPr lang="sq-AL" sz="1400" b="1" dirty="0" smtClean="0"/>
              <a:t>12</a:t>
            </a:r>
            <a:r>
              <a:rPr lang="sq-AL" sz="1400" dirty="0" smtClean="0"/>
              <a:t>. Është bërë bashkërendimi i punës gjatë procesit të përgatitjes së buxhetit të bashkisë me pjesëmarrjen e komunitetit dhe bashkërendimi i punës me të gjitha drejtoritë dhe ndërmarrjet e bashkisë.</a:t>
            </a:r>
            <a:endParaRPr lang="en-US" sz="1400" dirty="0" smtClean="0"/>
          </a:p>
          <a:p>
            <a:pPr algn="just">
              <a:buFontTx/>
              <a:buChar char="-"/>
            </a:pP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981200"/>
            <a:ext cx="8382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just">
              <a:buAutoNum type="arabicPeriod"/>
            </a:pPr>
            <a:r>
              <a:rPr lang="sq-AL" sz="1600" dirty="0" smtClean="0"/>
              <a:t>Rritja progresive e të ardhurave në buxhet përmes luftimit të informalitetit, evazionit fiskal dhe korrupsionit në grumbullimin e të ardhurave.</a:t>
            </a:r>
            <a:endParaRPr lang="en-US" sz="1600" dirty="0" smtClean="0"/>
          </a:p>
          <a:p>
            <a:pPr marL="342900" lvl="0" indent="-342900" algn="just"/>
            <a:endParaRPr lang="en-US" sz="1600" dirty="0" smtClean="0"/>
          </a:p>
          <a:p>
            <a:pPr algn="just"/>
            <a:r>
              <a:rPr lang="sq-AL" sz="1600" dirty="0" smtClean="0"/>
              <a:t> </a:t>
            </a:r>
            <a:endParaRPr lang="en-US" sz="1600" dirty="0" smtClean="0"/>
          </a:p>
          <a:p>
            <a:pPr lvl="0" algn="just"/>
            <a:r>
              <a:rPr lang="en-US" sz="1600" dirty="0" smtClean="0"/>
              <a:t>2.     </a:t>
            </a:r>
            <a:r>
              <a:rPr lang="sq-AL" sz="1600" dirty="0" smtClean="0"/>
              <a:t>Rritja e shpenzimeve kapitale (shpenzimeve për investime), në krahasim me shpenzimet korrente (shpenzime për paga, sigurime shoqërore, shpenzime operative), kjo e krahasuar edhe me vitet e mëparshme.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Prioritetet e buxhetit 201</a:t>
            </a:r>
            <a:r>
              <a:rPr lang="en-US" sz="2400" b="1" i="1" dirty="0" smtClean="0"/>
              <a:t>7</a:t>
            </a:r>
            <a:r>
              <a:rPr lang="sq-AL" sz="2400" b="1" i="1" dirty="0" smtClean="0"/>
              <a:t> ne Bashkine Kamez synojnë: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57200"/>
            <a:ext cx="8763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q-AL" sz="1400" b="1" u="sng" dirty="0" smtClean="0"/>
              <a:t>Parimet kryesore që e karakterizojnë këtë buxhet janë:</a:t>
            </a:r>
            <a:endParaRPr lang="en-US" sz="1400" dirty="0" smtClean="0"/>
          </a:p>
          <a:p>
            <a:pPr algn="just"/>
            <a:r>
              <a:rPr lang="sq-AL" sz="1400" b="1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1</a:t>
            </a:r>
            <a:r>
              <a:rPr lang="sq-AL" sz="1400" dirty="0" smtClean="0"/>
              <a:t>. Politika lokale financiare duhet te formulohet dhe miratohet ne cilat programe te investohet, duke qene se burimet financiare jane te kufizuara, duhet te vleresohen nevojat konkuruese, per te maksimizuar perdorimin e burimeve.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 2</a:t>
            </a:r>
            <a:r>
              <a:rPr lang="sq-AL" sz="1400" dirty="0" smtClean="0"/>
              <a:t>. Decentralizimi i pushtetit vendor nuk është kuptuar vetëm rritje e kompetencave, por një detyrim ligjor për të rritur nivelin e shërbimeve dhe stabilitetin e bashkëpunimit me qeverisjen qendrore. 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3</a:t>
            </a:r>
            <a:r>
              <a:rPr lang="sq-AL" sz="1400" dirty="0" smtClean="0"/>
              <a:t>. Transparenca që do të sigurojë për Këshillin Bashkiak dhe publikun e gjerë, të dhëna lehtësisht të disponueshme, të shpejta, të kuptueshme e të krahasueshme ndër vite.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4</a:t>
            </a:r>
            <a:r>
              <a:rPr lang="sq-AL" sz="1400" dirty="0" smtClean="0"/>
              <a:t>. Disiplina fiskale, duke u bazuar në legjislacionin në fuqi dhe duke siguruar një zhvillim të qëndrueshëm ekonomik e social.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5</a:t>
            </a:r>
            <a:r>
              <a:rPr lang="sq-AL" sz="1400" dirty="0" smtClean="0"/>
              <a:t>. Shpërndarja e burimeve të financimit, duke pasur parasysh objektivat dhe strategjitë e qeverisë.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6</a:t>
            </a:r>
            <a:r>
              <a:rPr lang="sq-AL" sz="1400" dirty="0" smtClean="0"/>
              <a:t>. Përdorimi ekonomik, eficient, efektiv i gjithë të ardhurave që sigurohen nga taksapaguesit vendorë, si dhe të fondeve buxhetore që vijnë nga qeveria në formën e transfertës së pakushtëzuar.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7</a:t>
            </a:r>
            <a:r>
              <a:rPr lang="sq-AL" sz="1400" dirty="0" smtClean="0"/>
              <a:t>. Përgjegjësi të qarta për menaxhimin e fondeve.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8</a:t>
            </a:r>
            <a:r>
              <a:rPr lang="sq-AL" sz="1400" dirty="0" smtClean="0"/>
              <a:t>. Respektim me rreptësi e përgjegjësi i të gjithë procesit.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9</a:t>
            </a:r>
            <a:r>
              <a:rPr lang="sq-AL" sz="1400" dirty="0" smtClean="0"/>
              <a:t>. Krijimin e kushteve të barabarta biznesmenëve, duke eliminuar në maksimum konkurrencën e pandershme.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57200"/>
            <a:ext cx="8763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1400" b="1" dirty="0" smtClean="0"/>
              <a:t>10.</a:t>
            </a:r>
            <a:r>
              <a:rPr lang="sq-AL" sz="1400" dirty="0" smtClean="0"/>
              <a:t> Zhvillimin e sistemit te planifikimit afatmesem.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11. </a:t>
            </a:r>
            <a:r>
              <a:rPr lang="sq-AL" sz="1400" dirty="0" smtClean="0"/>
              <a:t>Partneriteti publik-privat si një mjet efektiv për të pasur një ekonomi të qëndrueshme (pra, biznesi është konsideruar gjithmonë si një partner i rëndësishëm).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12</a:t>
            </a:r>
            <a:r>
              <a:rPr lang="sq-AL" sz="1400" dirty="0" smtClean="0"/>
              <a:t>. Programi financiar per vitin 201</a:t>
            </a:r>
            <a:r>
              <a:rPr lang="en-US" sz="1400" dirty="0" smtClean="0"/>
              <a:t>6</a:t>
            </a:r>
            <a:r>
              <a:rPr lang="sq-AL" sz="1400" dirty="0" smtClean="0"/>
              <a:t> bazohet ne analizen e kostos se programeve dhe sherbimeve, ecurine e tyre ne vite.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13. </a:t>
            </a:r>
            <a:r>
              <a:rPr lang="sq-AL" sz="1400" dirty="0" smtClean="0"/>
              <a:t>Buxhetimi me pjesëmarrje (gjatë gjithë vitit) është komunikuar me komunitetin dhe është marrë mendim për llojin e shërbimeve që ata kanë më të domosdoshmin dhe sidomos prioritetet e kryerjes së investimeve. Marrja e këtyre mendimeve dhe sugjerimeve nga qytetarët është bërë e mundur edhe falë vënies në punë të One Stop Shop-it (ndër më të mirët dhe efecientët në vend), pasi ka shumë lehtësira për qytetarët, pra pjesëmarrja e komunitetit në vendimmarrje, si dhe nëpërmjet ndërlidhësve me komunitetin.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14</a:t>
            </a:r>
            <a:r>
              <a:rPr lang="sq-AL" sz="1400" dirty="0" smtClean="0"/>
              <a:t>. Gjatë procesit të projektbuxhetimit janë përdorur ide novatore për një qeverisje sa më të mirë për të përmirësuar dhënien e shërbimeve, si dhe për t’u shërbyer qytetarëve sa më shpejt (përfaqësimi i specialistëve nga të gjitha drejtoritë në One Stop Shop).</a:t>
            </a:r>
            <a:endParaRPr lang="en-US" sz="1400" dirty="0" smtClean="0"/>
          </a:p>
          <a:p>
            <a:r>
              <a:rPr lang="sq-AL" sz="1400" b="1" dirty="0" smtClean="0"/>
              <a:t>15. </a:t>
            </a:r>
            <a:r>
              <a:rPr lang="sq-AL" sz="1400" dirty="0" smtClean="0"/>
              <a:t>Gjatë gjithë procesit të projektbuxhetimit ka funksionuar Grupi për Strategji, Buxhet dhe Integrim, i kryesuar nga kryetari i bashkisë me pjesëmarrjen e zv.kryetarëve, si dhe të gjithë drejtorët e drejtorive (grup i ngritur me urdhër të kryetarit).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</a:t>
            </a:r>
            <a:r>
              <a:rPr lang="en-US" sz="1400" b="1" dirty="0" smtClean="0"/>
              <a:t>6</a:t>
            </a:r>
            <a:r>
              <a:rPr lang="sq-AL" sz="1400" dirty="0" smtClean="0"/>
              <a:t>. Kryetari i bashkisë i propozon Këshillit Bashkiak drejtimet kryesore të politikës së bashkisë, si për vitin 201</a:t>
            </a:r>
            <a:r>
              <a:rPr lang="en-US" sz="1400" dirty="0" smtClean="0"/>
              <a:t>7</a:t>
            </a:r>
            <a:r>
              <a:rPr lang="sq-AL" sz="1400" dirty="0" smtClean="0"/>
              <a:t>, si dhe për vitet 201</a:t>
            </a:r>
            <a:r>
              <a:rPr lang="en-US" sz="1400" dirty="0" smtClean="0"/>
              <a:t>8</a:t>
            </a:r>
            <a:r>
              <a:rPr lang="sq-AL" sz="1400" dirty="0" smtClean="0"/>
              <a:t> e 201</a:t>
            </a:r>
            <a:r>
              <a:rPr lang="en-US" sz="1400" dirty="0" smtClean="0"/>
              <a:t>9</a:t>
            </a:r>
            <a:r>
              <a:rPr lang="sq-AL" sz="1400" dirty="0" smtClean="0"/>
              <a:t>.</a:t>
            </a:r>
            <a:endParaRPr lang="en-US" sz="1400" dirty="0" smtClean="0"/>
          </a:p>
          <a:p>
            <a:r>
              <a:rPr lang="sq-AL" sz="1400" dirty="0" smtClean="0"/>
              <a:t>(Drejtimi kryesor i politikës së bashkisë është rritja e nivelit të shërbimeve ndaj qytetarëve, por sidomos rritja e nivelit të investimeve në rrugë).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17. </a:t>
            </a:r>
            <a:r>
              <a:rPr lang="sq-AL" sz="1400" dirty="0" smtClean="0"/>
              <a:t>Gjatë hartimit të projektbuxhetit është punuar për një shpërndarje sa më të drejtë të shpenzimeve, sidomos të atyre për investime në raport proporcional në të gjithë territorin e Bashkisë Kamëz.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57200"/>
            <a:ext cx="8763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1400" b="1" dirty="0" smtClean="0"/>
              <a:t>18</a:t>
            </a:r>
            <a:r>
              <a:rPr lang="sq-AL" sz="1400" dirty="0" smtClean="0"/>
              <a:t>. Gjatë hartimit të projektbuxhetit, Drejtoria e Financës e ka koordinuar punën më të gjitha drejtoritë për një planifikim sa më real të të gjitha llojeve të shpenzimeve, si ato për investime, edhe ato për funksionim. Nga Drejtoria e Urbanistikes janë hartuar të gjitha projektet me matje reale në terren për të gjitha investimet, duke hartuar preventiva sa me realë e te saktë.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19</a:t>
            </a:r>
            <a:r>
              <a:rPr lang="sq-AL" sz="1400" dirty="0" smtClean="0"/>
              <a:t>. Është bërë vazhdimisht monitorimi i buxhetit nëpërmjet:</a:t>
            </a:r>
            <a:endParaRPr lang="en-US" sz="1400" dirty="0" smtClean="0"/>
          </a:p>
          <a:p>
            <a:r>
              <a:rPr lang="sq-AL" sz="1400" dirty="0" smtClean="0"/>
              <a:t> -Mbledhjes dhe analizës së të dhënave për aktivitetin e buxhetit</a:t>
            </a:r>
            <a:endParaRPr lang="en-US" sz="1400" dirty="0" smtClean="0"/>
          </a:p>
          <a:p>
            <a:r>
              <a:rPr lang="sq-AL" sz="1400" dirty="0" smtClean="0"/>
              <a:t> -Monitorimi jep informacion për përdorimin e fondeve të shpërndara.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20</a:t>
            </a:r>
            <a:r>
              <a:rPr lang="sq-AL" sz="1400" dirty="0" smtClean="0"/>
              <a:t>. Besimi si element i rëndësishëm për të krijuar marrëdhënie midis:</a:t>
            </a:r>
            <a:endParaRPr lang="en-US" sz="1400" dirty="0" smtClean="0"/>
          </a:p>
          <a:p>
            <a:r>
              <a:rPr lang="sq-AL" sz="1400" dirty="0" smtClean="0"/>
              <a:t>		</a:t>
            </a:r>
            <a:r>
              <a:rPr lang="sq-AL" sz="1400" b="1" dirty="0" smtClean="0"/>
              <a:t>-Komunitetit dhe qeverisjes vendore</a:t>
            </a:r>
            <a:endParaRPr lang="en-US" sz="1400" b="1" dirty="0" smtClean="0"/>
          </a:p>
          <a:p>
            <a:r>
              <a:rPr lang="sq-AL" sz="1400" b="1" dirty="0" smtClean="0"/>
              <a:t>		-Komunitetit të biznesit dhe qeverisjes vendore</a:t>
            </a:r>
            <a:endParaRPr lang="en-US" sz="1400" b="1" dirty="0" smtClean="0"/>
          </a:p>
          <a:p>
            <a:r>
              <a:rPr lang="sq-AL" sz="1400" b="1" dirty="0" smtClean="0"/>
              <a:t>		-Brenda organizimit të qeverisjes vendore.</a:t>
            </a:r>
            <a:endParaRPr lang="en-US" sz="1400" b="1" dirty="0" smtClean="0"/>
          </a:p>
          <a:p>
            <a:r>
              <a:rPr lang="sq-AL" sz="1400" dirty="0" smtClean="0"/>
              <a:t>Të krijojë një kuptim të përbashkët se si besueshmëria dhe </a:t>
            </a:r>
            <a:endParaRPr lang="en-US" sz="1400" dirty="0" smtClean="0"/>
          </a:p>
          <a:p>
            <a:r>
              <a:rPr lang="sq-AL" sz="1400" dirty="0" smtClean="0"/>
              <a:t> parashikueshmëria mundësojnë qeverisje të mirë.</a:t>
            </a:r>
            <a:endParaRPr lang="en-US" sz="1400" dirty="0" smtClean="0"/>
          </a:p>
          <a:p>
            <a:r>
              <a:rPr lang="sq-AL" sz="1400" dirty="0" smtClean="0"/>
              <a:t>	</a:t>
            </a:r>
            <a:endParaRPr lang="en-US" sz="1400" dirty="0" smtClean="0"/>
          </a:p>
          <a:p>
            <a:r>
              <a:rPr lang="sq-AL" sz="1400" b="1" dirty="0" smtClean="0"/>
              <a:t>21</a:t>
            </a:r>
            <a:r>
              <a:rPr lang="sq-AL" sz="1400" dirty="0" smtClean="0"/>
              <a:t>. Ekuilibri buxhetor (që nënkupton një administrim sa më të mirë të vlerave monetare, të ardhurat – 0.5% i qarkut = shumën e të gjitha shpenzimeve).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Struktura e buxhetit është klasifikimi i të ardhurave dhe shpenzimeve në bazë organizative, funksionale, ekonomike, gjeografike, sipas burimit të formimit dhe përdorimit.</a:t>
            </a:r>
            <a:endParaRPr lang="en-US" sz="1400" dirty="0" smtClean="0"/>
          </a:p>
          <a:p>
            <a:r>
              <a:rPr lang="sq-AL" sz="1400" dirty="0" smtClean="0"/>
              <a:t>Një sqarim më të hollësishëm të kësaj strukture buxhetore do të japim me poshtë</a:t>
            </a:r>
            <a:r>
              <a:rPr lang="sq-AL" sz="1400" i="1" dirty="0" smtClean="0"/>
              <a:t>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914400"/>
            <a:ext cx="8763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q-AL" sz="1600" b="1" dirty="0" smtClean="0"/>
              <a:t>Në planifikimin e të ardhurave për vitin 201</a:t>
            </a:r>
            <a:r>
              <a:rPr lang="en-US" sz="1600" b="1" dirty="0" smtClean="0"/>
              <a:t>7</a:t>
            </a:r>
            <a:r>
              <a:rPr lang="sq-AL" sz="1600" b="1" dirty="0" smtClean="0"/>
              <a:t> </a:t>
            </a:r>
            <a:r>
              <a:rPr lang="en-US" sz="1600" b="1" dirty="0" err="1" smtClean="0"/>
              <a:t>jemi</a:t>
            </a:r>
            <a:r>
              <a:rPr lang="sq-AL" sz="1600" b="1" dirty="0" smtClean="0"/>
              <a:t> bazuar: </a:t>
            </a:r>
            <a:endParaRPr lang="en-US" sz="1600" b="1" dirty="0" smtClean="0"/>
          </a:p>
          <a:p>
            <a:pPr algn="just">
              <a:buFont typeface="Arial" pitchFamily="34" charset="0"/>
              <a:buChar char="•"/>
            </a:pPr>
            <a:r>
              <a:rPr lang="sq-AL" sz="1400" dirty="0" smtClean="0"/>
              <a:t> </a:t>
            </a:r>
            <a:endParaRPr lang="en-US" sz="1400" dirty="0" smtClean="0"/>
          </a:p>
          <a:p>
            <a:pPr lvl="0" algn="just">
              <a:buFont typeface="Arial" pitchFamily="34" charset="0"/>
              <a:buChar char="•"/>
            </a:pPr>
            <a:r>
              <a:rPr lang="en-US" sz="1400" dirty="0" smtClean="0"/>
              <a:t>1.    </a:t>
            </a:r>
            <a:r>
              <a:rPr lang="sq-AL" sz="1400" dirty="0" smtClean="0"/>
              <a:t>Në evidentimin e saktë të të gjitha subjekteve që ushtrojnë aktivitet në territorin e bashkisë.</a:t>
            </a:r>
            <a:endParaRPr lang="en-US" sz="1400" dirty="0" smtClean="0"/>
          </a:p>
          <a:p>
            <a:pPr lvl="0" algn="just">
              <a:buFont typeface="Arial" pitchFamily="34" charset="0"/>
              <a:buChar char="•"/>
            </a:pPr>
            <a:r>
              <a:rPr lang="en-US" sz="1400" dirty="0" smtClean="0"/>
              <a:t>2.   </a:t>
            </a:r>
            <a:r>
              <a:rPr lang="sq-AL" sz="1400" dirty="0" smtClean="0"/>
              <a:t>Përllogaritje të sakta të të gjitha të ardhurave nga taksat e tarifat, duke u bazuar në </a:t>
            </a:r>
            <a:r>
              <a:rPr lang="en-US" sz="1400" dirty="0" err="1" smtClean="0"/>
              <a:t>paket</a:t>
            </a:r>
            <a:r>
              <a:rPr lang="sq-AL" sz="1400" dirty="0" smtClean="0"/>
              <a:t>ë</a:t>
            </a:r>
            <a:r>
              <a:rPr lang="en-US" sz="1400" dirty="0" smtClean="0"/>
              <a:t>n </a:t>
            </a:r>
            <a:r>
              <a:rPr lang="en-US" sz="1400" dirty="0" err="1" smtClean="0"/>
              <a:t>fiskale</a:t>
            </a:r>
            <a:r>
              <a:rPr lang="en-US" sz="1400" dirty="0" smtClean="0"/>
              <a:t> t</a:t>
            </a:r>
            <a:r>
              <a:rPr lang="sq-AL" sz="1400" dirty="0" smtClean="0"/>
              <a:t>ë</a:t>
            </a:r>
            <a:r>
              <a:rPr lang="en-US" sz="1400" dirty="0" smtClean="0"/>
              <a:t> </a:t>
            </a:r>
            <a:r>
              <a:rPr lang="en-US" sz="1400" dirty="0" err="1" smtClean="0"/>
              <a:t>vitit</a:t>
            </a:r>
            <a:r>
              <a:rPr lang="en-US" sz="1400" dirty="0" smtClean="0"/>
              <a:t> 2017</a:t>
            </a:r>
            <a:r>
              <a:rPr lang="sq-AL" sz="1400" dirty="0" smtClean="0"/>
              <a:t>  “Për sistemin e taksave e tarifave vendore për vitin 201</a:t>
            </a:r>
            <a:r>
              <a:rPr lang="en-US" sz="1400" dirty="0" smtClean="0"/>
              <a:t>7</a:t>
            </a:r>
            <a:r>
              <a:rPr lang="sq-AL" sz="1400" dirty="0" smtClean="0"/>
              <a:t>”, ku tregohet saktësisht numri i subjekteve të ndara sipas llojit të aktivitetit, sipërfaqja në metër katror, tarifat për metër katror, tarifat për çdo familje etj.</a:t>
            </a:r>
            <a:endParaRPr lang="en-US" sz="1400" dirty="0" smtClean="0"/>
          </a:p>
          <a:p>
            <a:pPr algn="just">
              <a:buFont typeface="Arial" pitchFamily="34" charset="0"/>
              <a:buChar char="•"/>
            </a:pPr>
            <a:r>
              <a:rPr lang="sq-AL" sz="1400" dirty="0" smtClean="0"/>
              <a:t>Konkretisht, tabela nr. </a:t>
            </a:r>
            <a:r>
              <a:rPr lang="en-US" sz="1400" dirty="0" smtClean="0"/>
              <a:t>1</a:t>
            </a:r>
            <a:r>
              <a:rPr lang="sq-AL" sz="1400" dirty="0" smtClean="0"/>
              <a:t>, </a:t>
            </a:r>
            <a:r>
              <a:rPr lang="en-US" sz="1400" dirty="0" smtClean="0"/>
              <a:t>2</a:t>
            </a:r>
            <a:r>
              <a:rPr lang="sq-AL" sz="1400" dirty="0" smtClean="0"/>
              <a:t>, </a:t>
            </a:r>
            <a:r>
              <a:rPr lang="en-US" sz="1400" dirty="0" smtClean="0"/>
              <a:t>2/1, 8  </a:t>
            </a:r>
            <a:r>
              <a:rPr lang="sq-AL" sz="1400" dirty="0" smtClean="0"/>
              <a:t>bashkëlidhur. </a:t>
            </a:r>
            <a:endParaRPr lang="en-US" sz="1400" dirty="0" smtClean="0"/>
          </a:p>
          <a:p>
            <a:pPr algn="just">
              <a:buFont typeface="Arial" pitchFamily="34" charset="0"/>
              <a:buChar char="•"/>
            </a:pPr>
            <a:r>
              <a:rPr lang="sq-AL" sz="1400" dirty="0" smtClean="0"/>
              <a:t> </a:t>
            </a:r>
            <a:endParaRPr lang="en-US" sz="1400" dirty="0" smtClean="0"/>
          </a:p>
          <a:p>
            <a:pPr lvl="0" algn="just">
              <a:buFont typeface="Arial" pitchFamily="34" charset="0"/>
              <a:buChar char="•"/>
            </a:pPr>
            <a:r>
              <a:rPr lang="en-US" sz="1400" dirty="0" smtClean="0"/>
              <a:t>3.   </a:t>
            </a:r>
            <a:r>
              <a:rPr lang="sq-AL" sz="1400" dirty="0" smtClean="0"/>
              <a:t>Duke luftuar informalitetin, duke bërë të mundur regjistrimin dhe futjen në sistemin fiskal të të gjitha subjekteve që ushtrojnë veprimtarinë ekonomike në zonë, pavarësisht statusit të tyre.</a:t>
            </a:r>
            <a:endParaRPr lang="en-US" sz="1400" dirty="0" smtClean="0"/>
          </a:p>
          <a:p>
            <a:pPr lvl="0" algn="just">
              <a:buFont typeface="Arial" pitchFamily="34" charset="0"/>
              <a:buChar char="•"/>
            </a:pPr>
            <a:r>
              <a:rPr lang="en-US" sz="1400" dirty="0" smtClean="0"/>
              <a:t>4.    </a:t>
            </a:r>
            <a:r>
              <a:rPr lang="sq-AL" sz="1400" dirty="0" smtClean="0"/>
              <a:t>Në përmirësimin e infrastrukturës, duke krijuar kushte më komode për biznesin në zonë.</a:t>
            </a:r>
            <a:endParaRPr lang="en-US" sz="1400" dirty="0" smtClean="0"/>
          </a:p>
          <a:p>
            <a:pPr lvl="0" algn="just">
              <a:buFont typeface="Arial" pitchFamily="34" charset="0"/>
              <a:buChar char="•"/>
            </a:pPr>
            <a:r>
              <a:rPr lang="en-US" sz="1400" dirty="0" smtClean="0"/>
              <a:t>5.    </a:t>
            </a:r>
            <a:r>
              <a:rPr lang="sq-AL" sz="1400" dirty="0" smtClean="0"/>
              <a:t>Në lehtësimin e procedurave të licencimit dhe trasnparaencen ne perllogaritjen e detyrimeve tatimore.</a:t>
            </a:r>
            <a:endParaRPr lang="en-US" sz="1400" dirty="0" smtClean="0"/>
          </a:p>
          <a:p>
            <a:pPr lvl="0" algn="just">
              <a:buFont typeface="Arial" pitchFamily="34" charset="0"/>
              <a:buChar char="•"/>
            </a:pPr>
            <a:r>
              <a:rPr lang="en-US" sz="1400" dirty="0" smtClean="0"/>
              <a:t>6.   </a:t>
            </a:r>
            <a:r>
              <a:rPr lang="sq-AL" sz="1400" dirty="0" smtClean="0"/>
              <a:t>Rritja e numerit te subjekteve duke mbajtur korespondece me QKR per rregjistrimet e reja, duke bashkerenduar punen me kontrollin ne terren te specialisteve te taksave vendore.</a:t>
            </a:r>
            <a:endParaRPr lang="en-US" sz="1400" dirty="0" smtClean="0"/>
          </a:p>
          <a:p>
            <a:pPr algn="just">
              <a:buFont typeface="Arial" pitchFamily="34" charset="0"/>
              <a:buChar char="•"/>
            </a:pPr>
            <a:r>
              <a:rPr lang="sq-AL" sz="1400" dirty="0" smtClean="0"/>
              <a:t> </a:t>
            </a:r>
            <a:r>
              <a:rPr lang="en-US" sz="1400" dirty="0" smtClean="0"/>
              <a:t>P</a:t>
            </a:r>
            <a:r>
              <a:rPr lang="sq-AL" sz="1400" dirty="0" smtClean="0"/>
              <a:t>er vitin 201</a:t>
            </a:r>
            <a:r>
              <a:rPr lang="en-US" sz="1400" dirty="0" smtClean="0"/>
              <a:t>7</a:t>
            </a:r>
            <a:r>
              <a:rPr lang="sq-AL" sz="1400" dirty="0" smtClean="0"/>
              <a:t> </a:t>
            </a:r>
            <a:r>
              <a:rPr lang="en-US" sz="1400" dirty="0" smtClean="0"/>
              <a:t>do </a:t>
            </a:r>
            <a:r>
              <a:rPr lang="en-US" sz="1400" dirty="0" err="1" smtClean="0"/>
              <a:t>te</a:t>
            </a:r>
            <a:r>
              <a:rPr lang="en-US" sz="1400" dirty="0" smtClean="0"/>
              <a:t> </a:t>
            </a:r>
            <a:r>
              <a:rPr lang="en-US" sz="1400" dirty="0" err="1" smtClean="0"/>
              <a:t>ushtrojne</a:t>
            </a:r>
            <a:r>
              <a:rPr lang="en-US" sz="1400" dirty="0" smtClean="0"/>
              <a:t> </a:t>
            </a:r>
            <a:r>
              <a:rPr lang="sq-AL" sz="1400" dirty="0" smtClean="0"/>
              <a:t>aktivitet </a:t>
            </a:r>
            <a:r>
              <a:rPr lang="en-US" sz="1400" dirty="0" err="1" smtClean="0"/>
              <a:t>rreth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2900</a:t>
            </a:r>
            <a:r>
              <a:rPr lang="sq-AL" sz="1400" dirty="0" smtClean="0">
                <a:solidFill>
                  <a:srgbClr val="FF0000"/>
                </a:solidFill>
              </a:rPr>
              <a:t> subjekte </a:t>
            </a:r>
            <a:r>
              <a:rPr lang="en-US" sz="1400" dirty="0" smtClean="0">
                <a:solidFill>
                  <a:srgbClr val="FF0000"/>
                </a:solidFill>
              </a:rPr>
              <a:t>,</a:t>
            </a:r>
            <a:r>
              <a:rPr lang="sq-AL" sz="1400" dirty="0" smtClean="0">
                <a:solidFill>
                  <a:srgbClr val="FF0000"/>
                </a:solidFill>
              </a:rPr>
              <a:t> parashikohet te rregjistrohen dhe </a:t>
            </a:r>
            <a:r>
              <a:rPr lang="en-US" sz="1400" dirty="0" smtClean="0">
                <a:solidFill>
                  <a:srgbClr val="FF0000"/>
                </a:solidFill>
              </a:rPr>
              <a:t>80</a:t>
            </a:r>
            <a:r>
              <a:rPr lang="sq-AL" sz="1400" dirty="0" smtClean="0">
                <a:solidFill>
                  <a:srgbClr val="FF0000"/>
                </a:solidFill>
              </a:rPr>
              <a:t> subjekte te reja per shkak te zhvillimit ekonomik te zones.</a:t>
            </a:r>
            <a:endParaRPr lang="en-US" sz="1400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1400" dirty="0" err="1" smtClean="0"/>
              <a:t>Miratimin</a:t>
            </a:r>
            <a:r>
              <a:rPr lang="en-US" sz="1400" dirty="0" smtClean="0"/>
              <a:t> e </a:t>
            </a:r>
            <a:r>
              <a:rPr lang="sq-AL" sz="1400" dirty="0" smtClean="0"/>
              <a:t>Plani</a:t>
            </a:r>
            <a:r>
              <a:rPr lang="en-US" sz="1400" dirty="0" smtClean="0"/>
              <a:t>t</a:t>
            </a:r>
            <a:r>
              <a:rPr lang="sq-AL" sz="1400" dirty="0" smtClean="0"/>
              <a:t> rregullues urban te qytetit te Kamzes.</a:t>
            </a:r>
            <a:endParaRPr lang="en-US" sz="14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1400" dirty="0" err="1" smtClean="0"/>
              <a:t>Shtimin</a:t>
            </a:r>
            <a:r>
              <a:rPr lang="en-US" sz="1400" dirty="0" smtClean="0"/>
              <a:t> e </a:t>
            </a:r>
            <a:r>
              <a:rPr lang="en-US" sz="1400" dirty="0" err="1" smtClean="0"/>
              <a:t>abonenteve</a:t>
            </a:r>
            <a:r>
              <a:rPr lang="en-US" sz="1400" dirty="0" smtClean="0"/>
              <a:t> </a:t>
            </a:r>
            <a:r>
              <a:rPr lang="en-US" sz="1400" dirty="0" err="1" smtClean="0"/>
              <a:t>qe</a:t>
            </a:r>
            <a:r>
              <a:rPr lang="en-US" sz="1400" dirty="0" smtClean="0"/>
              <a:t> </a:t>
            </a:r>
            <a:r>
              <a:rPr lang="en-US" sz="1400" dirty="0" err="1" smtClean="0"/>
              <a:t>furnizohen</a:t>
            </a:r>
            <a:r>
              <a:rPr lang="en-US" sz="1400" dirty="0" smtClean="0"/>
              <a:t> me </a:t>
            </a:r>
            <a:r>
              <a:rPr lang="en-US" sz="1400" dirty="0" err="1" smtClean="0"/>
              <a:t>uje</a:t>
            </a:r>
            <a:r>
              <a:rPr lang="en-US" sz="1400" dirty="0" smtClean="0"/>
              <a:t> </a:t>
            </a:r>
            <a:r>
              <a:rPr lang="en-US" sz="1400" dirty="0" err="1" smtClean="0"/>
              <a:t>te</a:t>
            </a:r>
            <a:r>
              <a:rPr lang="en-US" sz="1400" dirty="0" smtClean="0"/>
              <a:t> </a:t>
            </a:r>
            <a:r>
              <a:rPr lang="en-US" sz="1400" dirty="0" err="1" smtClean="0"/>
              <a:t>pishem</a:t>
            </a:r>
            <a:endParaRPr lang="en-US" sz="1400" dirty="0" smtClean="0"/>
          </a:p>
          <a:p>
            <a:pPr algn="just">
              <a:buFont typeface="Arial" pitchFamily="34" charset="0"/>
              <a:buChar char="•"/>
            </a:pPr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TË ARDHURAT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4331</Words>
  <Application>Microsoft Office PowerPoint</Application>
  <PresentationFormat>On-screen Show (4:3)</PresentationFormat>
  <Paragraphs>1818</Paragraphs>
  <Slides>36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 Ju faleminderit per vemendjen!</vt:lpstr>
    </vt:vector>
  </TitlesOfParts>
  <Company>bashkia kamez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jukle</dc:creator>
  <cp:lastModifiedBy>Vjollca</cp:lastModifiedBy>
  <cp:revision>161</cp:revision>
  <dcterms:created xsi:type="dcterms:W3CDTF">2012-01-24T09:53:55Z</dcterms:created>
  <dcterms:modified xsi:type="dcterms:W3CDTF">2016-12-15T11:58:13Z</dcterms:modified>
</cp:coreProperties>
</file>