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charts/chart28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26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charts/chart3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charts/chart29.xml" ContentType="application/vnd.openxmlformats-officedocument.drawingml.chart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charts/chart34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81" r:id="rId4"/>
    <p:sldId id="283" r:id="rId5"/>
    <p:sldId id="284" r:id="rId6"/>
    <p:sldId id="285" r:id="rId7"/>
    <p:sldId id="286" r:id="rId8"/>
    <p:sldId id="287" r:id="rId9"/>
    <p:sldId id="288" r:id="rId10"/>
    <p:sldId id="290" r:id="rId11"/>
    <p:sldId id="282" r:id="rId12"/>
    <p:sldId id="289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03" r:id="rId25"/>
    <p:sldId id="307" r:id="rId26"/>
    <p:sldId id="308" r:id="rId27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k%20e%20vjollces\vjollca%20financa\Buxheti%202016\tab%20buxhet%202016\granti%2006,07%20,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granti%2006,07%20,%202011dhe%20Granti%20shtese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granti%2006,07%20,%202011dhe%20Granti%20shtese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granti%2006,07%20,%202011dhe%20Granti%20shtese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granti%2006,07%20,%202011dhe%20Granti%20shtese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k%20e%20vjollces\vjollca%20financa\Buxheti%202016\tab%20buxhet%202016\granti%2006,07%20,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k%20e%20vjollces\vjollca%20financa\Buxheti%202016\tab%20buxhet%202016\INF%20analiz%2015%20TE%20NDRYSHME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k%20e%20vjollces\vjollca%20financa\Buxheti%202016\tab%20buxhet%202016\INF%20analiz%2015%20TE%20NDRYSHME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k%20e%20vjollces\vjollca%20financa\Buxheti%202016\tab%20buxhet%202016\INF%20analiz%2015%20TE%20NDRYSHME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k%20e%20vjollces\vjollca%20financa\Buxheti%202016\tab%20buxhet%202016\INF%20analiz%2015%20TE%20NDRYSHME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krahasime%20shpenz%20analiz%202013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k%20e%20vjollces\vjollca%20financa\Buxheti%202015\tab%20buxhet%202015\granti%2006,07%20,%202015dhe%20Granti%20shtese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krahasime%20shpenz%20analiz%202013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krahasime%20shpenz%20analiz%202013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krahasime%20shpenz%20analiz%202013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krahasime%20shpenz%20analiz%202013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krahasime%20shpenz%20analiz%202013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krahasime%20shpenz%20analiz%202013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krahasime%20shpenz%20analiz%202013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krahasime%20shpenz%20analiz%202013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krahasime%20shpenz%20analiz%202013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krahasime%20shpenz%20analiz%202013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k%20e%20vjollces\vjollca%20financa\Buxheti%202016\tab%20buxhet%202016\granti%2006,07%20,%202016.xls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krahasime%20shpenz%20analiz%202013.xls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k%20e%20vjollces\vjollca%20financa\Buxheti%202016\tab%20buxhet%202016\krahasime%20shpenz%20analiz%202016.xls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k%20e%20vjollces\vjollca%20financa\Buxheti%202016\tab%20buxhet%202016\krahasime%20shpenz%20analiz%202016.xls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k%20e%20vjollces\vjollca%20financa\Buxheti%202016\tab%20buxhet%202016\krahasime%20shpenz%20analiz%202016.xls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k%20e%20vjollces\vjollca%20financa\Buxheti%202016\tab%20buxhet%202016\krahasime%20shpenz%20analiz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granti%2006,07%20,%202011dhe%20Granti%20shtese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granti%2006,07%20,%202011dhe%20Granti%20shtese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granti%2006,07%20,%202011dhe%20Granti%20shtese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granti%2006,07%20,%202011dhe%20Granti%20shtese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granti%2006,07%20,%202011dhe%20Granti%20shtese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granti%2006,07%20,%202011dhe%20Granti%20shtese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"/>
  <c:chart>
    <c:autoTitleDeleted val="1"/>
    <c:view3D>
      <c:hPercent val="44"/>
      <c:depthPercent val="100"/>
      <c:rAngAx val="1"/>
    </c:view3D>
    <c:plotArea>
      <c:layout>
        <c:manualLayout>
          <c:layoutTarget val="inner"/>
          <c:xMode val="edge"/>
          <c:yMode val="edge"/>
          <c:x val="9.3867391531523681E-2"/>
          <c:y val="4.2166269913935274E-2"/>
          <c:w val="0.87515758100569896"/>
          <c:h val="0.85131874504059091"/>
        </c:manualLayout>
      </c:layout>
      <c:bar3DChart>
        <c:barDir val="col"/>
        <c:grouping val="stacked"/>
        <c:ser>
          <c:idx val="0"/>
          <c:order val="0"/>
          <c:tx>
            <c:strRef>
              <c:f>'ardh 16'!$C$3</c:f>
              <c:strCache>
                <c:ptCount val="1"/>
                <c:pt idx="0">
                  <c:v>TE ARDHURAT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2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3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4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5"/>
            <c:spPr>
              <a:solidFill>
                <a:srgbClr val="0070C0"/>
              </a:solidFill>
            </c:spPr>
          </c:dPt>
          <c:cat>
            <c:strRef>
              <c:f>'ardh 16'!$B$4:$B$16</c:f>
              <c:strCache>
                <c:ptCount val="13"/>
                <c:pt idx="0">
                  <c:v>Viti 2004</c:v>
                </c:pt>
                <c:pt idx="1">
                  <c:v>Viti 2005</c:v>
                </c:pt>
                <c:pt idx="2">
                  <c:v>Viti 2006</c:v>
                </c:pt>
                <c:pt idx="3">
                  <c:v>Viti 2007</c:v>
                </c:pt>
                <c:pt idx="4">
                  <c:v>Viti 2008</c:v>
                </c:pt>
                <c:pt idx="5">
                  <c:v>Viti 2009</c:v>
                </c:pt>
                <c:pt idx="6">
                  <c:v>Viti 2010</c:v>
                </c:pt>
                <c:pt idx="7">
                  <c:v>Viti 2011</c:v>
                </c:pt>
                <c:pt idx="8">
                  <c:v>Viti 2012</c:v>
                </c:pt>
                <c:pt idx="9">
                  <c:v>Viti 2013</c:v>
                </c:pt>
                <c:pt idx="10">
                  <c:v>Viti 2014</c:v>
                </c:pt>
                <c:pt idx="11">
                  <c:v>Viti 2015</c:v>
                </c:pt>
                <c:pt idx="12">
                  <c:v>Viti 2016</c:v>
                </c:pt>
              </c:strCache>
            </c:strRef>
          </c:cat>
          <c:val>
            <c:numRef>
              <c:f>'ardh 16'!$C$4:$C$16</c:f>
              <c:numCache>
                <c:formatCode>#,##0</c:formatCode>
                <c:ptCount val="13"/>
                <c:pt idx="0">
                  <c:v>63474000</c:v>
                </c:pt>
                <c:pt idx="1">
                  <c:v>73051000</c:v>
                </c:pt>
                <c:pt idx="2">
                  <c:v>88247000</c:v>
                </c:pt>
                <c:pt idx="3">
                  <c:v>103450000</c:v>
                </c:pt>
                <c:pt idx="4">
                  <c:v>191774906</c:v>
                </c:pt>
                <c:pt idx="5">
                  <c:v>207869560</c:v>
                </c:pt>
                <c:pt idx="6">
                  <c:v>282606031</c:v>
                </c:pt>
                <c:pt idx="7">
                  <c:v>311102071</c:v>
                </c:pt>
                <c:pt idx="8">
                  <c:v>311992416</c:v>
                </c:pt>
                <c:pt idx="9">
                  <c:v>329704542</c:v>
                </c:pt>
                <c:pt idx="10">
                  <c:v>300000000</c:v>
                </c:pt>
                <c:pt idx="11">
                  <c:v>320000000</c:v>
                </c:pt>
                <c:pt idx="12">
                  <c:v>879683564</c:v>
                </c:pt>
              </c:numCache>
            </c:numRef>
          </c:val>
        </c:ser>
        <c:shape val="box"/>
        <c:axId val="108828160"/>
        <c:axId val="108829696"/>
        <c:axId val="0"/>
      </c:bar3DChart>
      <c:catAx>
        <c:axId val="108828160"/>
        <c:scaling>
          <c:orientation val="minMax"/>
        </c:scaling>
        <c:axPos val="b"/>
        <c:numFmt formatCode="General" sourceLinked="1"/>
        <c:tickLblPos val="low"/>
        <c:txPr>
          <a:bodyPr rot="0" vert="horz"/>
          <a:lstStyle/>
          <a:p>
            <a:pPr>
              <a:defRPr lang="sq-AL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08829696"/>
        <c:crosses val="autoZero"/>
        <c:auto val="1"/>
        <c:lblAlgn val="ctr"/>
        <c:lblOffset val="100"/>
        <c:tickLblSkip val="1"/>
        <c:tickMarkSkip val="1"/>
      </c:catAx>
      <c:valAx>
        <c:axId val="108829696"/>
        <c:scaling>
          <c:orientation val="minMax"/>
        </c:scaling>
        <c:axPos val="l"/>
        <c:majorGridlines/>
        <c:numFmt formatCode="#,##0" sourceLinked="1"/>
        <c:tickLblPos val="nextTo"/>
        <c:txPr>
          <a:bodyPr rot="0" vert="horz"/>
          <a:lstStyle/>
          <a:p>
            <a:pPr>
              <a:defRPr lang="sq-AL" sz="1000" b="1" i="0" u="none" strike="noStrike" baseline="0">
                <a:solidFill>
                  <a:srgbClr val="003366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088281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hPercent val="5"/>
      <c:depthPercent val="100"/>
      <c:rAngAx val="1"/>
    </c:view3D>
    <c:plotArea>
      <c:layout>
        <c:manualLayout>
          <c:layoutTarget val="inner"/>
          <c:xMode val="edge"/>
          <c:yMode val="edge"/>
          <c:x val="0.20807174103237094"/>
          <c:y val="7.4548702245552642E-2"/>
          <c:w val="0.44894356955380582"/>
          <c:h val="0.68734580052493588"/>
        </c:manualLayout>
      </c:layout>
      <c:bar3DChart>
        <c:barDir val="col"/>
        <c:grouping val="clustered"/>
        <c:ser>
          <c:idx val="0"/>
          <c:order val="0"/>
          <c:tx>
            <c:strRef>
              <c:f>'kot1'!$C$6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'kot1'!$B$7:$B$17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'kot1'!$C$7:$C$17</c:f>
              <c:numCache>
                <c:formatCode>#,##0</c:formatCode>
                <c:ptCount val="11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  <c:pt idx="7">
                  <c:v>208046000</c:v>
                </c:pt>
                <c:pt idx="8">
                  <c:v>201805000</c:v>
                </c:pt>
                <c:pt idx="9">
                  <c:v>204832000</c:v>
                </c:pt>
                <c:pt idx="10">
                  <c:v>229767326</c:v>
                </c:pt>
              </c:numCache>
            </c:numRef>
          </c:val>
        </c:ser>
        <c:ser>
          <c:idx val="1"/>
          <c:order val="1"/>
          <c:tx>
            <c:strRef>
              <c:f>'kot1'!$D$6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'kot1'!$B$7:$B$17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'kot1'!$D$7:$D$17</c:f>
              <c:numCache>
                <c:formatCode>#,##0</c:formatCode>
                <c:ptCount val="11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  <c:pt idx="7">
                  <c:v>318106800</c:v>
                </c:pt>
                <c:pt idx="8">
                  <c:v>311102071</c:v>
                </c:pt>
                <c:pt idx="9">
                  <c:v>311110000</c:v>
                </c:pt>
                <c:pt idx="10">
                  <c:v>503920000</c:v>
                </c:pt>
              </c:numCache>
            </c:numRef>
          </c:val>
        </c:ser>
        <c:shape val="cylinder"/>
        <c:axId val="134240128"/>
        <c:axId val="134241664"/>
        <c:axId val="0"/>
      </c:bar3DChart>
      <c:catAx>
        <c:axId val="134240128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lang="en-US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4241664"/>
        <c:crosses val="autoZero"/>
        <c:auto val="1"/>
        <c:lblAlgn val="ctr"/>
        <c:lblOffset val="100"/>
      </c:catAx>
      <c:valAx>
        <c:axId val="134241664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lang="en-US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424012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lang="en-US" sz="65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1866103288353975"/>
          <c:y val="4.6770924467774859E-2"/>
          <c:w val="0.74734076349644063"/>
          <c:h val="0.79822506561679785"/>
        </c:manualLayout>
      </c:layout>
      <c:barChart>
        <c:barDir val="col"/>
        <c:grouping val="clustered"/>
        <c:ser>
          <c:idx val="0"/>
          <c:order val="0"/>
          <c:tx>
            <c:strRef>
              <c:f>'kot1'!$C$6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'kot1'!$B$7:$B$13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'kot1'!$C$7:$C$13</c:f>
              <c:numCache>
                <c:formatCode>#,##0</c:formatCode>
                <c:ptCount val="7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</c:numCache>
            </c:numRef>
          </c:val>
        </c:ser>
        <c:ser>
          <c:idx val="1"/>
          <c:order val="1"/>
          <c:tx>
            <c:strRef>
              <c:f>'kot1'!$D$6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'kot1'!$B$7:$B$13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'kot1'!$D$7:$D$13</c:f>
              <c:numCache>
                <c:formatCode>#,##0</c:formatCode>
                <c:ptCount val="7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</c:numCache>
            </c:numRef>
          </c:val>
        </c:ser>
        <c:axId val="134249856"/>
        <c:axId val="134259840"/>
      </c:barChart>
      <c:catAx>
        <c:axId val="134249856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lang="en-US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4259840"/>
        <c:crosses val="autoZero"/>
        <c:auto val="1"/>
        <c:lblAlgn val="ctr"/>
        <c:lblOffset val="100"/>
      </c:catAx>
      <c:valAx>
        <c:axId val="134259840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lang="en-US"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42498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937063792458944"/>
          <c:y val="3.665317876932065E-2"/>
          <c:w val="0.14997689869325592"/>
          <c:h val="0.29706401283172934"/>
        </c:manualLayout>
      </c:layout>
      <c:txPr>
        <a:bodyPr/>
        <a:lstStyle/>
        <a:p>
          <a:pPr>
            <a:defRPr lang="en-US" sz="68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hPercent val="5"/>
      <c:depthPercent val="100"/>
      <c:rAngAx val="1"/>
    </c:view3D>
    <c:plotArea>
      <c:layout>
        <c:manualLayout>
          <c:layoutTarget val="inner"/>
          <c:xMode val="edge"/>
          <c:yMode val="edge"/>
          <c:x val="0.20807174103237094"/>
          <c:y val="7.4548702245552642E-2"/>
          <c:w val="0.44894356955380582"/>
          <c:h val="0.68734580052493588"/>
        </c:manualLayout>
      </c:layout>
      <c:bar3DChart>
        <c:barDir val="col"/>
        <c:grouping val="clustered"/>
        <c:ser>
          <c:idx val="0"/>
          <c:order val="0"/>
          <c:tx>
            <c:strRef>
              <c:f>'gr+ar 14'!$C$3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'gr+ar 14'!$B$4:$B$14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'gr+ar 14'!$C$4:$C$14</c:f>
              <c:numCache>
                <c:formatCode>#,##0</c:formatCode>
                <c:ptCount val="11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  <c:pt idx="7">
                  <c:v>208046000</c:v>
                </c:pt>
                <c:pt idx="8">
                  <c:v>201805000</c:v>
                </c:pt>
                <c:pt idx="9">
                  <c:v>204832000</c:v>
                </c:pt>
                <c:pt idx="10">
                  <c:v>234767326</c:v>
                </c:pt>
              </c:numCache>
            </c:numRef>
          </c:val>
        </c:ser>
        <c:ser>
          <c:idx val="1"/>
          <c:order val="1"/>
          <c:tx>
            <c:strRef>
              <c:f>'gr+ar 14'!$D$3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'gr+ar 14'!$B$4:$B$14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'gr+ar 14'!$D$4:$D$14</c:f>
              <c:numCache>
                <c:formatCode>#,##0</c:formatCode>
                <c:ptCount val="11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  <c:pt idx="7">
                  <c:v>282605931</c:v>
                </c:pt>
                <c:pt idx="8">
                  <c:v>311102071</c:v>
                </c:pt>
                <c:pt idx="9">
                  <c:v>311992416</c:v>
                </c:pt>
                <c:pt idx="10">
                  <c:v>329704542</c:v>
                </c:pt>
              </c:numCache>
            </c:numRef>
          </c:val>
        </c:ser>
        <c:shape val="cylinder"/>
        <c:axId val="134288896"/>
        <c:axId val="134290432"/>
        <c:axId val="0"/>
      </c:bar3DChart>
      <c:catAx>
        <c:axId val="134288896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lang="en-US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4290432"/>
        <c:crosses val="autoZero"/>
        <c:auto val="1"/>
        <c:lblAlgn val="ctr"/>
        <c:lblOffset val="100"/>
      </c:catAx>
      <c:valAx>
        <c:axId val="134290432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lang="en-US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428889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lang="en-US" sz="5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1866103288353975"/>
          <c:y val="4.6770924467774859E-2"/>
          <c:w val="0.74734076349644063"/>
          <c:h val="0.79822506561679785"/>
        </c:manualLayout>
      </c:layout>
      <c:barChart>
        <c:barDir val="col"/>
        <c:grouping val="clustered"/>
        <c:ser>
          <c:idx val="0"/>
          <c:order val="0"/>
          <c:tx>
            <c:strRef>
              <c:f>'gr+ar 14'!$C$3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'gr+ar 14'!$B$4:$B$10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'gr+ar 14'!$C$4:$C$10</c:f>
              <c:numCache>
                <c:formatCode>#,##0</c:formatCode>
                <c:ptCount val="7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</c:numCache>
            </c:numRef>
          </c:val>
        </c:ser>
        <c:ser>
          <c:idx val="1"/>
          <c:order val="1"/>
          <c:tx>
            <c:strRef>
              <c:f>'gr+ar 14'!$D$3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'gr+ar 14'!$B$4:$B$10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'gr+ar 14'!$D$4:$D$10</c:f>
              <c:numCache>
                <c:formatCode>#,##0</c:formatCode>
                <c:ptCount val="7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</c:numCache>
            </c:numRef>
          </c:val>
        </c:ser>
        <c:axId val="134319104"/>
        <c:axId val="134333184"/>
      </c:barChart>
      <c:catAx>
        <c:axId val="134319104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lang="en-US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4333184"/>
        <c:crosses val="autoZero"/>
        <c:auto val="1"/>
        <c:lblAlgn val="ctr"/>
        <c:lblOffset val="100"/>
      </c:catAx>
      <c:valAx>
        <c:axId val="134333184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lang="en-US"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431910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en-US" sz="52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'gr+ar 16. f '!$C$2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'gr+ar 16. f '!$B$3:$B$16</c:f>
              <c:strCache>
                <c:ptCount val="14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  <c:pt idx="11">
                  <c:v>Viti 2014</c:v>
                </c:pt>
                <c:pt idx="12">
                  <c:v>Viti 2015</c:v>
                </c:pt>
                <c:pt idx="13">
                  <c:v>Viti 2016</c:v>
                </c:pt>
              </c:strCache>
            </c:strRef>
          </c:cat>
          <c:val>
            <c:numRef>
              <c:f>'gr+ar 16. f '!$C$3:$C$16</c:f>
              <c:numCache>
                <c:formatCode>#,##0</c:formatCode>
                <c:ptCount val="14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  <c:pt idx="7">
                  <c:v>208046000</c:v>
                </c:pt>
                <c:pt idx="8">
                  <c:v>201805000</c:v>
                </c:pt>
                <c:pt idx="9">
                  <c:v>204832000</c:v>
                </c:pt>
                <c:pt idx="10">
                  <c:v>234767326</c:v>
                </c:pt>
                <c:pt idx="11">
                  <c:v>232065000</c:v>
                </c:pt>
                <c:pt idx="12">
                  <c:v>243668000</c:v>
                </c:pt>
                <c:pt idx="13">
                  <c:v>374451000</c:v>
                </c:pt>
              </c:numCache>
            </c:numRef>
          </c:val>
        </c:ser>
        <c:ser>
          <c:idx val="1"/>
          <c:order val="1"/>
          <c:tx>
            <c:strRef>
              <c:f>'gr+ar 16. f '!$D$2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'gr+ar 16. f '!$B$3:$B$16</c:f>
              <c:strCache>
                <c:ptCount val="14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  <c:pt idx="11">
                  <c:v>Viti 2014</c:v>
                </c:pt>
                <c:pt idx="12">
                  <c:v>Viti 2015</c:v>
                </c:pt>
                <c:pt idx="13">
                  <c:v>Viti 2016</c:v>
                </c:pt>
              </c:strCache>
            </c:strRef>
          </c:cat>
          <c:val>
            <c:numRef>
              <c:f>'gr+ar 16. f '!$D$3:$D$16</c:f>
              <c:numCache>
                <c:formatCode>#,##0</c:formatCode>
                <c:ptCount val="14"/>
                <c:pt idx="0" formatCode="General">
                  <c:v>0</c:v>
                </c:pt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  <c:pt idx="7">
                  <c:v>282605931</c:v>
                </c:pt>
                <c:pt idx="8">
                  <c:v>311102071</c:v>
                </c:pt>
                <c:pt idx="9">
                  <c:v>311992416</c:v>
                </c:pt>
                <c:pt idx="10">
                  <c:v>329704542</c:v>
                </c:pt>
                <c:pt idx="11">
                  <c:v>300000000</c:v>
                </c:pt>
                <c:pt idx="12">
                  <c:v>320000000</c:v>
                </c:pt>
                <c:pt idx="13">
                  <c:v>879683564</c:v>
                </c:pt>
              </c:numCache>
            </c:numRef>
          </c:val>
        </c:ser>
        <c:ser>
          <c:idx val="2"/>
          <c:order val="2"/>
          <c:tx>
            <c:strRef>
              <c:f>'gr+ar 16. f '!$E$2</c:f>
              <c:strCache>
                <c:ptCount val="1"/>
                <c:pt idx="0">
                  <c:v>   burime</c:v>
                </c:pt>
              </c:strCache>
            </c:strRef>
          </c:tx>
          <c:cat>
            <c:strRef>
              <c:f>'gr+ar 16. f '!$B$3:$B$16</c:f>
              <c:strCache>
                <c:ptCount val="14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  <c:pt idx="11">
                  <c:v>Viti 2014</c:v>
                </c:pt>
                <c:pt idx="12">
                  <c:v>Viti 2015</c:v>
                </c:pt>
                <c:pt idx="13">
                  <c:v>Viti 2016</c:v>
                </c:pt>
              </c:strCache>
            </c:strRef>
          </c:cat>
          <c:val>
            <c:numRef>
              <c:f>'gr+ar 16. f '!$E$3:$E$16</c:f>
              <c:numCache>
                <c:formatCode>#,##0</c:formatCode>
                <c:ptCount val="14"/>
                <c:pt idx="1">
                  <c:v>165005000</c:v>
                </c:pt>
                <c:pt idx="2">
                  <c:v>226132000</c:v>
                </c:pt>
                <c:pt idx="3">
                  <c:v>225357000</c:v>
                </c:pt>
                <c:pt idx="4">
                  <c:v>283771000</c:v>
                </c:pt>
                <c:pt idx="5">
                  <c:v>439106906</c:v>
                </c:pt>
                <c:pt idx="6">
                  <c:v>459409560</c:v>
                </c:pt>
                <c:pt idx="7">
                  <c:v>490651931</c:v>
                </c:pt>
                <c:pt idx="8">
                  <c:v>512907071</c:v>
                </c:pt>
                <c:pt idx="9">
                  <c:v>516824416</c:v>
                </c:pt>
                <c:pt idx="10">
                  <c:v>564471868</c:v>
                </c:pt>
                <c:pt idx="11">
                  <c:v>532065000</c:v>
                </c:pt>
                <c:pt idx="12">
                  <c:v>563668000</c:v>
                </c:pt>
                <c:pt idx="13">
                  <c:v>1254134564</c:v>
                </c:pt>
              </c:numCache>
            </c:numRef>
          </c:val>
        </c:ser>
        <c:shape val="box"/>
        <c:axId val="134170880"/>
        <c:axId val="134193152"/>
        <c:axId val="0"/>
      </c:bar3DChart>
      <c:catAx>
        <c:axId val="13417088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sq-AL"/>
            </a:pPr>
            <a:endParaRPr lang="en-US"/>
          </a:p>
        </c:txPr>
        <c:crossAx val="134193152"/>
        <c:crosses val="autoZero"/>
        <c:auto val="1"/>
        <c:lblAlgn val="ctr"/>
        <c:lblOffset val="100"/>
      </c:catAx>
      <c:valAx>
        <c:axId val="13419315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sq-AL"/>
            </a:pPr>
            <a:endParaRPr lang="en-US"/>
          </a:p>
        </c:txPr>
        <c:crossAx val="13417088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lang="sq-AL"/>
          </a:pPr>
          <a:endParaRPr lang="en-US"/>
        </a:p>
      </c:txPr>
    </c:legend>
    <c:plotVisOnly val="1"/>
    <c:dispBlanksAs val="gap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9.8870056497175146E-2"/>
          <c:y val="7.6402559055118113E-2"/>
          <c:w val="0.79237288135593142"/>
          <c:h val="0.72887795275590561"/>
        </c:manualLayout>
      </c:layout>
      <c:barChart>
        <c:barDir val="col"/>
        <c:grouping val="clustered"/>
        <c:ser>
          <c:idx val="0"/>
          <c:order val="0"/>
          <c:tx>
            <c:strRef>
              <c:f>'buxhet 16'!$G$4:$G$5</c:f>
              <c:strCache>
                <c:ptCount val="1"/>
                <c:pt idx="0">
                  <c:v>Investime  Vlere</c:v>
                </c:pt>
              </c:strCache>
            </c:strRef>
          </c:tx>
          <c:cat>
            <c:strRef>
              <c:f>'buxhet 16'!$C$6:$C$24</c:f>
              <c:strCache>
                <c:ptCount val="19"/>
                <c:pt idx="0">
                  <c:v>Viti 1998</c:v>
                </c:pt>
                <c:pt idx="1">
                  <c:v>Viti 1999</c:v>
                </c:pt>
                <c:pt idx="2">
                  <c:v>Viti 2000</c:v>
                </c:pt>
                <c:pt idx="3">
                  <c:v>Viti 2001</c:v>
                </c:pt>
                <c:pt idx="4">
                  <c:v>Viti 2002</c:v>
                </c:pt>
                <c:pt idx="5">
                  <c:v>Viti 2003</c:v>
                </c:pt>
                <c:pt idx="6">
                  <c:v>Viti 2004</c:v>
                </c:pt>
                <c:pt idx="7">
                  <c:v>Viti 2005</c:v>
                </c:pt>
                <c:pt idx="8">
                  <c:v>Viti 2006</c:v>
                </c:pt>
                <c:pt idx="9">
                  <c:v>Viti 2007</c:v>
                </c:pt>
                <c:pt idx="10">
                  <c:v>Viti 2008</c:v>
                </c:pt>
                <c:pt idx="11">
                  <c:v>Viti 2009</c:v>
                </c:pt>
                <c:pt idx="12">
                  <c:v>Viti 2010</c:v>
                </c:pt>
                <c:pt idx="13">
                  <c:v>Viti 2011</c:v>
                </c:pt>
                <c:pt idx="14">
                  <c:v>Viti 2012</c:v>
                </c:pt>
                <c:pt idx="15">
                  <c:v>Viti 2013</c:v>
                </c:pt>
                <c:pt idx="16">
                  <c:v>Viti 2014</c:v>
                </c:pt>
                <c:pt idx="17">
                  <c:v>Viti 2015</c:v>
                </c:pt>
                <c:pt idx="18">
                  <c:v>Viti 2016</c:v>
                </c:pt>
              </c:strCache>
            </c:strRef>
          </c:cat>
          <c:val>
            <c:numRef>
              <c:f>'buxhet 16'!$G$6:$G$24</c:f>
              <c:numCache>
                <c:formatCode>_(* #,##0_);_(* \(#,##0\);_(* "-"??_);_(@_)</c:formatCode>
                <c:ptCount val="19"/>
                <c:pt idx="0">
                  <c:v>1080.8</c:v>
                </c:pt>
                <c:pt idx="1">
                  <c:v>3846.36</c:v>
                </c:pt>
                <c:pt idx="2">
                  <c:v>3607</c:v>
                </c:pt>
                <c:pt idx="3">
                  <c:v>7561.18</c:v>
                </c:pt>
                <c:pt idx="4">
                  <c:v>28282.5</c:v>
                </c:pt>
                <c:pt idx="5">
                  <c:v>33346.600000000006</c:v>
                </c:pt>
                <c:pt idx="6">
                  <c:v>46415.4</c:v>
                </c:pt>
                <c:pt idx="7">
                  <c:v>68528.959999999992</c:v>
                </c:pt>
                <c:pt idx="8">
                  <c:v>92168.959999999992</c:v>
                </c:pt>
                <c:pt idx="9">
                  <c:v>153661.19999999998</c:v>
                </c:pt>
                <c:pt idx="10">
                  <c:v>242114.1</c:v>
                </c:pt>
                <c:pt idx="11">
                  <c:v>405307</c:v>
                </c:pt>
                <c:pt idx="12">
                  <c:v>356660</c:v>
                </c:pt>
                <c:pt idx="13">
                  <c:v>329103.1227999999</c:v>
                </c:pt>
                <c:pt idx="14">
                  <c:v>408818.20200000005</c:v>
                </c:pt>
                <c:pt idx="15">
                  <c:v>438700.80000000005</c:v>
                </c:pt>
                <c:pt idx="16">
                  <c:v>387207.28200000001</c:v>
                </c:pt>
                <c:pt idx="17">
                  <c:v>432937.6449999999</c:v>
                </c:pt>
                <c:pt idx="18">
                  <c:v>692658.76049999997</c:v>
                </c:pt>
              </c:numCache>
            </c:numRef>
          </c:val>
        </c:ser>
        <c:ser>
          <c:idx val="1"/>
          <c:order val="1"/>
          <c:tx>
            <c:strRef>
              <c:f>'buxhet 16'!$H$4:$H$5</c:f>
              <c:strCache>
                <c:ptCount val="1"/>
                <c:pt idx="0">
                  <c:v>Shpenzime funks vlere</c:v>
                </c:pt>
              </c:strCache>
            </c:strRef>
          </c:tx>
          <c:cat>
            <c:strRef>
              <c:f>'buxhet 16'!$C$6:$C$24</c:f>
              <c:strCache>
                <c:ptCount val="19"/>
                <c:pt idx="0">
                  <c:v>Viti 1998</c:v>
                </c:pt>
                <c:pt idx="1">
                  <c:v>Viti 1999</c:v>
                </c:pt>
                <c:pt idx="2">
                  <c:v>Viti 2000</c:v>
                </c:pt>
                <c:pt idx="3">
                  <c:v>Viti 2001</c:v>
                </c:pt>
                <c:pt idx="4">
                  <c:v>Viti 2002</c:v>
                </c:pt>
                <c:pt idx="5">
                  <c:v>Viti 2003</c:v>
                </c:pt>
                <c:pt idx="6">
                  <c:v>Viti 2004</c:v>
                </c:pt>
                <c:pt idx="7">
                  <c:v>Viti 2005</c:v>
                </c:pt>
                <c:pt idx="8">
                  <c:v>Viti 2006</c:v>
                </c:pt>
                <c:pt idx="9">
                  <c:v>Viti 2007</c:v>
                </c:pt>
                <c:pt idx="10">
                  <c:v>Viti 2008</c:v>
                </c:pt>
                <c:pt idx="11">
                  <c:v>Viti 2009</c:v>
                </c:pt>
                <c:pt idx="12">
                  <c:v>Viti 2010</c:v>
                </c:pt>
                <c:pt idx="13">
                  <c:v>Viti 2011</c:v>
                </c:pt>
                <c:pt idx="14">
                  <c:v>Viti 2012</c:v>
                </c:pt>
                <c:pt idx="15">
                  <c:v>Viti 2013</c:v>
                </c:pt>
                <c:pt idx="16">
                  <c:v>Viti 2014</c:v>
                </c:pt>
                <c:pt idx="17">
                  <c:v>Viti 2015</c:v>
                </c:pt>
                <c:pt idx="18">
                  <c:v>Viti 2016</c:v>
                </c:pt>
              </c:strCache>
            </c:strRef>
          </c:cat>
          <c:val>
            <c:numRef>
              <c:f>'buxhet 16'!$H$6:$H$24</c:f>
              <c:numCache>
                <c:formatCode>_(* #,##0_);_(* \(#,##0\);_(* "-"??_);_(@_)</c:formatCode>
                <c:ptCount val="19"/>
                <c:pt idx="0">
                  <c:v>9727.2000000000007</c:v>
                </c:pt>
                <c:pt idx="1">
                  <c:v>28206.639999999989</c:v>
                </c:pt>
                <c:pt idx="2">
                  <c:v>14428</c:v>
                </c:pt>
                <c:pt idx="3">
                  <c:v>26807.82</c:v>
                </c:pt>
                <c:pt idx="4">
                  <c:v>84847.5</c:v>
                </c:pt>
                <c:pt idx="5">
                  <c:v>85748.4</c:v>
                </c:pt>
                <c:pt idx="6">
                  <c:v>108302.59999999999</c:v>
                </c:pt>
                <c:pt idx="7">
                  <c:v>145624.04</c:v>
                </c:pt>
                <c:pt idx="8">
                  <c:v>195859.04</c:v>
                </c:pt>
                <c:pt idx="9">
                  <c:v>212198.8</c:v>
                </c:pt>
                <c:pt idx="10">
                  <c:v>284220.90000000002</c:v>
                </c:pt>
                <c:pt idx="11">
                  <c:v>266594</c:v>
                </c:pt>
                <c:pt idx="12">
                  <c:v>255062</c:v>
                </c:pt>
                <c:pt idx="13">
                  <c:v>300397.87719999999</c:v>
                </c:pt>
                <c:pt idx="14">
                  <c:v>281286.79800000001</c:v>
                </c:pt>
                <c:pt idx="15">
                  <c:v>292467.20000000001</c:v>
                </c:pt>
                <c:pt idx="16">
                  <c:v>296300.71799999999</c:v>
                </c:pt>
                <c:pt idx="17">
                  <c:v>361443.35500000004</c:v>
                </c:pt>
                <c:pt idx="18">
                  <c:v>561476.23949999979</c:v>
                </c:pt>
              </c:numCache>
            </c:numRef>
          </c:val>
        </c:ser>
        <c:axId val="135919104"/>
        <c:axId val="135920640"/>
      </c:barChart>
      <c:catAx>
        <c:axId val="135919104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lang="sq-AL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5920640"/>
        <c:crosses val="autoZero"/>
        <c:auto val="1"/>
        <c:lblAlgn val="ctr"/>
        <c:lblOffset val="100"/>
      </c:catAx>
      <c:valAx>
        <c:axId val="135920640"/>
        <c:scaling>
          <c:orientation val="minMax"/>
        </c:scaling>
        <c:axPos val="l"/>
        <c:majorGridlines/>
        <c:numFmt formatCode="_(* #,##0_);_(* \(#,##0\);_(* &quot;-&quot;??_);_(@_)" sourceLinked="1"/>
        <c:tickLblPos val="nextTo"/>
        <c:txPr>
          <a:bodyPr rot="0" vert="horz"/>
          <a:lstStyle/>
          <a:p>
            <a:pPr>
              <a:defRPr lang="sq-AL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59191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1494255435051763"/>
          <c:y val="0.42968700787401592"/>
          <c:w val="8.5057445649482574E-2"/>
          <c:h val="0.34479265091863509"/>
        </c:manualLayout>
      </c:layout>
      <c:txPr>
        <a:bodyPr/>
        <a:lstStyle/>
        <a:p>
          <a:pPr>
            <a:defRPr lang="sq-AL" sz="9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9.8870056497175146E-2"/>
          <c:y val="2.6402640264026445E-2"/>
          <c:w val="0.79237288135593142"/>
          <c:h val="0.77887788778878009"/>
        </c:manualLayout>
      </c:layout>
      <c:barChart>
        <c:barDir val="col"/>
        <c:grouping val="clustered"/>
        <c:ser>
          <c:idx val="0"/>
          <c:order val="0"/>
          <c:tx>
            <c:strRef>
              <c:f>'buxhet 16'!$G$4:$G$5</c:f>
              <c:strCache>
                <c:ptCount val="1"/>
                <c:pt idx="0">
                  <c:v>Investime  Vlere</c:v>
                </c:pt>
              </c:strCache>
            </c:strRef>
          </c:tx>
          <c:cat>
            <c:strRef>
              <c:f>'buxhet 16'!$C$6:$C$24</c:f>
              <c:strCache>
                <c:ptCount val="19"/>
                <c:pt idx="0">
                  <c:v>Viti 1998</c:v>
                </c:pt>
                <c:pt idx="1">
                  <c:v>Viti 1999</c:v>
                </c:pt>
                <c:pt idx="2">
                  <c:v>Viti 2000</c:v>
                </c:pt>
                <c:pt idx="3">
                  <c:v>Viti 2001</c:v>
                </c:pt>
                <c:pt idx="4">
                  <c:v>Viti 2002</c:v>
                </c:pt>
                <c:pt idx="5">
                  <c:v>Viti 2003</c:v>
                </c:pt>
                <c:pt idx="6">
                  <c:v>Viti 2004</c:v>
                </c:pt>
                <c:pt idx="7">
                  <c:v>Viti 2005</c:v>
                </c:pt>
                <c:pt idx="8">
                  <c:v>Viti 2006</c:v>
                </c:pt>
                <c:pt idx="9">
                  <c:v>Viti 2007</c:v>
                </c:pt>
                <c:pt idx="10">
                  <c:v>Viti 2008</c:v>
                </c:pt>
                <c:pt idx="11">
                  <c:v>Viti 2009</c:v>
                </c:pt>
                <c:pt idx="12">
                  <c:v>Viti 2010</c:v>
                </c:pt>
                <c:pt idx="13">
                  <c:v>Viti 2011</c:v>
                </c:pt>
                <c:pt idx="14">
                  <c:v>Viti 2012</c:v>
                </c:pt>
                <c:pt idx="15">
                  <c:v>Viti 2013</c:v>
                </c:pt>
                <c:pt idx="16">
                  <c:v>Viti 2014</c:v>
                </c:pt>
                <c:pt idx="17">
                  <c:v>Viti 2015</c:v>
                </c:pt>
                <c:pt idx="18">
                  <c:v>Viti 2016</c:v>
                </c:pt>
              </c:strCache>
            </c:strRef>
          </c:cat>
          <c:val>
            <c:numRef>
              <c:f>'buxhet 16'!$G$6:$G$24</c:f>
              <c:numCache>
                <c:formatCode>_(* #,##0_);_(* \(#,##0\);_(* "-"??_);_(@_)</c:formatCode>
                <c:ptCount val="19"/>
                <c:pt idx="0">
                  <c:v>1080.8</c:v>
                </c:pt>
                <c:pt idx="1">
                  <c:v>3846.36</c:v>
                </c:pt>
                <c:pt idx="2">
                  <c:v>3607</c:v>
                </c:pt>
                <c:pt idx="3">
                  <c:v>7561.18</c:v>
                </c:pt>
                <c:pt idx="4">
                  <c:v>28282.5</c:v>
                </c:pt>
                <c:pt idx="5">
                  <c:v>33346.600000000006</c:v>
                </c:pt>
                <c:pt idx="6">
                  <c:v>46415.4</c:v>
                </c:pt>
                <c:pt idx="7">
                  <c:v>68528.959999999992</c:v>
                </c:pt>
                <c:pt idx="8">
                  <c:v>92168.959999999992</c:v>
                </c:pt>
                <c:pt idx="9">
                  <c:v>153661.19999999998</c:v>
                </c:pt>
                <c:pt idx="10">
                  <c:v>242114.1</c:v>
                </c:pt>
                <c:pt idx="11">
                  <c:v>405307</c:v>
                </c:pt>
                <c:pt idx="12">
                  <c:v>356660</c:v>
                </c:pt>
                <c:pt idx="13">
                  <c:v>329103.1227999999</c:v>
                </c:pt>
                <c:pt idx="14">
                  <c:v>408818.20200000005</c:v>
                </c:pt>
                <c:pt idx="15">
                  <c:v>438700.80000000005</c:v>
                </c:pt>
                <c:pt idx="16">
                  <c:v>387207.28200000001</c:v>
                </c:pt>
                <c:pt idx="17">
                  <c:v>432937.6449999999</c:v>
                </c:pt>
                <c:pt idx="18">
                  <c:v>692658.76049999997</c:v>
                </c:pt>
              </c:numCache>
            </c:numRef>
          </c:val>
        </c:ser>
        <c:ser>
          <c:idx val="1"/>
          <c:order val="1"/>
          <c:tx>
            <c:strRef>
              <c:f>'buxhet 16'!$H$4:$H$5</c:f>
              <c:strCache>
                <c:ptCount val="1"/>
                <c:pt idx="0">
                  <c:v>Shpenzime funks vlere</c:v>
                </c:pt>
              </c:strCache>
            </c:strRef>
          </c:tx>
          <c:cat>
            <c:strRef>
              <c:f>'buxhet 16'!$C$6:$C$24</c:f>
              <c:strCache>
                <c:ptCount val="19"/>
                <c:pt idx="0">
                  <c:v>Viti 1998</c:v>
                </c:pt>
                <c:pt idx="1">
                  <c:v>Viti 1999</c:v>
                </c:pt>
                <c:pt idx="2">
                  <c:v>Viti 2000</c:v>
                </c:pt>
                <c:pt idx="3">
                  <c:v>Viti 2001</c:v>
                </c:pt>
                <c:pt idx="4">
                  <c:v>Viti 2002</c:v>
                </c:pt>
                <c:pt idx="5">
                  <c:v>Viti 2003</c:v>
                </c:pt>
                <c:pt idx="6">
                  <c:v>Viti 2004</c:v>
                </c:pt>
                <c:pt idx="7">
                  <c:v>Viti 2005</c:v>
                </c:pt>
                <c:pt idx="8">
                  <c:v>Viti 2006</c:v>
                </c:pt>
                <c:pt idx="9">
                  <c:v>Viti 2007</c:v>
                </c:pt>
                <c:pt idx="10">
                  <c:v>Viti 2008</c:v>
                </c:pt>
                <c:pt idx="11">
                  <c:v>Viti 2009</c:v>
                </c:pt>
                <c:pt idx="12">
                  <c:v>Viti 2010</c:v>
                </c:pt>
                <c:pt idx="13">
                  <c:v>Viti 2011</c:v>
                </c:pt>
                <c:pt idx="14">
                  <c:v>Viti 2012</c:v>
                </c:pt>
                <c:pt idx="15">
                  <c:v>Viti 2013</c:v>
                </c:pt>
                <c:pt idx="16">
                  <c:v>Viti 2014</c:v>
                </c:pt>
                <c:pt idx="17">
                  <c:v>Viti 2015</c:v>
                </c:pt>
                <c:pt idx="18">
                  <c:v>Viti 2016</c:v>
                </c:pt>
              </c:strCache>
            </c:strRef>
          </c:cat>
          <c:val>
            <c:numRef>
              <c:f>'buxhet 16'!$H$6:$H$24</c:f>
              <c:numCache>
                <c:formatCode>_(* #,##0_);_(* \(#,##0\);_(* "-"??_);_(@_)</c:formatCode>
                <c:ptCount val="19"/>
                <c:pt idx="0">
                  <c:v>9727.2000000000007</c:v>
                </c:pt>
                <c:pt idx="1">
                  <c:v>28206.639999999989</c:v>
                </c:pt>
                <c:pt idx="2">
                  <c:v>14428</c:v>
                </c:pt>
                <c:pt idx="3">
                  <c:v>26807.82</c:v>
                </c:pt>
                <c:pt idx="4">
                  <c:v>84847.5</c:v>
                </c:pt>
                <c:pt idx="5">
                  <c:v>85748.4</c:v>
                </c:pt>
                <c:pt idx="6">
                  <c:v>108302.59999999999</c:v>
                </c:pt>
                <c:pt idx="7">
                  <c:v>145624.04</c:v>
                </c:pt>
                <c:pt idx="8">
                  <c:v>195859.04</c:v>
                </c:pt>
                <c:pt idx="9">
                  <c:v>212198.8</c:v>
                </c:pt>
                <c:pt idx="10">
                  <c:v>284220.90000000002</c:v>
                </c:pt>
                <c:pt idx="11">
                  <c:v>266594</c:v>
                </c:pt>
                <c:pt idx="12">
                  <c:v>255062</c:v>
                </c:pt>
                <c:pt idx="13">
                  <c:v>300397.87719999999</c:v>
                </c:pt>
                <c:pt idx="14">
                  <c:v>281286.79800000001</c:v>
                </c:pt>
                <c:pt idx="15">
                  <c:v>292467.20000000001</c:v>
                </c:pt>
                <c:pt idx="16">
                  <c:v>296300.71799999999</c:v>
                </c:pt>
                <c:pt idx="17">
                  <c:v>361443.35500000004</c:v>
                </c:pt>
                <c:pt idx="18">
                  <c:v>561476.23949999979</c:v>
                </c:pt>
              </c:numCache>
            </c:numRef>
          </c:val>
        </c:ser>
        <c:axId val="137268608"/>
        <c:axId val="137274496"/>
      </c:barChart>
      <c:catAx>
        <c:axId val="137268608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lang="sq-AL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7274496"/>
        <c:crosses val="autoZero"/>
        <c:auto val="1"/>
        <c:lblAlgn val="ctr"/>
        <c:lblOffset val="100"/>
      </c:catAx>
      <c:valAx>
        <c:axId val="137274496"/>
        <c:scaling>
          <c:orientation val="minMax"/>
        </c:scaling>
        <c:axPos val="l"/>
        <c:majorGridlines/>
        <c:numFmt formatCode="_(* #,##0_);_(* \(#,##0\);_(* &quot;-&quot;??_);_(@_)" sourceLinked="1"/>
        <c:tickLblPos val="nextTo"/>
        <c:txPr>
          <a:bodyPr rot="0" vert="horz"/>
          <a:lstStyle/>
          <a:p>
            <a:pPr>
              <a:defRPr lang="sq-AL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726860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sq-AL" sz="42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3248326433422639"/>
          <c:y val="5.5438034784659009E-2"/>
          <c:w val="0.9123405413341068"/>
          <c:h val="0.80203944101581892"/>
        </c:manualLayout>
      </c:layout>
      <c:barChart>
        <c:barDir val="col"/>
        <c:grouping val="stacked"/>
        <c:ser>
          <c:idx val="0"/>
          <c:order val="0"/>
          <c:cat>
            <c:strRef>
              <c:f>'inv  vite bashk 16'!$C$6:$C$24</c:f>
              <c:strCache>
                <c:ptCount val="19"/>
                <c:pt idx="0">
                  <c:v>Viti 1998</c:v>
                </c:pt>
                <c:pt idx="1">
                  <c:v>Viti 1999</c:v>
                </c:pt>
                <c:pt idx="2">
                  <c:v>Viti 2000</c:v>
                </c:pt>
                <c:pt idx="3">
                  <c:v>Viti 2001</c:v>
                </c:pt>
                <c:pt idx="4">
                  <c:v>Viti 2002</c:v>
                </c:pt>
                <c:pt idx="5">
                  <c:v>Viti 2003</c:v>
                </c:pt>
                <c:pt idx="6">
                  <c:v>Viti 2004</c:v>
                </c:pt>
                <c:pt idx="7">
                  <c:v>Viti 2005</c:v>
                </c:pt>
                <c:pt idx="8">
                  <c:v>Viti 2006</c:v>
                </c:pt>
                <c:pt idx="9">
                  <c:v>Viti 2007</c:v>
                </c:pt>
                <c:pt idx="10">
                  <c:v>Viti 2008</c:v>
                </c:pt>
                <c:pt idx="11">
                  <c:v>Viti 2009</c:v>
                </c:pt>
                <c:pt idx="12">
                  <c:v>Viti 2010</c:v>
                </c:pt>
                <c:pt idx="13">
                  <c:v>Viti 2011</c:v>
                </c:pt>
                <c:pt idx="14">
                  <c:v>Viti 2012</c:v>
                </c:pt>
                <c:pt idx="15">
                  <c:v>Viti 2013</c:v>
                </c:pt>
                <c:pt idx="16">
                  <c:v>Viti 2014</c:v>
                </c:pt>
                <c:pt idx="17">
                  <c:v>Viti 2015</c:v>
                </c:pt>
                <c:pt idx="18">
                  <c:v>Viti 2016</c:v>
                </c:pt>
              </c:strCache>
            </c:strRef>
          </c:cat>
          <c:val>
            <c:numRef>
              <c:f>'inv  vite bashk 16'!$D$6:$D$24</c:f>
              <c:numCache>
                <c:formatCode>#,##0</c:formatCode>
                <c:ptCount val="19"/>
                <c:pt idx="0">
                  <c:v>2949</c:v>
                </c:pt>
                <c:pt idx="1">
                  <c:v>19971</c:v>
                </c:pt>
                <c:pt idx="2">
                  <c:v>9172</c:v>
                </c:pt>
                <c:pt idx="3">
                  <c:v>17437</c:v>
                </c:pt>
                <c:pt idx="4">
                  <c:v>30950</c:v>
                </c:pt>
                <c:pt idx="5">
                  <c:v>39677</c:v>
                </c:pt>
                <c:pt idx="6">
                  <c:v>58516</c:v>
                </c:pt>
                <c:pt idx="7">
                  <c:v>73950</c:v>
                </c:pt>
                <c:pt idx="8">
                  <c:v>67521</c:v>
                </c:pt>
                <c:pt idx="9">
                  <c:v>73075</c:v>
                </c:pt>
                <c:pt idx="10">
                  <c:v>125009</c:v>
                </c:pt>
                <c:pt idx="11">
                  <c:v>354187</c:v>
                </c:pt>
                <c:pt idx="12">
                  <c:v>356660</c:v>
                </c:pt>
                <c:pt idx="13">
                  <c:v>233701</c:v>
                </c:pt>
                <c:pt idx="14">
                  <c:v>281055</c:v>
                </c:pt>
                <c:pt idx="15">
                  <c:v>283725</c:v>
                </c:pt>
                <c:pt idx="16">
                  <c:v>260000</c:v>
                </c:pt>
                <c:pt idx="17">
                  <c:v>335000</c:v>
                </c:pt>
                <c:pt idx="18">
                  <c:v>692707</c:v>
                </c:pt>
              </c:numCache>
            </c:numRef>
          </c:val>
        </c:ser>
        <c:overlap val="100"/>
        <c:axId val="137289088"/>
        <c:axId val="137819264"/>
      </c:barChart>
      <c:catAx>
        <c:axId val="137289088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lang="sq-AL" sz="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7819264"/>
        <c:crosses val="autoZero"/>
        <c:auto val="1"/>
        <c:lblAlgn val="ctr"/>
        <c:lblOffset val="100"/>
      </c:catAx>
      <c:valAx>
        <c:axId val="137819264"/>
        <c:scaling>
          <c:orientation val="minMax"/>
        </c:scaling>
        <c:axPos val="l"/>
        <c:majorGridlines/>
        <c:numFmt formatCode="#,##0" sourceLinked="1"/>
        <c:tickLblPos val="nextTo"/>
        <c:txPr>
          <a:bodyPr rot="0" vert="horz"/>
          <a:lstStyle/>
          <a:p>
            <a:pPr>
              <a:defRPr lang="sq-AL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728908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7402597402597403"/>
          <c:y val="4.0431245306935072E-2"/>
          <c:w val="0.82597406435306742"/>
          <c:h val="0.80615950565234451"/>
        </c:manualLayout>
      </c:layout>
      <c:barChart>
        <c:barDir val="col"/>
        <c:grouping val="stacked"/>
        <c:ser>
          <c:idx val="0"/>
          <c:order val="0"/>
          <c:cat>
            <c:strRef>
              <c:f>'inv vite bashk 16 +grk'!$C$6:$C$24</c:f>
              <c:strCache>
                <c:ptCount val="19"/>
                <c:pt idx="0">
                  <c:v>Viti 1998</c:v>
                </c:pt>
                <c:pt idx="1">
                  <c:v>Viti 1999</c:v>
                </c:pt>
                <c:pt idx="2">
                  <c:v>Viti 2000</c:v>
                </c:pt>
                <c:pt idx="3">
                  <c:v>Viti 2001</c:v>
                </c:pt>
                <c:pt idx="4">
                  <c:v>Viti 2002</c:v>
                </c:pt>
                <c:pt idx="5">
                  <c:v>Viti 2003</c:v>
                </c:pt>
                <c:pt idx="6">
                  <c:v>Viti 2004</c:v>
                </c:pt>
                <c:pt idx="7">
                  <c:v>Viti 2005</c:v>
                </c:pt>
                <c:pt idx="8">
                  <c:v>Viti 2006</c:v>
                </c:pt>
                <c:pt idx="9">
                  <c:v>Viti 2007</c:v>
                </c:pt>
                <c:pt idx="10">
                  <c:v>Viti 2008</c:v>
                </c:pt>
                <c:pt idx="11">
                  <c:v>Viti 2009</c:v>
                </c:pt>
                <c:pt idx="12">
                  <c:v>Viti 2010</c:v>
                </c:pt>
                <c:pt idx="13">
                  <c:v>Viti 2011</c:v>
                </c:pt>
                <c:pt idx="14">
                  <c:v>Viti 2012</c:v>
                </c:pt>
                <c:pt idx="15">
                  <c:v>Viti 2013</c:v>
                </c:pt>
                <c:pt idx="16">
                  <c:v>Viti 2014</c:v>
                </c:pt>
                <c:pt idx="17">
                  <c:v>Viti 2015</c:v>
                </c:pt>
                <c:pt idx="18">
                  <c:v>Viti 2016</c:v>
                </c:pt>
              </c:strCache>
            </c:strRef>
          </c:cat>
          <c:val>
            <c:numRef>
              <c:f>'inv vite bashk 16 +grk'!$D$6:$D$24</c:f>
              <c:numCache>
                <c:formatCode>#,##0</c:formatCode>
                <c:ptCount val="19"/>
                <c:pt idx="0">
                  <c:v>2949</c:v>
                </c:pt>
                <c:pt idx="1">
                  <c:v>19971</c:v>
                </c:pt>
                <c:pt idx="2">
                  <c:v>9172</c:v>
                </c:pt>
                <c:pt idx="3">
                  <c:v>17437</c:v>
                </c:pt>
                <c:pt idx="4">
                  <c:v>56112</c:v>
                </c:pt>
                <c:pt idx="5">
                  <c:v>52930</c:v>
                </c:pt>
                <c:pt idx="6">
                  <c:v>61214</c:v>
                </c:pt>
                <c:pt idx="7">
                  <c:v>79910</c:v>
                </c:pt>
                <c:pt idx="8">
                  <c:v>93958</c:v>
                </c:pt>
                <c:pt idx="9">
                  <c:v>230088</c:v>
                </c:pt>
                <c:pt idx="10">
                  <c:v>260734</c:v>
                </c:pt>
                <c:pt idx="11">
                  <c:v>667943</c:v>
                </c:pt>
                <c:pt idx="12">
                  <c:v>686000</c:v>
                </c:pt>
                <c:pt idx="13">
                  <c:v>590370</c:v>
                </c:pt>
                <c:pt idx="14">
                  <c:v>639374</c:v>
                </c:pt>
                <c:pt idx="15">
                  <c:v>419137</c:v>
                </c:pt>
                <c:pt idx="16">
                  <c:v>429500</c:v>
                </c:pt>
                <c:pt idx="17">
                  <c:v>335000</c:v>
                </c:pt>
                <c:pt idx="18">
                  <c:v>698600</c:v>
                </c:pt>
              </c:numCache>
            </c:numRef>
          </c:val>
        </c:ser>
        <c:overlap val="100"/>
        <c:axId val="138576256"/>
        <c:axId val="138577792"/>
      </c:barChart>
      <c:catAx>
        <c:axId val="138576256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lang="sq-AL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8577792"/>
        <c:crosses val="autoZero"/>
        <c:auto val="1"/>
        <c:lblAlgn val="ctr"/>
        <c:lblOffset val="100"/>
      </c:catAx>
      <c:valAx>
        <c:axId val="138577792"/>
        <c:scaling>
          <c:orientation val="minMax"/>
        </c:scaling>
        <c:axPos val="l"/>
        <c:majorGridlines/>
        <c:numFmt formatCode="#,##0" sourceLinked="1"/>
        <c:tickLblPos val="nextTo"/>
        <c:txPr>
          <a:bodyPr rot="0" vert="horz"/>
          <a:lstStyle/>
          <a:p>
            <a:pPr>
              <a:defRPr lang="sq-AL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857625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hPercent val="6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'!$E$6:$E$10</c:f>
              <c:numCache>
                <c:formatCode>#,##0</c:formatCode>
                <c:ptCount val="5"/>
                <c:pt idx="0">
                  <c:v>7777000</c:v>
                </c:pt>
                <c:pt idx="1">
                  <c:v>15702000</c:v>
                </c:pt>
                <c:pt idx="2">
                  <c:v>36678632</c:v>
                </c:pt>
                <c:pt idx="3">
                  <c:v>30384024</c:v>
                </c:pt>
                <c:pt idx="4">
                  <c:v>42976233</c:v>
                </c:pt>
              </c:numCache>
            </c:numRef>
          </c:val>
        </c:ser>
        <c:ser>
          <c:idx val="1"/>
          <c:order val="1"/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hape val="box"/>
        <c:axId val="138598656"/>
        <c:axId val="138608640"/>
        <c:axId val="0"/>
      </c:bar3DChart>
      <c:catAx>
        <c:axId val="138598656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608640"/>
        <c:crosses val="autoZero"/>
        <c:auto val="1"/>
        <c:lblAlgn val="ctr"/>
        <c:lblOffset val="100"/>
        <c:tickLblSkip val="1"/>
        <c:tickMarkSkip val="1"/>
      </c:catAx>
      <c:valAx>
        <c:axId val="13860864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59865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lang="en-US"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hPercent val="17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'grant 15'!#REF!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'grant 15'!#REF!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cat>
          <c:val>
            <c:numRef>
              <c:f>'grant 15'!#REF!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"/>
          <c:order val="1"/>
          <c:tx>
            <c:strRef>
              <c:f>'grant 15'!#REF!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'grant 15'!#REF!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cat>
          <c:val>
            <c:numRef>
              <c:f>'grant 15'!#REF!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hape val="box"/>
        <c:axId val="133259264"/>
        <c:axId val="133260800"/>
        <c:axId val="0"/>
      </c:bar3DChart>
      <c:catAx>
        <c:axId val="133259264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3260800"/>
        <c:crosses val="autoZero"/>
        <c:auto val="1"/>
        <c:lblAlgn val="ctr"/>
        <c:lblOffset val="100"/>
        <c:tickLblSkip val="1"/>
        <c:tickMarkSkip val="1"/>
      </c:catAx>
      <c:valAx>
        <c:axId val="13326080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325926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lang="en-US"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  <c:txPr>
        <a:bodyPr/>
        <a:lstStyle/>
        <a:p>
          <a:pPr>
            <a:defRPr lang="en-US" sz="21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title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'shp ap +nd 13'!$D$4</c:f>
              <c:strCache>
                <c:ptCount val="1"/>
                <c:pt idx="0">
                  <c:v>operative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13'!$D$6:$D$10</c:f>
              <c:numCache>
                <c:formatCode>#,##0</c:formatCode>
                <c:ptCount val="5"/>
                <c:pt idx="0">
                  <c:v>13306000</c:v>
                </c:pt>
                <c:pt idx="1">
                  <c:v>25722000</c:v>
                </c:pt>
                <c:pt idx="2">
                  <c:v>57099632</c:v>
                </c:pt>
                <c:pt idx="3">
                  <c:v>48442024</c:v>
                </c:pt>
                <c:pt idx="4">
                  <c:v>61046071</c:v>
                </c:pt>
              </c:numCache>
            </c:numRef>
          </c:val>
        </c:ser>
        <c:shape val="box"/>
        <c:axId val="138620288"/>
        <c:axId val="138667136"/>
        <c:axId val="0"/>
      </c:bar3DChart>
      <c:catAx>
        <c:axId val="138620288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667136"/>
        <c:crosses val="autoZero"/>
        <c:auto val="1"/>
        <c:lblAlgn val="ctr"/>
        <c:lblOffset val="100"/>
        <c:tickLblSkip val="1"/>
        <c:tickMarkSkip val="1"/>
      </c:catAx>
      <c:valAx>
        <c:axId val="13866713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62028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lang="en-US"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'shp ap +nd 13'!$B$4</c:f>
              <c:strCache>
                <c:ptCount val="1"/>
                <c:pt idx="0">
                  <c:v>paga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13'!$B$6:$B$10</c:f>
              <c:numCache>
                <c:formatCode>#,##0</c:formatCode>
                <c:ptCount val="5"/>
                <c:pt idx="0">
                  <c:v>62303000</c:v>
                </c:pt>
                <c:pt idx="1">
                  <c:v>79687000</c:v>
                </c:pt>
                <c:pt idx="2">
                  <c:v>80655000</c:v>
                </c:pt>
                <c:pt idx="3">
                  <c:v>84782218</c:v>
                </c:pt>
                <c:pt idx="4">
                  <c:v>87724093</c:v>
                </c:pt>
              </c:numCache>
            </c:numRef>
          </c:val>
        </c:ser>
        <c:ser>
          <c:idx val="1"/>
          <c:order val="1"/>
          <c:tx>
            <c:strRef>
              <c:f>'shp ap +nd 13'!$C$4</c:f>
              <c:strCache>
                <c:ptCount val="1"/>
                <c:pt idx="0">
                  <c:v>sigurime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13'!$C$6:$C$10</c:f>
              <c:numCache>
                <c:formatCode>#,##0</c:formatCode>
                <c:ptCount val="5"/>
                <c:pt idx="0">
                  <c:v>17467000</c:v>
                </c:pt>
                <c:pt idx="1">
                  <c:v>20888000</c:v>
                </c:pt>
                <c:pt idx="2">
                  <c:v>19140688</c:v>
                </c:pt>
                <c:pt idx="3">
                  <c:v>15597000</c:v>
                </c:pt>
                <c:pt idx="4">
                  <c:v>17522308</c:v>
                </c:pt>
              </c:numCache>
            </c:numRef>
          </c:val>
        </c:ser>
        <c:ser>
          <c:idx val="2"/>
          <c:order val="2"/>
          <c:tx>
            <c:strRef>
              <c:f>'shp ap +nd 13'!$D$4</c:f>
              <c:strCache>
                <c:ptCount val="1"/>
                <c:pt idx="0">
                  <c:v>operative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13'!$D$6:$D$10</c:f>
              <c:numCache>
                <c:formatCode>#,##0</c:formatCode>
                <c:ptCount val="5"/>
                <c:pt idx="0">
                  <c:v>13306000</c:v>
                </c:pt>
                <c:pt idx="1">
                  <c:v>25722000</c:v>
                </c:pt>
                <c:pt idx="2">
                  <c:v>57099632</c:v>
                </c:pt>
                <c:pt idx="3">
                  <c:v>48442024</c:v>
                </c:pt>
                <c:pt idx="4">
                  <c:v>61046071</c:v>
                </c:pt>
              </c:numCache>
            </c:numRef>
          </c:val>
        </c:ser>
        <c:ser>
          <c:idx val="3"/>
          <c:order val="3"/>
          <c:tx>
            <c:strRef>
              <c:f>'shp ap +nd 13'!$E$4</c:f>
              <c:strCache>
                <c:ptCount val="1"/>
                <c:pt idx="0">
                  <c:v>sociale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13'!$E$6:$E$10</c:f>
              <c:numCache>
                <c:formatCode>#,##0</c:formatCode>
                <c:ptCount val="5"/>
                <c:pt idx="0">
                  <c:v>428000</c:v>
                </c:pt>
                <c:pt idx="1">
                  <c:v>1936000</c:v>
                </c:pt>
                <c:pt idx="2">
                  <c:v>1301000</c:v>
                </c:pt>
                <c:pt idx="3">
                  <c:v>573000</c:v>
                </c:pt>
                <c:pt idx="4">
                  <c:v>12934815</c:v>
                </c:pt>
              </c:numCache>
            </c:numRef>
          </c:val>
        </c:ser>
        <c:ser>
          <c:idx val="4"/>
          <c:order val="4"/>
          <c:tx>
            <c:strRef>
              <c:f>'shp ap +nd 13'!$G$4</c:f>
              <c:strCache>
                <c:ptCount val="1"/>
                <c:pt idx="0">
                  <c:v>invest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13'!$G$6:$G$10</c:f>
              <c:numCache>
                <c:formatCode>#,##0</c:formatCode>
                <c:ptCount val="5"/>
                <c:pt idx="0">
                  <c:v>58516000</c:v>
                </c:pt>
                <c:pt idx="1">
                  <c:v>73950000</c:v>
                </c:pt>
                <c:pt idx="2">
                  <c:v>67521175</c:v>
                </c:pt>
                <c:pt idx="3">
                  <c:v>73074948</c:v>
                </c:pt>
                <c:pt idx="4">
                  <c:v>125009017</c:v>
                </c:pt>
              </c:numCache>
            </c:numRef>
          </c:val>
        </c:ser>
        <c:shape val="box"/>
        <c:axId val="138830208"/>
        <c:axId val="138831744"/>
        <c:axId val="0"/>
      </c:bar3DChart>
      <c:catAx>
        <c:axId val="138830208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831744"/>
        <c:crosses val="autoZero"/>
        <c:auto val="1"/>
        <c:lblAlgn val="ctr"/>
        <c:lblOffset val="100"/>
        <c:tickLblSkip val="1"/>
        <c:tickMarkSkip val="1"/>
      </c:catAx>
      <c:valAx>
        <c:axId val="13883174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8302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lang="en-US" sz="1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2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hPercent val="6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'!$E$6:$E$10</c:f>
              <c:numCache>
                <c:formatCode>#,##0</c:formatCode>
                <c:ptCount val="5"/>
                <c:pt idx="0">
                  <c:v>7777000</c:v>
                </c:pt>
                <c:pt idx="1">
                  <c:v>15702000</c:v>
                </c:pt>
                <c:pt idx="2">
                  <c:v>36678632</c:v>
                </c:pt>
                <c:pt idx="3">
                  <c:v>30384024</c:v>
                </c:pt>
                <c:pt idx="4">
                  <c:v>42976233</c:v>
                </c:pt>
              </c:numCache>
            </c:numRef>
          </c:val>
        </c:ser>
        <c:ser>
          <c:idx val="1"/>
          <c:order val="1"/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hape val="box"/>
        <c:axId val="138860800"/>
        <c:axId val="138678272"/>
        <c:axId val="0"/>
      </c:bar3DChart>
      <c:catAx>
        <c:axId val="138860800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678272"/>
        <c:crosses val="autoZero"/>
        <c:auto val="1"/>
        <c:lblAlgn val="ctr"/>
        <c:lblOffset val="100"/>
        <c:tickLblSkip val="1"/>
        <c:tickMarkSkip val="1"/>
      </c:catAx>
      <c:valAx>
        <c:axId val="13867827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86080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lang="en-US"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  <c:txPr>
        <a:bodyPr/>
        <a:lstStyle/>
        <a:p>
          <a:pPr>
            <a:defRPr lang="en-US" sz="21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title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'shp ap +nd 13 (3)'!$D$4</c:f>
              <c:strCache>
                <c:ptCount val="1"/>
                <c:pt idx="0">
                  <c:v>operative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(3)'!$D$6:$D$10</c:f>
              <c:numCache>
                <c:formatCode>#,##0</c:formatCode>
                <c:ptCount val="5"/>
                <c:pt idx="0">
                  <c:v>13306000</c:v>
                </c:pt>
                <c:pt idx="1">
                  <c:v>25722000</c:v>
                </c:pt>
                <c:pt idx="2">
                  <c:v>57099632</c:v>
                </c:pt>
                <c:pt idx="3">
                  <c:v>48442024</c:v>
                </c:pt>
                <c:pt idx="4">
                  <c:v>61046071</c:v>
                </c:pt>
              </c:numCache>
            </c:numRef>
          </c:val>
        </c:ser>
        <c:shape val="box"/>
        <c:axId val="138685824"/>
        <c:axId val="138712192"/>
        <c:axId val="0"/>
      </c:bar3DChart>
      <c:catAx>
        <c:axId val="138685824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712192"/>
        <c:crosses val="autoZero"/>
        <c:auto val="1"/>
        <c:lblAlgn val="ctr"/>
        <c:lblOffset val="100"/>
        <c:tickLblSkip val="1"/>
        <c:tickMarkSkip val="1"/>
      </c:catAx>
      <c:valAx>
        <c:axId val="13871219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68582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lang="en-US"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'shp ap +nd 13 (3)'!$B$4</c:f>
              <c:strCache>
                <c:ptCount val="1"/>
                <c:pt idx="0">
                  <c:v>paga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(3)'!$B$6:$B$10</c:f>
              <c:numCache>
                <c:formatCode>#,##0</c:formatCode>
                <c:ptCount val="5"/>
                <c:pt idx="0">
                  <c:v>62303000</c:v>
                </c:pt>
                <c:pt idx="1">
                  <c:v>79687000</c:v>
                </c:pt>
                <c:pt idx="2">
                  <c:v>80655000</c:v>
                </c:pt>
                <c:pt idx="3">
                  <c:v>84782218</c:v>
                </c:pt>
                <c:pt idx="4">
                  <c:v>87724093</c:v>
                </c:pt>
              </c:numCache>
            </c:numRef>
          </c:val>
        </c:ser>
        <c:ser>
          <c:idx val="1"/>
          <c:order val="1"/>
          <c:tx>
            <c:strRef>
              <c:f>'shp ap +nd 13 (3)'!$C$4</c:f>
              <c:strCache>
                <c:ptCount val="1"/>
                <c:pt idx="0">
                  <c:v>sigurime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(3)'!$C$6:$C$10</c:f>
              <c:numCache>
                <c:formatCode>#,##0</c:formatCode>
                <c:ptCount val="5"/>
                <c:pt idx="0">
                  <c:v>17467000</c:v>
                </c:pt>
                <c:pt idx="1">
                  <c:v>20888000</c:v>
                </c:pt>
                <c:pt idx="2">
                  <c:v>19140688</c:v>
                </c:pt>
                <c:pt idx="3">
                  <c:v>15597000</c:v>
                </c:pt>
                <c:pt idx="4">
                  <c:v>17522308</c:v>
                </c:pt>
              </c:numCache>
            </c:numRef>
          </c:val>
        </c:ser>
        <c:ser>
          <c:idx val="2"/>
          <c:order val="2"/>
          <c:tx>
            <c:strRef>
              <c:f>'shp ap +nd 13 (3)'!$D$4</c:f>
              <c:strCache>
                <c:ptCount val="1"/>
                <c:pt idx="0">
                  <c:v>operative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(3)'!$D$6:$D$10</c:f>
              <c:numCache>
                <c:formatCode>#,##0</c:formatCode>
                <c:ptCount val="5"/>
                <c:pt idx="0">
                  <c:v>13306000</c:v>
                </c:pt>
                <c:pt idx="1">
                  <c:v>25722000</c:v>
                </c:pt>
                <c:pt idx="2">
                  <c:v>57099632</c:v>
                </c:pt>
                <c:pt idx="3">
                  <c:v>48442024</c:v>
                </c:pt>
                <c:pt idx="4">
                  <c:v>61046071</c:v>
                </c:pt>
              </c:numCache>
            </c:numRef>
          </c:val>
        </c:ser>
        <c:ser>
          <c:idx val="3"/>
          <c:order val="3"/>
          <c:tx>
            <c:strRef>
              <c:f>'shp ap +nd 13 (3)'!$E$4</c:f>
              <c:strCache>
                <c:ptCount val="1"/>
                <c:pt idx="0">
                  <c:v>sociale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(3)'!$E$6:$E$10</c:f>
              <c:numCache>
                <c:formatCode>#,##0</c:formatCode>
                <c:ptCount val="5"/>
                <c:pt idx="0">
                  <c:v>428000</c:v>
                </c:pt>
                <c:pt idx="1">
                  <c:v>1936000</c:v>
                </c:pt>
                <c:pt idx="2">
                  <c:v>1301000</c:v>
                </c:pt>
                <c:pt idx="3">
                  <c:v>573000</c:v>
                </c:pt>
                <c:pt idx="4">
                  <c:v>12934815</c:v>
                </c:pt>
              </c:numCache>
            </c:numRef>
          </c:val>
        </c:ser>
        <c:ser>
          <c:idx val="4"/>
          <c:order val="4"/>
          <c:tx>
            <c:strRef>
              <c:f>'shp ap +nd 13 (3)'!#REF!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hape val="box"/>
        <c:axId val="138953088"/>
        <c:axId val="138954624"/>
        <c:axId val="0"/>
      </c:bar3DChart>
      <c:catAx>
        <c:axId val="138953088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954624"/>
        <c:crosses val="autoZero"/>
        <c:auto val="1"/>
        <c:lblAlgn val="ctr"/>
        <c:lblOffset val="100"/>
        <c:tickLblSkip val="1"/>
        <c:tickMarkSkip val="1"/>
      </c:catAx>
      <c:valAx>
        <c:axId val="13895462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95308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lang="en-US" sz="1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2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hPercent val="6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'!$E$6:$E$10</c:f>
              <c:numCache>
                <c:formatCode>#,##0</c:formatCode>
                <c:ptCount val="5"/>
                <c:pt idx="0">
                  <c:v>7777000</c:v>
                </c:pt>
                <c:pt idx="1">
                  <c:v>15702000</c:v>
                </c:pt>
                <c:pt idx="2">
                  <c:v>36678632</c:v>
                </c:pt>
                <c:pt idx="3">
                  <c:v>30384024</c:v>
                </c:pt>
                <c:pt idx="4">
                  <c:v>42976233</c:v>
                </c:pt>
              </c:numCache>
            </c:numRef>
          </c:val>
        </c:ser>
        <c:ser>
          <c:idx val="1"/>
          <c:order val="1"/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hape val="box"/>
        <c:axId val="138979584"/>
        <c:axId val="138985472"/>
        <c:axId val="0"/>
      </c:bar3DChart>
      <c:catAx>
        <c:axId val="138979584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985472"/>
        <c:crosses val="autoZero"/>
        <c:auto val="1"/>
        <c:lblAlgn val="ctr"/>
        <c:lblOffset val="100"/>
        <c:tickLblSkip val="1"/>
        <c:tickMarkSkip val="1"/>
      </c:catAx>
      <c:valAx>
        <c:axId val="13898547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97958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lang="en-US"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  <c:txPr>
        <a:bodyPr/>
        <a:lstStyle/>
        <a:p>
          <a:pPr>
            <a:defRPr lang="en-US" sz="21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title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'shp ap +nd 13 (3)'!$D$4</c:f>
              <c:strCache>
                <c:ptCount val="1"/>
                <c:pt idx="0">
                  <c:v>operative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(3)'!$D$6:$D$10</c:f>
              <c:numCache>
                <c:formatCode>#,##0</c:formatCode>
                <c:ptCount val="5"/>
                <c:pt idx="0">
                  <c:v>13306000</c:v>
                </c:pt>
                <c:pt idx="1">
                  <c:v>25722000</c:v>
                </c:pt>
                <c:pt idx="2">
                  <c:v>57099632</c:v>
                </c:pt>
                <c:pt idx="3">
                  <c:v>48442024</c:v>
                </c:pt>
                <c:pt idx="4">
                  <c:v>61046071</c:v>
                </c:pt>
              </c:numCache>
            </c:numRef>
          </c:val>
        </c:ser>
        <c:shape val="box"/>
        <c:axId val="138997120"/>
        <c:axId val="138765440"/>
        <c:axId val="0"/>
      </c:bar3DChart>
      <c:catAx>
        <c:axId val="138997120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765440"/>
        <c:crosses val="autoZero"/>
        <c:auto val="1"/>
        <c:lblAlgn val="ctr"/>
        <c:lblOffset val="100"/>
        <c:tickLblSkip val="1"/>
        <c:tickMarkSkip val="1"/>
      </c:catAx>
      <c:valAx>
        <c:axId val="13876544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99712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lang="en-US"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'shp ap +nd 13 (3)'!$B$4</c:f>
              <c:strCache>
                <c:ptCount val="1"/>
                <c:pt idx="0">
                  <c:v>paga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(3)'!$B$6:$B$10</c:f>
              <c:numCache>
                <c:formatCode>#,##0</c:formatCode>
                <c:ptCount val="5"/>
                <c:pt idx="0">
                  <c:v>62303000</c:v>
                </c:pt>
                <c:pt idx="1">
                  <c:v>79687000</c:v>
                </c:pt>
                <c:pt idx="2">
                  <c:v>80655000</c:v>
                </c:pt>
                <c:pt idx="3">
                  <c:v>84782218</c:v>
                </c:pt>
                <c:pt idx="4">
                  <c:v>87724093</c:v>
                </c:pt>
              </c:numCache>
            </c:numRef>
          </c:val>
        </c:ser>
        <c:ser>
          <c:idx val="1"/>
          <c:order val="1"/>
          <c:tx>
            <c:strRef>
              <c:f>'shp ap +nd 13 (3)'!$C$4</c:f>
              <c:strCache>
                <c:ptCount val="1"/>
                <c:pt idx="0">
                  <c:v>sigurime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(3)'!$C$6:$C$10</c:f>
              <c:numCache>
                <c:formatCode>#,##0</c:formatCode>
                <c:ptCount val="5"/>
                <c:pt idx="0">
                  <c:v>17467000</c:v>
                </c:pt>
                <c:pt idx="1">
                  <c:v>20888000</c:v>
                </c:pt>
                <c:pt idx="2">
                  <c:v>19140688</c:v>
                </c:pt>
                <c:pt idx="3">
                  <c:v>15597000</c:v>
                </c:pt>
                <c:pt idx="4">
                  <c:v>17522308</c:v>
                </c:pt>
              </c:numCache>
            </c:numRef>
          </c:val>
        </c:ser>
        <c:ser>
          <c:idx val="2"/>
          <c:order val="2"/>
          <c:tx>
            <c:strRef>
              <c:f>'shp ap +nd 13 (3)'!$D$4</c:f>
              <c:strCache>
                <c:ptCount val="1"/>
                <c:pt idx="0">
                  <c:v>operative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(3)'!$D$6:$D$10</c:f>
              <c:numCache>
                <c:formatCode>#,##0</c:formatCode>
                <c:ptCount val="5"/>
                <c:pt idx="0">
                  <c:v>13306000</c:v>
                </c:pt>
                <c:pt idx="1">
                  <c:v>25722000</c:v>
                </c:pt>
                <c:pt idx="2">
                  <c:v>57099632</c:v>
                </c:pt>
                <c:pt idx="3">
                  <c:v>48442024</c:v>
                </c:pt>
                <c:pt idx="4">
                  <c:v>61046071</c:v>
                </c:pt>
              </c:numCache>
            </c:numRef>
          </c:val>
        </c:ser>
        <c:ser>
          <c:idx val="3"/>
          <c:order val="3"/>
          <c:tx>
            <c:strRef>
              <c:f>'shp ap +nd 13 (3)'!$E$4</c:f>
              <c:strCache>
                <c:ptCount val="1"/>
                <c:pt idx="0">
                  <c:v>sociale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(3)'!$E$6:$E$10</c:f>
              <c:numCache>
                <c:formatCode>#,##0</c:formatCode>
                <c:ptCount val="5"/>
                <c:pt idx="0">
                  <c:v>428000</c:v>
                </c:pt>
                <c:pt idx="1">
                  <c:v>1936000</c:v>
                </c:pt>
                <c:pt idx="2">
                  <c:v>1301000</c:v>
                </c:pt>
                <c:pt idx="3">
                  <c:v>573000</c:v>
                </c:pt>
                <c:pt idx="4">
                  <c:v>12934815</c:v>
                </c:pt>
              </c:numCache>
            </c:numRef>
          </c:val>
        </c:ser>
        <c:ser>
          <c:idx val="4"/>
          <c:order val="4"/>
          <c:tx>
            <c:strRef>
              <c:f>'shp ap +nd 13 (3)'!#REF!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hape val="box"/>
        <c:axId val="138887552"/>
        <c:axId val="138889088"/>
        <c:axId val="0"/>
      </c:bar3DChart>
      <c:catAx>
        <c:axId val="138887552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889088"/>
        <c:crosses val="autoZero"/>
        <c:auto val="1"/>
        <c:lblAlgn val="ctr"/>
        <c:lblOffset val="100"/>
        <c:tickLblSkip val="1"/>
        <c:tickMarkSkip val="1"/>
      </c:catAx>
      <c:valAx>
        <c:axId val="13888908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88755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lang="en-US" sz="1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2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hPercent val="6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'!$E$6:$E$10</c:f>
              <c:numCache>
                <c:formatCode>#,##0</c:formatCode>
                <c:ptCount val="5"/>
                <c:pt idx="0">
                  <c:v>7777000</c:v>
                </c:pt>
                <c:pt idx="1">
                  <c:v>15702000</c:v>
                </c:pt>
                <c:pt idx="2">
                  <c:v>36678632</c:v>
                </c:pt>
                <c:pt idx="3">
                  <c:v>30384024</c:v>
                </c:pt>
                <c:pt idx="4">
                  <c:v>42976233</c:v>
                </c:pt>
              </c:numCache>
            </c:numRef>
          </c:val>
        </c:ser>
        <c:ser>
          <c:idx val="1"/>
          <c:order val="1"/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hape val="box"/>
        <c:axId val="138914048"/>
        <c:axId val="138924032"/>
        <c:axId val="0"/>
      </c:bar3DChart>
      <c:catAx>
        <c:axId val="138914048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924032"/>
        <c:crosses val="autoZero"/>
        <c:auto val="1"/>
        <c:lblAlgn val="ctr"/>
        <c:lblOffset val="100"/>
        <c:tickLblSkip val="1"/>
        <c:tickMarkSkip val="1"/>
      </c:catAx>
      <c:valAx>
        <c:axId val="13892403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91404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lang="en-US"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  <c:txPr>
        <a:bodyPr/>
        <a:lstStyle/>
        <a:p>
          <a:pPr>
            <a:defRPr lang="en-US" sz="21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title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'14 shp ap +nd permb'!$A$6:$A$10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hape val="box"/>
        <c:axId val="138931584"/>
        <c:axId val="139015296"/>
        <c:axId val="0"/>
      </c:bar3DChart>
      <c:catAx>
        <c:axId val="138931584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9015296"/>
        <c:crosses val="autoZero"/>
        <c:auto val="1"/>
        <c:lblAlgn val="ctr"/>
        <c:lblOffset val="100"/>
        <c:tickLblSkip val="1"/>
        <c:tickMarkSkip val="1"/>
      </c:catAx>
      <c:valAx>
        <c:axId val="13901529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93158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lang="en-US"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"/>
  <c:chart>
    <c:view3D>
      <c:hPercent val="72"/>
      <c:depthPercent val="100"/>
      <c:rAngAx val="1"/>
    </c:view3D>
    <c:plotArea>
      <c:layout>
        <c:manualLayout>
          <c:layoutTarget val="inner"/>
          <c:xMode val="edge"/>
          <c:yMode val="edge"/>
          <c:x val="0.14191873556789028"/>
          <c:y val="2.9838568566026031E-2"/>
          <c:w val="0.85808126443211019"/>
          <c:h val="0.86393672565122881"/>
        </c:manualLayout>
      </c:layout>
      <c:bar3DChart>
        <c:barDir val="col"/>
        <c:grouping val="stacked"/>
        <c:ser>
          <c:idx val="0"/>
          <c:order val="0"/>
          <c:dPt>
            <c:idx val="0"/>
            <c:spPr>
              <a:solidFill>
                <a:srgbClr val="C00000"/>
              </a:solidFill>
            </c:spPr>
          </c:dPt>
          <c:dPt>
            <c:idx val="1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2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5"/>
            <c:spPr>
              <a:solidFill>
                <a:srgbClr val="0070C0"/>
              </a:solidFill>
            </c:spPr>
          </c:dPt>
          <c:cat>
            <c:numRef>
              <c:f>'grant 16'!$B$6:$B$18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'grant 16'!$C$6:$C$18</c:f>
              <c:numCache>
                <c:formatCode>#,##0</c:formatCode>
                <c:ptCount val="13"/>
                <c:pt idx="0">
                  <c:v>101531000</c:v>
                </c:pt>
                <c:pt idx="1">
                  <c:v>153081000</c:v>
                </c:pt>
                <c:pt idx="2">
                  <c:v>137110000</c:v>
                </c:pt>
                <c:pt idx="3">
                  <c:v>180321000</c:v>
                </c:pt>
                <c:pt idx="4">
                  <c:v>247335000</c:v>
                </c:pt>
                <c:pt idx="5">
                  <c:v>251540000</c:v>
                </c:pt>
                <c:pt idx="6">
                  <c:v>208046000</c:v>
                </c:pt>
                <c:pt idx="7">
                  <c:v>201805000</c:v>
                </c:pt>
                <c:pt idx="8">
                  <c:v>204832000</c:v>
                </c:pt>
                <c:pt idx="9">
                  <c:v>234767326</c:v>
                </c:pt>
                <c:pt idx="10">
                  <c:v>232065000</c:v>
                </c:pt>
                <c:pt idx="11">
                  <c:v>243668000</c:v>
                </c:pt>
                <c:pt idx="12">
                  <c:v>374451000</c:v>
                </c:pt>
              </c:numCache>
            </c:numRef>
          </c:val>
        </c:ser>
        <c:shape val="box"/>
        <c:axId val="108857984"/>
        <c:axId val="108867968"/>
        <c:axId val="0"/>
      </c:bar3DChart>
      <c:catAx>
        <c:axId val="108857984"/>
        <c:scaling>
          <c:orientation val="minMax"/>
        </c:scaling>
        <c:axPos val="b"/>
        <c:numFmt formatCode="General" sourceLinked="1"/>
        <c:tickLblPos val="low"/>
        <c:txPr>
          <a:bodyPr rot="0" vert="horz"/>
          <a:lstStyle/>
          <a:p>
            <a:pPr>
              <a:defRPr lang="sq-AL" sz="11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08867968"/>
        <c:crosses val="autoZero"/>
        <c:auto val="1"/>
        <c:lblAlgn val="ctr"/>
        <c:lblOffset val="100"/>
        <c:tickLblSkip val="1"/>
        <c:tickMarkSkip val="1"/>
      </c:catAx>
      <c:valAx>
        <c:axId val="108867968"/>
        <c:scaling>
          <c:orientation val="minMax"/>
        </c:scaling>
        <c:axPos val="l"/>
        <c:majorGridlines/>
        <c:numFmt formatCode="#,##0" sourceLinked="1"/>
        <c:tickLblPos val="nextTo"/>
        <c:txPr>
          <a:bodyPr rot="0" vert="horz"/>
          <a:lstStyle/>
          <a:p>
            <a:pPr>
              <a:defRPr lang="sq-AL"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0885798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  <c:txPr>
        <a:bodyPr/>
        <a:lstStyle/>
        <a:p>
          <a:pPr>
            <a:defRPr lang="en-US"/>
          </a:pPr>
          <a:endParaRPr lang="en-US"/>
        </a:p>
      </c:txPr>
    </c:title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'14 shpfunk  ap +nd permb  (2)'!$G$4</c:f>
              <c:strCache>
                <c:ptCount val="1"/>
                <c:pt idx="0">
                  <c:v>investime 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'14 shpfunk  ap +nd permb  (2)'!$A$6:$A$10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'14 shpfunk  ap +nd permb  (2)'!$G$6:$G$10</c:f>
              <c:numCache>
                <c:formatCode>#,##0</c:formatCode>
                <c:ptCount val="5"/>
                <c:pt idx="0">
                  <c:v>33516000</c:v>
                </c:pt>
                <c:pt idx="1">
                  <c:v>43950000</c:v>
                </c:pt>
                <c:pt idx="2">
                  <c:v>61521175</c:v>
                </c:pt>
                <c:pt idx="3">
                  <c:v>73074948</c:v>
                </c:pt>
                <c:pt idx="4">
                  <c:v>125009017</c:v>
                </c:pt>
              </c:numCache>
            </c:numRef>
          </c:val>
        </c:ser>
        <c:shape val="box"/>
        <c:axId val="139052160"/>
        <c:axId val="139053696"/>
        <c:axId val="0"/>
      </c:bar3DChart>
      <c:catAx>
        <c:axId val="139052160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9053696"/>
        <c:crosses val="autoZero"/>
        <c:auto val="1"/>
        <c:lblAlgn val="ctr"/>
        <c:lblOffset val="100"/>
        <c:tickLblSkip val="1"/>
        <c:tickMarkSkip val="1"/>
      </c:catAx>
      <c:valAx>
        <c:axId val="13905369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905216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lang="en-US" sz="1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2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hPercent val="6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'!$E$6:$E$10</c:f>
              <c:numCache>
                <c:formatCode>#,##0</c:formatCode>
                <c:ptCount val="5"/>
                <c:pt idx="0">
                  <c:v>7777000</c:v>
                </c:pt>
                <c:pt idx="1">
                  <c:v>15702000</c:v>
                </c:pt>
                <c:pt idx="2">
                  <c:v>36678632</c:v>
                </c:pt>
                <c:pt idx="3">
                  <c:v>30384024</c:v>
                </c:pt>
                <c:pt idx="4">
                  <c:v>42976233</c:v>
                </c:pt>
              </c:numCache>
            </c:numRef>
          </c:val>
        </c:ser>
        <c:ser>
          <c:idx val="1"/>
          <c:order val="1"/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hape val="box"/>
        <c:axId val="139062656"/>
        <c:axId val="139940992"/>
        <c:axId val="0"/>
      </c:bar3DChart>
      <c:catAx>
        <c:axId val="139062656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sq-AL"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9940992"/>
        <c:crosses val="autoZero"/>
        <c:auto val="1"/>
        <c:lblAlgn val="ctr"/>
        <c:lblOffset val="100"/>
        <c:tickLblSkip val="1"/>
        <c:tickMarkSkip val="1"/>
      </c:catAx>
      <c:valAx>
        <c:axId val="13994099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sq-AL"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906265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lang="sq-AL"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  <c:txPr>
        <a:bodyPr/>
        <a:lstStyle/>
        <a:p>
          <a:pPr>
            <a:defRPr lang="sq-AL" sz="21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title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'15 shp ap +nd permb'!$A$6:$A$10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hape val="box"/>
        <c:axId val="139965184"/>
        <c:axId val="139966720"/>
        <c:axId val="0"/>
      </c:bar3DChart>
      <c:catAx>
        <c:axId val="139965184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sq-AL"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9966720"/>
        <c:crosses val="autoZero"/>
        <c:auto val="1"/>
        <c:lblAlgn val="ctr"/>
        <c:lblOffset val="100"/>
        <c:tickLblSkip val="1"/>
        <c:tickMarkSkip val="1"/>
      </c:catAx>
      <c:valAx>
        <c:axId val="13996672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sq-AL"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996518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lang="sq-AL"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  <c:txPr>
        <a:bodyPr/>
        <a:lstStyle/>
        <a:p>
          <a:pPr>
            <a:defRPr lang="sq-AL"/>
          </a:pPr>
          <a:endParaRPr lang="en-US"/>
        </a:p>
      </c:txPr>
    </c:title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'16 shp ap +nd permb nd'!$D$4</c:f>
              <c:strCache>
                <c:ptCount val="1"/>
                <c:pt idx="0">
                  <c:v>investime 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'16 shp ap +nd permb nd'!$A$6:$A$10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'16 shp ap +nd permb nd'!$D$6:$D$10</c:f>
              <c:numCache>
                <c:formatCode>#,##0</c:formatCode>
                <c:ptCount val="5"/>
                <c:pt idx="0">
                  <c:v>33516000</c:v>
                </c:pt>
                <c:pt idx="1">
                  <c:v>43950000</c:v>
                </c:pt>
                <c:pt idx="2">
                  <c:v>61521175</c:v>
                </c:pt>
                <c:pt idx="3">
                  <c:v>73074948</c:v>
                </c:pt>
                <c:pt idx="4">
                  <c:v>125009017</c:v>
                </c:pt>
              </c:numCache>
            </c:numRef>
          </c:val>
        </c:ser>
        <c:shape val="box"/>
        <c:axId val="137849088"/>
        <c:axId val="137859072"/>
        <c:axId val="0"/>
      </c:bar3DChart>
      <c:catAx>
        <c:axId val="137849088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sq-AL"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7859072"/>
        <c:crosses val="autoZero"/>
        <c:auto val="1"/>
        <c:lblAlgn val="ctr"/>
        <c:lblOffset val="100"/>
        <c:tickLblSkip val="1"/>
        <c:tickMarkSkip val="1"/>
      </c:catAx>
      <c:valAx>
        <c:axId val="13785907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sq-AL"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784908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lang="sq-AL" sz="1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2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'16 shp ap +nd permb nd'!$B$4</c:f>
              <c:strCache>
                <c:ptCount val="1"/>
                <c:pt idx="0">
                  <c:v>paga+sig shoq</c:v>
                </c:pt>
              </c:strCache>
            </c:strRef>
          </c:tx>
          <c:cat>
            <c:numRef>
              <c:f>'16 shp ap +nd permb nd'!$A$5:$A$18</c:f>
              <c:numCache>
                <c:formatCode>General</c:formatCode>
                <c:ptCount val="14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</c:numCache>
            </c:numRef>
          </c:cat>
          <c:val>
            <c:numRef>
              <c:f>'16 shp ap +nd permb nd'!$B$5:$B$18</c:f>
              <c:numCache>
                <c:formatCode>#,##0</c:formatCode>
                <c:ptCount val="14"/>
                <c:pt idx="0">
                  <c:v>54083000</c:v>
                </c:pt>
                <c:pt idx="1">
                  <c:v>79770000</c:v>
                </c:pt>
                <c:pt idx="2">
                  <c:v>100575000</c:v>
                </c:pt>
                <c:pt idx="3">
                  <c:v>99795688</c:v>
                </c:pt>
                <c:pt idx="4">
                  <c:v>100379218</c:v>
                </c:pt>
                <c:pt idx="5">
                  <c:v>105246401</c:v>
                </c:pt>
                <c:pt idx="6">
                  <c:v>136600895</c:v>
                </c:pt>
                <c:pt idx="7">
                  <c:v>143984401</c:v>
                </c:pt>
                <c:pt idx="8">
                  <c:v>144934752</c:v>
                </c:pt>
                <c:pt idx="9">
                  <c:v>152975608</c:v>
                </c:pt>
                <c:pt idx="10">
                  <c:v>168729458</c:v>
                </c:pt>
                <c:pt idx="11">
                  <c:v>161543675</c:v>
                </c:pt>
                <c:pt idx="12">
                  <c:v>184130000</c:v>
                </c:pt>
                <c:pt idx="13">
                  <c:v>250074000</c:v>
                </c:pt>
              </c:numCache>
            </c:numRef>
          </c:val>
        </c:ser>
        <c:ser>
          <c:idx val="1"/>
          <c:order val="1"/>
          <c:tx>
            <c:strRef>
              <c:f>'16 shp ap +nd permb nd'!$C$4</c:f>
              <c:strCache>
                <c:ptCount val="1"/>
                <c:pt idx="0">
                  <c:v>sociale +operative</c:v>
                </c:pt>
              </c:strCache>
            </c:strRef>
          </c:tx>
          <c:cat>
            <c:numRef>
              <c:f>'16 shp ap +nd permb nd'!$A$5:$A$18</c:f>
              <c:numCache>
                <c:formatCode>General</c:formatCode>
                <c:ptCount val="14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</c:numCache>
            </c:numRef>
          </c:cat>
          <c:val>
            <c:numRef>
              <c:f>'16 shp ap +nd permb nd'!$C$5:$C$18</c:f>
              <c:numCache>
                <c:formatCode>#,##0</c:formatCode>
                <c:ptCount val="14"/>
                <c:pt idx="0">
                  <c:v>30110000</c:v>
                </c:pt>
                <c:pt idx="1">
                  <c:v>38734000</c:v>
                </c:pt>
                <c:pt idx="2">
                  <c:v>57658000</c:v>
                </c:pt>
                <c:pt idx="3">
                  <c:v>64400632</c:v>
                </c:pt>
                <c:pt idx="4">
                  <c:v>49015024</c:v>
                </c:pt>
                <c:pt idx="5">
                  <c:v>73980886</c:v>
                </c:pt>
                <c:pt idx="6">
                  <c:v>107069630</c:v>
                </c:pt>
                <c:pt idx="7">
                  <c:v>111078149</c:v>
                </c:pt>
                <c:pt idx="8">
                  <c:v>119219169</c:v>
                </c:pt>
                <c:pt idx="9">
                  <c:v>125307515</c:v>
                </c:pt>
                <c:pt idx="10">
                  <c:v>111580954</c:v>
                </c:pt>
                <c:pt idx="11">
                  <c:v>92247883</c:v>
                </c:pt>
                <c:pt idx="12">
                  <c:v>125000000</c:v>
                </c:pt>
                <c:pt idx="13">
                  <c:v>311353598.56400001</c:v>
                </c:pt>
              </c:numCache>
            </c:numRef>
          </c:val>
        </c:ser>
        <c:ser>
          <c:idx val="2"/>
          <c:order val="2"/>
          <c:tx>
            <c:strRef>
              <c:f>'16 shp ap +nd permb nd'!$D$4</c:f>
              <c:strCache>
                <c:ptCount val="1"/>
                <c:pt idx="0">
                  <c:v>investime </c:v>
                </c:pt>
              </c:strCache>
            </c:strRef>
          </c:tx>
          <c:cat>
            <c:numRef>
              <c:f>'16 shp ap +nd permb nd'!$A$5:$A$18</c:f>
              <c:numCache>
                <c:formatCode>General</c:formatCode>
                <c:ptCount val="14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</c:numCache>
            </c:numRef>
          </c:cat>
          <c:val>
            <c:numRef>
              <c:f>'16 shp ap +nd permb nd'!$D$5:$D$18</c:f>
              <c:numCache>
                <c:formatCode>#,##0</c:formatCode>
                <c:ptCount val="14"/>
                <c:pt idx="0">
                  <c:v>19677000</c:v>
                </c:pt>
                <c:pt idx="1">
                  <c:v>33516000</c:v>
                </c:pt>
                <c:pt idx="2">
                  <c:v>43950000</c:v>
                </c:pt>
                <c:pt idx="3">
                  <c:v>61521175</c:v>
                </c:pt>
                <c:pt idx="4">
                  <c:v>73074948</c:v>
                </c:pt>
                <c:pt idx="5">
                  <c:v>125009017</c:v>
                </c:pt>
                <c:pt idx="6">
                  <c:v>334187511</c:v>
                </c:pt>
                <c:pt idx="7">
                  <c:v>356660000</c:v>
                </c:pt>
                <c:pt idx="8">
                  <c:v>233700268</c:v>
                </c:pt>
                <c:pt idx="9">
                  <c:v>281055415</c:v>
                </c:pt>
                <c:pt idx="10">
                  <c:v>283725420</c:v>
                </c:pt>
                <c:pt idx="11">
                  <c:v>261581856</c:v>
                </c:pt>
                <c:pt idx="12">
                  <c:v>335000000</c:v>
                </c:pt>
                <c:pt idx="13">
                  <c:v>692706965</c:v>
                </c:pt>
              </c:numCache>
            </c:numRef>
          </c:val>
        </c:ser>
        <c:axId val="137872512"/>
        <c:axId val="137874048"/>
      </c:barChart>
      <c:catAx>
        <c:axId val="13787251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sq-AL"/>
            </a:pPr>
            <a:endParaRPr lang="en-US"/>
          </a:p>
        </c:txPr>
        <c:crossAx val="137874048"/>
        <c:crosses val="autoZero"/>
        <c:auto val="1"/>
        <c:lblAlgn val="ctr"/>
        <c:lblOffset val="100"/>
      </c:catAx>
      <c:valAx>
        <c:axId val="137874048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lang="sq-AL"/>
            </a:pPr>
            <a:endParaRPr lang="en-US"/>
          </a:p>
        </c:txPr>
        <c:crossAx val="13787251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sq-AL"/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hPercent val="5"/>
      <c:depthPercent val="100"/>
      <c:rAngAx val="1"/>
    </c:view3D>
    <c:plotArea>
      <c:layout>
        <c:manualLayout>
          <c:layoutTarget val="inner"/>
          <c:xMode val="edge"/>
          <c:yMode val="edge"/>
          <c:x val="0.20807174103237094"/>
          <c:y val="7.4548702245552642E-2"/>
          <c:w val="0.44894356955380582"/>
          <c:h val="0.68734580052493588"/>
        </c:manualLayout>
      </c:layout>
      <c:bar3DChart>
        <c:barDir val="col"/>
        <c:grouping val="clustered"/>
        <c:ser>
          <c:idx val="0"/>
          <c:order val="0"/>
          <c:tx>
            <c:strRef>
              <c:f>'gr+ar 14'!$C$3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'gr+ar 14'!$B$4:$B$14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'gr+ar 14'!$C$4:$C$14</c:f>
              <c:numCache>
                <c:formatCode>#,##0</c:formatCode>
                <c:ptCount val="11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  <c:pt idx="7">
                  <c:v>208046000</c:v>
                </c:pt>
                <c:pt idx="8">
                  <c:v>201805000</c:v>
                </c:pt>
                <c:pt idx="9">
                  <c:v>204832000</c:v>
                </c:pt>
                <c:pt idx="10">
                  <c:v>234767326</c:v>
                </c:pt>
              </c:numCache>
            </c:numRef>
          </c:val>
        </c:ser>
        <c:ser>
          <c:idx val="1"/>
          <c:order val="1"/>
          <c:tx>
            <c:strRef>
              <c:f>'gr+ar 14'!$D$3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'gr+ar 14'!$B$4:$B$14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'gr+ar 14'!$D$4:$D$14</c:f>
              <c:numCache>
                <c:formatCode>#,##0</c:formatCode>
                <c:ptCount val="11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  <c:pt idx="7">
                  <c:v>282605931</c:v>
                </c:pt>
                <c:pt idx="8">
                  <c:v>311102071</c:v>
                </c:pt>
                <c:pt idx="9">
                  <c:v>311992416</c:v>
                </c:pt>
                <c:pt idx="10">
                  <c:v>329704542</c:v>
                </c:pt>
              </c:numCache>
            </c:numRef>
          </c:val>
        </c:ser>
        <c:shape val="cylinder"/>
        <c:axId val="133607424"/>
        <c:axId val="133608960"/>
        <c:axId val="0"/>
      </c:bar3DChart>
      <c:catAx>
        <c:axId val="133607424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lang="en-US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3608960"/>
        <c:crosses val="autoZero"/>
        <c:auto val="1"/>
        <c:lblAlgn val="ctr"/>
        <c:lblOffset val="100"/>
      </c:catAx>
      <c:valAx>
        <c:axId val="133608960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lang="en-US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360742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lang="en-US" sz="5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1866103288353975"/>
          <c:y val="4.6770924467774859E-2"/>
          <c:w val="0.74734076349644063"/>
          <c:h val="0.79822506561679785"/>
        </c:manualLayout>
      </c:layout>
      <c:barChart>
        <c:barDir val="col"/>
        <c:grouping val="clustered"/>
        <c:ser>
          <c:idx val="0"/>
          <c:order val="0"/>
          <c:tx>
            <c:strRef>
              <c:f>'gr+ar 14'!$C$3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'gr+ar 14'!$B$4:$B$10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'gr+ar 14'!$C$4:$C$10</c:f>
              <c:numCache>
                <c:formatCode>#,##0</c:formatCode>
                <c:ptCount val="7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</c:numCache>
            </c:numRef>
          </c:val>
        </c:ser>
        <c:ser>
          <c:idx val="1"/>
          <c:order val="1"/>
          <c:tx>
            <c:strRef>
              <c:f>'gr+ar 14'!$D$3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'gr+ar 14'!$B$4:$B$10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'gr+ar 14'!$D$4:$D$10</c:f>
              <c:numCache>
                <c:formatCode>#,##0</c:formatCode>
                <c:ptCount val="7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</c:numCache>
            </c:numRef>
          </c:val>
        </c:ser>
        <c:axId val="133629440"/>
        <c:axId val="133630976"/>
      </c:barChart>
      <c:catAx>
        <c:axId val="133629440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lang="en-US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3630976"/>
        <c:crosses val="autoZero"/>
        <c:auto val="1"/>
        <c:lblAlgn val="ctr"/>
        <c:lblOffset val="100"/>
      </c:catAx>
      <c:valAx>
        <c:axId val="133630976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lang="en-US"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362944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en-US" sz="52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hPercent val="5"/>
      <c:depthPercent val="100"/>
      <c:rAngAx val="1"/>
    </c:view3D>
    <c:plotArea>
      <c:layout>
        <c:manualLayout>
          <c:layoutTarget val="inner"/>
          <c:xMode val="edge"/>
          <c:yMode val="edge"/>
          <c:x val="0.20807174103237094"/>
          <c:y val="7.4548702245552642E-2"/>
          <c:w val="0.44894356955380582"/>
          <c:h val="0.68734580052493588"/>
        </c:manualLayout>
      </c:layout>
      <c:bar3DChart>
        <c:barDir val="col"/>
        <c:grouping val="clustered"/>
        <c:ser>
          <c:idx val="0"/>
          <c:order val="0"/>
          <c:tx>
            <c:strRef>
              <c:f>'kot1'!$C$6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'kot1'!$B$7:$B$17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'kot1'!$C$7:$C$17</c:f>
              <c:numCache>
                <c:formatCode>#,##0</c:formatCode>
                <c:ptCount val="11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  <c:pt idx="7">
                  <c:v>208046000</c:v>
                </c:pt>
                <c:pt idx="8">
                  <c:v>201805000</c:v>
                </c:pt>
                <c:pt idx="9">
                  <c:v>204832000</c:v>
                </c:pt>
                <c:pt idx="10">
                  <c:v>229767326</c:v>
                </c:pt>
              </c:numCache>
            </c:numRef>
          </c:val>
        </c:ser>
        <c:ser>
          <c:idx val="1"/>
          <c:order val="1"/>
          <c:tx>
            <c:strRef>
              <c:f>'kot1'!$D$6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'kot1'!$B$7:$B$17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'kot1'!$D$7:$D$17</c:f>
              <c:numCache>
                <c:formatCode>#,##0</c:formatCode>
                <c:ptCount val="11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  <c:pt idx="7">
                  <c:v>318106800</c:v>
                </c:pt>
                <c:pt idx="8">
                  <c:v>311102071</c:v>
                </c:pt>
                <c:pt idx="9">
                  <c:v>311110000</c:v>
                </c:pt>
                <c:pt idx="10">
                  <c:v>503920000</c:v>
                </c:pt>
              </c:numCache>
            </c:numRef>
          </c:val>
        </c:ser>
        <c:shape val="cylinder"/>
        <c:axId val="108897024"/>
        <c:axId val="108898560"/>
        <c:axId val="0"/>
      </c:bar3DChart>
      <c:catAx>
        <c:axId val="108897024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lang="en-US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08898560"/>
        <c:crosses val="autoZero"/>
        <c:auto val="1"/>
        <c:lblAlgn val="ctr"/>
        <c:lblOffset val="100"/>
      </c:catAx>
      <c:valAx>
        <c:axId val="108898560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lang="en-US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0889702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lang="en-US" sz="65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1866103288353975"/>
          <c:y val="4.6770924467774859E-2"/>
          <c:w val="0.74734076349644063"/>
          <c:h val="0.79822506561679785"/>
        </c:manualLayout>
      </c:layout>
      <c:barChart>
        <c:barDir val="col"/>
        <c:grouping val="clustered"/>
        <c:ser>
          <c:idx val="0"/>
          <c:order val="0"/>
          <c:tx>
            <c:strRef>
              <c:f>'kot1'!$C$6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'kot1'!$B$7:$B$13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'kot1'!$C$7:$C$13</c:f>
              <c:numCache>
                <c:formatCode>#,##0</c:formatCode>
                <c:ptCount val="7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</c:numCache>
            </c:numRef>
          </c:val>
        </c:ser>
        <c:ser>
          <c:idx val="1"/>
          <c:order val="1"/>
          <c:tx>
            <c:strRef>
              <c:f>'kot1'!$D$6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'kot1'!$B$7:$B$13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'kot1'!$D$7:$D$13</c:f>
              <c:numCache>
                <c:formatCode>#,##0</c:formatCode>
                <c:ptCount val="7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</c:numCache>
            </c:numRef>
          </c:val>
        </c:ser>
        <c:axId val="134357376"/>
        <c:axId val="134358912"/>
      </c:barChart>
      <c:catAx>
        <c:axId val="134357376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lang="en-US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4358912"/>
        <c:crosses val="autoZero"/>
        <c:auto val="1"/>
        <c:lblAlgn val="ctr"/>
        <c:lblOffset val="100"/>
      </c:catAx>
      <c:valAx>
        <c:axId val="134358912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lang="en-US"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43573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937063792458944"/>
          <c:y val="3.665317876932065E-2"/>
          <c:w val="0.14997689869325592"/>
          <c:h val="0.29706401283172934"/>
        </c:manualLayout>
      </c:layout>
      <c:txPr>
        <a:bodyPr/>
        <a:lstStyle/>
        <a:p>
          <a:pPr>
            <a:defRPr lang="en-US" sz="68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hPercent val="5"/>
      <c:depthPercent val="100"/>
      <c:rAngAx val="1"/>
    </c:view3D>
    <c:plotArea>
      <c:layout>
        <c:manualLayout>
          <c:layoutTarget val="inner"/>
          <c:xMode val="edge"/>
          <c:yMode val="edge"/>
          <c:x val="0.20807174103237094"/>
          <c:y val="7.4548702245552642E-2"/>
          <c:w val="0.44894356955380582"/>
          <c:h val="0.68734580052493588"/>
        </c:manualLayout>
      </c:layout>
      <c:bar3DChart>
        <c:barDir val="col"/>
        <c:grouping val="clustered"/>
        <c:ser>
          <c:idx val="0"/>
          <c:order val="0"/>
          <c:tx>
            <c:strRef>
              <c:f>'kot1'!$C$6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'kot1'!$B$7:$B$17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'kot1'!$C$7:$C$17</c:f>
              <c:numCache>
                <c:formatCode>#,##0</c:formatCode>
                <c:ptCount val="11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  <c:pt idx="7">
                  <c:v>208046000</c:v>
                </c:pt>
                <c:pt idx="8">
                  <c:v>201805000</c:v>
                </c:pt>
                <c:pt idx="9">
                  <c:v>204832000</c:v>
                </c:pt>
                <c:pt idx="10">
                  <c:v>229767326</c:v>
                </c:pt>
              </c:numCache>
            </c:numRef>
          </c:val>
        </c:ser>
        <c:ser>
          <c:idx val="1"/>
          <c:order val="1"/>
          <c:tx>
            <c:strRef>
              <c:f>'kot1'!$D$6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'kot1'!$B$7:$B$17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'kot1'!$D$7:$D$17</c:f>
              <c:numCache>
                <c:formatCode>#,##0</c:formatCode>
                <c:ptCount val="11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  <c:pt idx="7">
                  <c:v>318106800</c:v>
                </c:pt>
                <c:pt idx="8">
                  <c:v>311102071</c:v>
                </c:pt>
                <c:pt idx="9">
                  <c:v>311110000</c:v>
                </c:pt>
                <c:pt idx="10">
                  <c:v>503920000</c:v>
                </c:pt>
              </c:numCache>
            </c:numRef>
          </c:val>
        </c:ser>
        <c:shape val="cylinder"/>
        <c:axId val="134387968"/>
        <c:axId val="134389760"/>
        <c:axId val="0"/>
      </c:bar3DChart>
      <c:catAx>
        <c:axId val="134387968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lang="en-US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4389760"/>
        <c:crosses val="autoZero"/>
        <c:auto val="1"/>
        <c:lblAlgn val="ctr"/>
        <c:lblOffset val="100"/>
      </c:catAx>
      <c:valAx>
        <c:axId val="134389760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lang="en-US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43879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lang="en-US" sz="65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1866103288353975"/>
          <c:y val="4.6770924467774859E-2"/>
          <c:w val="0.74734076349644063"/>
          <c:h val="0.79822506561679785"/>
        </c:manualLayout>
      </c:layout>
      <c:barChart>
        <c:barDir val="col"/>
        <c:grouping val="clustered"/>
        <c:ser>
          <c:idx val="0"/>
          <c:order val="0"/>
          <c:tx>
            <c:strRef>
              <c:f>'kot1'!$C$6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'kot1'!$B$7:$B$13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'kot1'!$C$7:$C$13</c:f>
              <c:numCache>
                <c:formatCode>#,##0</c:formatCode>
                <c:ptCount val="7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</c:numCache>
            </c:numRef>
          </c:val>
        </c:ser>
        <c:ser>
          <c:idx val="1"/>
          <c:order val="1"/>
          <c:tx>
            <c:strRef>
              <c:f>'kot1'!$D$6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'kot1'!$B$7:$B$13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'kot1'!$D$7:$D$13</c:f>
              <c:numCache>
                <c:formatCode>#,##0</c:formatCode>
                <c:ptCount val="7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</c:numCache>
            </c:numRef>
          </c:val>
        </c:ser>
        <c:axId val="134410240"/>
        <c:axId val="134411776"/>
      </c:barChart>
      <c:catAx>
        <c:axId val="134410240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lang="en-US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4411776"/>
        <c:crosses val="autoZero"/>
        <c:auto val="1"/>
        <c:lblAlgn val="ctr"/>
        <c:lblOffset val="100"/>
      </c:catAx>
      <c:valAx>
        <c:axId val="134411776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lang="en-US"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44102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937063792458944"/>
          <c:y val="3.665317876932065E-2"/>
          <c:w val="0.14997689869325592"/>
          <c:h val="0.29706401283172934"/>
        </c:manualLayout>
      </c:layout>
      <c:txPr>
        <a:bodyPr/>
        <a:lstStyle/>
        <a:p>
          <a:pPr>
            <a:defRPr lang="en-US" sz="68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23971B-17DC-41BB-BA8E-30EAC2ADBD06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E012CE-EB3C-48A5-A3C3-B86D1EB912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012CE-EB3C-48A5-A3C3-B86D1EB9125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012CE-EB3C-48A5-A3C3-B86D1EB9125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012CE-EB3C-48A5-A3C3-B86D1EB91253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012CE-EB3C-48A5-A3C3-B86D1EB91253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012CE-EB3C-48A5-A3C3-B86D1EB91253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chart" Target="../charts/chart7.xml"/><Relationship Id="rId7" Type="http://schemas.openxmlformats.org/officeDocument/2006/relationships/chart" Target="../charts/chart11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5.xml"/><Relationship Id="rId13" Type="http://schemas.openxmlformats.org/officeDocument/2006/relationships/chart" Target="../charts/chart30.xml"/><Relationship Id="rId3" Type="http://schemas.openxmlformats.org/officeDocument/2006/relationships/chart" Target="../charts/chart20.xml"/><Relationship Id="rId7" Type="http://schemas.openxmlformats.org/officeDocument/2006/relationships/chart" Target="../charts/chart24.xml"/><Relationship Id="rId12" Type="http://schemas.openxmlformats.org/officeDocument/2006/relationships/chart" Target="../charts/chart29.xml"/><Relationship Id="rId17" Type="http://schemas.openxmlformats.org/officeDocument/2006/relationships/chart" Target="../charts/chart34.xml"/><Relationship Id="rId2" Type="http://schemas.openxmlformats.org/officeDocument/2006/relationships/chart" Target="../charts/chart19.xml"/><Relationship Id="rId16" Type="http://schemas.openxmlformats.org/officeDocument/2006/relationships/chart" Target="../charts/chart33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3.xml"/><Relationship Id="rId11" Type="http://schemas.openxmlformats.org/officeDocument/2006/relationships/chart" Target="../charts/chart28.xml"/><Relationship Id="rId5" Type="http://schemas.openxmlformats.org/officeDocument/2006/relationships/chart" Target="../charts/chart22.xml"/><Relationship Id="rId15" Type="http://schemas.openxmlformats.org/officeDocument/2006/relationships/chart" Target="../charts/chart32.xml"/><Relationship Id="rId10" Type="http://schemas.openxmlformats.org/officeDocument/2006/relationships/chart" Target="../charts/chart27.xml"/><Relationship Id="rId4" Type="http://schemas.openxmlformats.org/officeDocument/2006/relationships/chart" Target="../charts/chart21.xml"/><Relationship Id="rId9" Type="http://schemas.openxmlformats.org/officeDocument/2006/relationships/chart" Target="../charts/chart26.xml"/><Relationship Id="rId14" Type="http://schemas.openxmlformats.org/officeDocument/2006/relationships/chart" Target="../charts/chart3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0400" y="2209800"/>
            <a:ext cx="59436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Bashkia Kamëz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0" y="2819400"/>
            <a:ext cx="533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Buxheti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 descr="Logo Transparent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598901"/>
            <a:ext cx="1066800" cy="150816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76600" y="3657600"/>
            <a:ext cx="190308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201</a:t>
            </a:r>
            <a:r>
              <a:rPr lang="sq-AL" sz="66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6</a:t>
            </a:r>
            <a:endParaRPr lang="en-US" sz="66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914400"/>
            <a:ext cx="8763000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q-AL" sz="2000" b="1" dirty="0" smtClean="0">
                <a:solidFill>
                  <a:srgbClr val="0070C0"/>
                </a:solidFill>
              </a:rPr>
              <a:t>Të ardhurat e vetë </a:t>
            </a:r>
            <a:r>
              <a:rPr lang="en-US" sz="2000" b="1" dirty="0" smtClean="0">
                <a:solidFill>
                  <a:srgbClr val="0070C0"/>
                </a:solidFill>
              </a:rPr>
              <a:t>B</a:t>
            </a:r>
            <a:r>
              <a:rPr lang="sq-AL" sz="2000" b="1" dirty="0" err="1" smtClean="0">
                <a:solidFill>
                  <a:srgbClr val="0070C0"/>
                </a:solidFill>
              </a:rPr>
              <a:t>ashkisë</a:t>
            </a:r>
            <a:endParaRPr lang="en-US" sz="2000" b="1" dirty="0" smtClean="0">
              <a:solidFill>
                <a:srgbClr val="0070C0"/>
              </a:solidFill>
            </a:endParaRPr>
          </a:p>
          <a:p>
            <a:pPr algn="just"/>
            <a:r>
              <a:rPr lang="sq-AL" sz="1400" dirty="0" smtClean="0"/>
              <a:t> </a:t>
            </a:r>
            <a:endParaRPr lang="en-US" sz="1400" dirty="0" smtClean="0"/>
          </a:p>
          <a:p>
            <a:pPr algn="just"/>
            <a:r>
              <a:rPr lang="en-US" sz="1400" dirty="0" smtClean="0"/>
              <a:t>	</a:t>
            </a:r>
            <a:r>
              <a:rPr lang="sq-AL" sz="1400" dirty="0" smtClean="0"/>
              <a:t>Ky buxhet, i cili për pjesën më të madhe mundësohet nga fuqizimi i administrimit fiskal, bën të mundur realizimin e objektivave të bashkisë për të financuar nevojat e mëdha të komunitetit, për përmirësimin rrënjësor të infrastrukturës dhe të shërbimeve publike.</a:t>
            </a:r>
            <a:endParaRPr lang="en-US" sz="1400" dirty="0" smtClean="0"/>
          </a:p>
          <a:p>
            <a:pPr algn="just"/>
            <a:r>
              <a:rPr lang="en-US" sz="1400" dirty="0" smtClean="0"/>
              <a:t>	</a:t>
            </a:r>
            <a:r>
              <a:rPr lang="sq-AL" sz="1400" dirty="0" smtClean="0"/>
              <a:t>Mbështetur në vendimin e Këshillit Bashkiak “Për miratimin e Paketës Fiskale në Bashkinë Kamëz për vitin 201</a:t>
            </a:r>
            <a:r>
              <a:rPr lang="en-US" sz="1400" dirty="0" smtClean="0"/>
              <a:t>6</a:t>
            </a:r>
            <a:r>
              <a:rPr lang="sq-AL" sz="1400" dirty="0" smtClean="0"/>
              <a:t>”, të ardhurat për vitin 201</a:t>
            </a:r>
            <a:r>
              <a:rPr lang="en-US" sz="1400" dirty="0" smtClean="0"/>
              <a:t>6</a:t>
            </a:r>
            <a:r>
              <a:rPr lang="sq-AL" sz="1400" dirty="0" smtClean="0"/>
              <a:t> janë planifikuar në vlerë absolute </a:t>
            </a:r>
            <a:r>
              <a:rPr lang="en-US" sz="1400" dirty="0" smtClean="0"/>
              <a:t>879,683,564 </a:t>
            </a:r>
            <a:r>
              <a:rPr lang="sq-AL" sz="1400" dirty="0" smtClean="0"/>
              <a:t>lekë.</a:t>
            </a:r>
            <a:endParaRPr lang="en-US" sz="1400" dirty="0" smtClean="0"/>
          </a:p>
          <a:p>
            <a:pPr algn="just"/>
            <a:r>
              <a:rPr lang="en-US" sz="1400" dirty="0" smtClean="0"/>
              <a:t>	</a:t>
            </a:r>
            <a:r>
              <a:rPr lang="sq-AL" sz="1400" dirty="0" smtClean="0"/>
              <a:t>Për vitin 201</a:t>
            </a:r>
            <a:r>
              <a:rPr lang="en-US" sz="1400" dirty="0" smtClean="0"/>
              <a:t>6</a:t>
            </a:r>
            <a:r>
              <a:rPr lang="sq-AL" sz="1400" dirty="0" smtClean="0"/>
              <a:t> janë planifikuar në vlerë absolute 547,882,557</a:t>
            </a:r>
            <a:r>
              <a:rPr lang="en-US" sz="1400" dirty="0" smtClean="0"/>
              <a:t> </a:t>
            </a:r>
            <a:r>
              <a:rPr lang="sq-AL" sz="1400" dirty="0" smtClean="0"/>
              <a:t>lekë më shumë se realizimi I</a:t>
            </a:r>
            <a:r>
              <a:rPr lang="en-US" sz="1400" dirty="0" smtClean="0"/>
              <a:t> 11 </a:t>
            </a:r>
            <a:r>
              <a:rPr lang="en-US" sz="1400" dirty="0" err="1" smtClean="0"/>
              <a:t>mujori</a:t>
            </a:r>
            <a:r>
              <a:rPr lang="en-US" sz="1400" dirty="0" smtClean="0"/>
              <a:t> </a:t>
            </a:r>
            <a:r>
              <a:rPr lang="sq-AL" sz="1400" dirty="0" smtClean="0"/>
              <a:t> vitit 2015 ose në vlerë relative 165</a:t>
            </a:r>
            <a:r>
              <a:rPr lang="en-US" sz="1400" dirty="0" smtClean="0"/>
              <a:t>.</a:t>
            </a:r>
            <a:r>
              <a:rPr lang="sq-AL" sz="1400" dirty="0" smtClean="0"/>
              <a:t>2</a:t>
            </a:r>
            <a:r>
              <a:rPr lang="en-US" sz="1400" dirty="0" smtClean="0"/>
              <a:t> </a:t>
            </a:r>
            <a:r>
              <a:rPr lang="sq-AL" sz="1400" dirty="0" smtClean="0"/>
              <a:t>% më shumë. Në krahasim me realizimin e vitit 2014 janë planifikuar 549,979,022</a:t>
            </a:r>
            <a:r>
              <a:rPr lang="en-US" sz="1400" dirty="0" smtClean="0"/>
              <a:t> </a:t>
            </a:r>
            <a:r>
              <a:rPr lang="sq-AL" sz="1400" dirty="0" smtClean="0"/>
              <a:t>lekë më shumë ose 194,3</a:t>
            </a:r>
            <a:r>
              <a:rPr lang="en-US" sz="1400" dirty="0" smtClean="0"/>
              <a:t> </a:t>
            </a:r>
            <a:r>
              <a:rPr lang="sq-AL" sz="1400" dirty="0" smtClean="0"/>
              <a:t>% më shumë; në krahasim me vitin 2013  rritja është 567,691,148</a:t>
            </a:r>
            <a:r>
              <a:rPr lang="en-US" sz="1400" dirty="0" smtClean="0"/>
              <a:t> </a:t>
            </a:r>
            <a:r>
              <a:rPr lang="sq-AL" sz="1400" dirty="0" smtClean="0"/>
              <a:t>lekë ose 166,8% më shumë në krahasim me vitin 201</a:t>
            </a:r>
            <a:r>
              <a:rPr lang="en-US" sz="1400" dirty="0" smtClean="0"/>
              <a:t>2</a:t>
            </a:r>
            <a:r>
              <a:rPr lang="sq-AL" sz="1400" dirty="0" smtClean="0"/>
              <a:t>  rritja është </a:t>
            </a:r>
            <a:r>
              <a:rPr lang="en-US" sz="1400" dirty="0" smtClean="0"/>
              <a:t>192,474,310  </a:t>
            </a:r>
            <a:r>
              <a:rPr lang="sq-AL" sz="1400" dirty="0" smtClean="0"/>
              <a:t>lekë ose </a:t>
            </a:r>
            <a:r>
              <a:rPr lang="en-US" sz="1400" dirty="0" smtClean="0"/>
              <a:t>38.5 </a:t>
            </a:r>
            <a:r>
              <a:rPr lang="sq-AL" sz="1400" dirty="0" smtClean="0"/>
              <a:t>% më shumë; në krahasim me vitin 20</a:t>
            </a:r>
            <a:r>
              <a:rPr lang="en-US" sz="1400" dirty="0" smtClean="0"/>
              <a:t>11</a:t>
            </a:r>
            <a:r>
              <a:rPr lang="sq-AL" sz="1400" dirty="0" smtClean="0"/>
              <a:t> rritja është 567,691,148 lekë ose 181,95</a:t>
            </a:r>
            <a:r>
              <a:rPr lang="en-US" sz="1400" dirty="0" smtClean="0"/>
              <a:t> </a:t>
            </a:r>
            <a:r>
              <a:rPr lang="sq-AL" sz="1400" dirty="0" smtClean="0"/>
              <a:t>% </a:t>
            </a:r>
            <a:r>
              <a:rPr lang="en-US" sz="1400" dirty="0" smtClean="0"/>
              <a:t>e </a:t>
            </a:r>
            <a:r>
              <a:rPr lang="en-US" sz="1400" dirty="0" err="1" smtClean="0"/>
              <a:t>keshtu</a:t>
            </a:r>
            <a:r>
              <a:rPr lang="en-US" sz="1400" dirty="0" smtClean="0"/>
              <a:t> me </a:t>
            </a:r>
            <a:r>
              <a:rPr lang="en-US" sz="1400" dirty="0" err="1" smtClean="0"/>
              <a:t>radhë</a:t>
            </a:r>
            <a:r>
              <a:rPr lang="en-US" sz="1400" dirty="0" smtClean="0"/>
              <a:t>.</a:t>
            </a:r>
            <a:r>
              <a:rPr lang="sq-AL" sz="1400" dirty="0" smtClean="0"/>
              <a:t> Kjo rritje duke qartë edhe në tabelat bashkëlidhur si dhe në grafikun përkatës (tabelat nr 2</a:t>
            </a:r>
            <a:r>
              <a:rPr lang="en-US" sz="1400" dirty="0" smtClean="0"/>
              <a:t>/1</a:t>
            </a:r>
            <a:r>
              <a:rPr lang="sq-AL" sz="1400" dirty="0" smtClean="0"/>
              <a:t>, </a:t>
            </a:r>
            <a:r>
              <a:rPr lang="en-US" sz="1400" dirty="0" smtClean="0"/>
              <a:t>2/2,2/3</a:t>
            </a:r>
            <a:r>
              <a:rPr lang="sq-AL" sz="1400" dirty="0" smtClean="0"/>
              <a:t>).</a:t>
            </a:r>
            <a:endParaRPr lang="en-US" sz="1400" dirty="0" smtClean="0"/>
          </a:p>
          <a:p>
            <a:pPr algn="just"/>
            <a:r>
              <a:rPr lang="en-US" sz="1400" b="1" dirty="0" smtClean="0"/>
              <a:t>	</a:t>
            </a:r>
            <a:r>
              <a:rPr lang="sq-AL" sz="1400" b="1" dirty="0" smtClean="0"/>
              <a:t>Kjo rritje</a:t>
            </a:r>
            <a:r>
              <a:rPr lang="sq-AL" sz="1400" dirty="0" smtClean="0"/>
              <a:t> e planit të të ardhurave gjatë vitit 2016 ka ardhur nga evidentimi i të gjitha subjekteve fizike e juridike që ushtrojnë aktivitetin e tyre në territorin e Bashkisë Kamëz, krijimi i infrastrukturës, transparenca në llogaritjen e detyrimeve tatimore e në vjeljen e të ardhurave, rritja e të ardhurave nga subjektet ndërtuese brenda territorit të bashkisë sidomos pas miratimit te planit urban, rritja e numrit të abonentëve që furnizohen me ujë, planifikimi i të ardhurave nga procesi i legalizimeve etj. Kjo shihet edhe në tabelën nr. 1 dhe </a:t>
            </a:r>
            <a:r>
              <a:rPr lang="en-US" sz="1400" dirty="0" smtClean="0"/>
              <a:t>2</a:t>
            </a:r>
            <a:r>
              <a:rPr lang="sq-AL" sz="1400" dirty="0" smtClean="0"/>
              <a:t> bashkëlidhur.</a:t>
            </a:r>
            <a:endParaRPr lang="en-US" sz="1400" dirty="0"/>
          </a:p>
        </p:txBody>
      </p:sp>
      <p:sp>
        <p:nvSpPr>
          <p:cNvPr id="3" name="TextBox 2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i="1" dirty="0" smtClean="0"/>
              <a:t>TË ARDHURAT</a:t>
            </a:r>
            <a:endParaRPr lang="en-US" sz="2400" b="1" i="1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i="1" dirty="0" smtClean="0"/>
              <a:t>TË ARDHURAT</a:t>
            </a:r>
            <a:r>
              <a:rPr lang="en-US" sz="2400" b="1" i="1" dirty="0" smtClean="0"/>
              <a:t> NDËR VITE</a:t>
            </a:r>
          </a:p>
        </p:txBody>
      </p:sp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0" y="3657600"/>
          <a:ext cx="7353300" cy="293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600200" y="685800"/>
          <a:ext cx="5753100" cy="3000375"/>
        </p:xfrm>
        <a:graphic>
          <a:graphicData uri="http://schemas.openxmlformats.org/drawingml/2006/table">
            <a:tbl>
              <a:tblPr/>
              <a:tblGrid>
                <a:gridCol w="1028700"/>
                <a:gridCol w="1930400"/>
                <a:gridCol w="1117600"/>
                <a:gridCol w="825500"/>
                <a:gridCol w="850900"/>
              </a:tblGrid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TE ARDHURAT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rritja ne 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63.474.000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1385,90%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2004-2006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224.772.000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73.051.000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1204,20%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2004-2008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559.972.906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88.247.000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996,84%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2007-2010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785.700.497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103.450.000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850,35%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2007-2012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1.408.794.984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191.774.906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458,71%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2007-2014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2.038.499.526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207.869.560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423,19%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2007-2015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2.358.499.526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282.606.031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311,28%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2007-2016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3.238.183.090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311.102.071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282,76%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311.992.416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281,96%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329.704.542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266,81%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300.000.000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293,23%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320.000.000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274,90%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879.683.564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Totali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3.462.955.090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flipH="1">
            <a:off x="0" y="0"/>
            <a:ext cx="9144000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nl-NL" sz="2000" b="1" dirty="0" smtClean="0"/>
              <a:t>BURIMET TË FINANCIMIT TË BASHKISË KAMËZ  PËR VITET 20</a:t>
            </a:r>
            <a:r>
              <a:rPr lang="sq-AL" sz="2000" b="1" dirty="0" smtClean="0"/>
              <a:t>11</a:t>
            </a:r>
            <a:r>
              <a:rPr lang="nl-NL" sz="2000" b="1" dirty="0" smtClean="0"/>
              <a:t>-201</a:t>
            </a:r>
            <a:r>
              <a:rPr lang="sq-AL" sz="2000" b="1" dirty="0" smtClean="0"/>
              <a:t>6</a:t>
            </a:r>
            <a:endParaRPr lang="nl-NL" sz="2000" b="1" dirty="0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52400" y="1066800"/>
          <a:ext cx="8382001" cy="3503420"/>
        </p:xfrm>
        <a:graphic>
          <a:graphicData uri="http://schemas.openxmlformats.org/drawingml/2006/table">
            <a:tbl>
              <a:tblPr/>
              <a:tblGrid>
                <a:gridCol w="280898"/>
                <a:gridCol w="1471702"/>
                <a:gridCol w="762000"/>
                <a:gridCol w="685800"/>
                <a:gridCol w="609600"/>
                <a:gridCol w="609600"/>
                <a:gridCol w="609600"/>
                <a:gridCol w="609600"/>
                <a:gridCol w="609600"/>
                <a:gridCol w="457200"/>
                <a:gridCol w="457200"/>
                <a:gridCol w="381000"/>
                <a:gridCol w="381320"/>
                <a:gridCol w="456881"/>
              </a:tblGrid>
              <a:tr h="233395">
                <a:tc>
                  <a:txBody>
                    <a:bodyPr/>
                    <a:lstStyle/>
                    <a:p>
                      <a:pPr algn="ctr" fontAlgn="b"/>
                      <a:r>
                        <a:rPr lang="sq-AL" sz="600" b="0" i="0" u="none" strike="noStrike" dirty="0">
                          <a:latin typeface="Bookman Old Style"/>
                        </a:rPr>
                        <a:t>`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Bookman Old Style"/>
                        </a:rPr>
                        <a:t>EMERTIMI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Bookman Old Style"/>
                        </a:rPr>
                        <a:t>Realizimi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Bookman Old Style"/>
                        </a:rPr>
                        <a:t>Realizimi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Bookman Old Style"/>
                        </a:rPr>
                        <a:t>Realizimi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Bookman Old Style"/>
                        </a:rPr>
                        <a:t>Realizimi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Bookman Old Style"/>
                        </a:rPr>
                        <a:t>Realizimi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Bookman Old Style"/>
                        </a:rPr>
                        <a:t>PLANI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Bookman Old Style"/>
                        </a:rPr>
                        <a:t>raporti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Bookman Old Style"/>
                        </a:rPr>
                        <a:t>raporti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Bookman Old Style"/>
                        </a:rPr>
                        <a:t>raporti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Bookman Old Style"/>
                        </a:rPr>
                        <a:t>raporti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Bookman Old Style"/>
                        </a:rPr>
                        <a:t>raporti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900" b="0" i="0" u="none" strike="noStrike" dirty="0">
                          <a:latin typeface="Bookman Old Style"/>
                        </a:rPr>
                        <a:t>pesh spec v 15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</a:tr>
              <a:tr h="205665">
                <a:tc>
                  <a:txBody>
                    <a:bodyPr/>
                    <a:lstStyle/>
                    <a:p>
                      <a:pPr algn="ctr" fontAlgn="b"/>
                      <a:r>
                        <a:rPr lang="sq-AL" sz="6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2011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2012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2013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2014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Arial"/>
                        </a:rPr>
                        <a:t>11 m 15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2016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Arial"/>
                        </a:rPr>
                        <a:t>me  fakt 15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fakt 2014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fakt 2013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fakt 2012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fakt 2011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e çdo drejtorie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25692">
                <a:tc>
                  <a:txBody>
                    <a:bodyPr/>
                    <a:lstStyle/>
                    <a:p>
                      <a:pPr algn="r" fontAlgn="b"/>
                      <a:r>
                        <a:rPr lang="sq-AL" sz="6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 dirty="0">
                          <a:latin typeface="Arial"/>
                        </a:rPr>
                        <a:t>Trasferta e pakushtezuar per vitet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201.805.000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204.832.000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234.767.326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232.065.000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243.668.000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374.451.000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153,67%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161,36%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159,50%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182,81%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185,55%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29,86%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92">
                <a:tc>
                  <a:txBody>
                    <a:bodyPr/>
                    <a:lstStyle/>
                    <a:p>
                      <a:pPr algn="l" fontAlgn="b"/>
                      <a:r>
                        <a:rPr lang="sq-AL" sz="6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1" i="0" u="none" strike="noStrike" dirty="0">
                          <a:latin typeface="Arial"/>
                        </a:rPr>
                        <a:t>Shuma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201.805.000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204.832.000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234.767.326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232.065.000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243.668.000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374.451.000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29,86%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25692">
                <a:tc>
                  <a:txBody>
                    <a:bodyPr/>
                    <a:lstStyle/>
                    <a:p>
                      <a:pPr algn="r" fontAlgn="b"/>
                      <a:r>
                        <a:rPr lang="sq-AL" sz="5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solidFill>
                            <a:srgbClr val="333333"/>
                          </a:solidFill>
                          <a:latin typeface="Bookman Old Style"/>
                        </a:rPr>
                        <a:t>Drejtoria  e Taksave e Tarifave Vendore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165.030.946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199.368.072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223.817.803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164.211.601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201.972.801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377.880.000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187,09%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230,12%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168,83%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189,54%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228,98%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42,96%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92">
                <a:tc>
                  <a:txBody>
                    <a:bodyPr/>
                    <a:lstStyle/>
                    <a:p>
                      <a:pPr algn="r" fontAlgn="b"/>
                      <a:r>
                        <a:rPr lang="sq-AL" sz="5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Drejtoria e Planifikimit dhe Kontrollit te Zhvillimit te Territorit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76.828.951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17.108.072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21.385.575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31.646.712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4.521.229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77.830.000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1721,43%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245,93%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363,94%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454,93%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101,30%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8,85%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92">
                <a:tc>
                  <a:txBody>
                    <a:bodyPr/>
                    <a:lstStyle/>
                    <a:p>
                      <a:pPr algn="r" fontAlgn="b"/>
                      <a:r>
                        <a:rPr lang="sq-AL" sz="5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 Drejtoria e Liçencave e Sherbimeve Publike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15.680.649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13.786.748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11.230.357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8.023.513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11.424.452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61.240.000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536,04%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763,26%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545,31%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444,19%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390,55%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6,96%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92">
                <a:tc>
                  <a:txBody>
                    <a:bodyPr/>
                    <a:lstStyle/>
                    <a:p>
                      <a:pPr algn="r" fontAlgn="b"/>
                      <a:r>
                        <a:rPr lang="sq-AL" sz="5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Te Ardhura nga Nd.Ujesjelles Kanalizimeve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49.246.080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66.899.400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62.752.928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83.164.600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100.452.499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277.733.564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276,48%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333,96%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442,58%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415,15%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563,97%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31,57%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92">
                <a:tc>
                  <a:txBody>
                    <a:bodyPr/>
                    <a:lstStyle/>
                    <a:p>
                      <a:pPr algn="r" fontAlgn="b"/>
                      <a:r>
                        <a:rPr lang="sq-AL" sz="5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Te tjera Tarifa sherbimi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2.977.536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10.367.118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1.801.174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6.482.626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3.345.978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5.000.000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149,43%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77,13%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277,60%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48,23%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167,92%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0,57%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92">
                <a:tc>
                  <a:txBody>
                    <a:bodyPr/>
                    <a:lstStyle/>
                    <a:p>
                      <a:pPr algn="l" fontAlgn="b"/>
                      <a:r>
                        <a:rPr lang="sq-AL" sz="5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1" i="0" u="none" strike="noStrike">
                          <a:latin typeface="Arial"/>
                        </a:rPr>
                        <a:t>Shuma e te Ardhurave Bashkia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309.764.162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307.529.410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320.987.837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293.529.052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321.716.959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799.683.564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25692">
                <a:tc>
                  <a:txBody>
                    <a:bodyPr/>
                    <a:lstStyle/>
                    <a:p>
                      <a:pPr algn="r" fontAlgn="b"/>
                      <a:r>
                        <a:rPr lang="sq-AL" sz="500" b="0" i="0" u="none" strike="noStrike">
                          <a:latin typeface="Arial"/>
                        </a:rPr>
                        <a:t>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Te ardhura nga Legalizimet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1.337.909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4.463.006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8.716.705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5.384.185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10.084.048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80.000.000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793,33%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1485,83%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917,78%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1792,51%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5979,48%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9,09%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854">
                <a:tc>
                  <a:txBody>
                    <a:bodyPr/>
                    <a:lstStyle/>
                    <a:p>
                      <a:pPr algn="l" fontAlgn="b"/>
                      <a:r>
                        <a:rPr lang="sq-AL" sz="5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Shuma e te Ardhurave Bashkia +legalizimet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311.102.071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311.992.416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329.704.542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298.913.237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331.801.007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879.683.564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547.882.557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549.979.022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567.691.148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568.581.493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597.077.533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70,14%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88854">
                <a:tc>
                  <a:txBody>
                    <a:bodyPr/>
                    <a:lstStyle/>
                    <a:p>
                      <a:pPr algn="l" fontAlgn="b"/>
                      <a:r>
                        <a:rPr lang="sq-AL" sz="5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T O T A  L I  I BURIMEVE TE FINANCIMIT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511.569.162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516.824.416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564.471.868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530.978.237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575.469.007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1.254.134.564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678.665.557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689.662.696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737.310.148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742.565.402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763.482.533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100,00%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dirty="0" smtClean="0">
                <a:solidFill>
                  <a:schemeClr val="bg1"/>
                </a:solidFill>
              </a:rPr>
              <a:t>Të ardhurat nga burimet kombëtare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398" y="1447803"/>
          <a:ext cx="8763001" cy="4038596"/>
        </p:xfrm>
        <a:graphic>
          <a:graphicData uri="http://schemas.openxmlformats.org/drawingml/2006/table">
            <a:tbl>
              <a:tblPr/>
              <a:tblGrid>
                <a:gridCol w="126959"/>
                <a:gridCol w="1414680"/>
                <a:gridCol w="515763"/>
                <a:gridCol w="533400"/>
                <a:gridCol w="533400"/>
                <a:gridCol w="533400"/>
                <a:gridCol w="533400"/>
                <a:gridCol w="509306"/>
                <a:gridCol w="519122"/>
                <a:gridCol w="598120"/>
                <a:gridCol w="496551"/>
                <a:gridCol w="496551"/>
                <a:gridCol w="485265"/>
                <a:gridCol w="552685"/>
                <a:gridCol w="533400"/>
                <a:gridCol w="380999"/>
              </a:tblGrid>
              <a:tr h="36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man Old Style"/>
                        </a:rPr>
                        <a:t>`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>
                          <a:latin typeface="Bookman Old Style"/>
                        </a:rPr>
                        <a:t>EMERTIMI 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 err="1">
                          <a:latin typeface="Bookman Old Style"/>
                        </a:rPr>
                        <a:t>Realizimi</a:t>
                      </a:r>
                      <a:r>
                        <a:rPr lang="en-US" sz="700" b="1" i="0" u="none" strike="noStrike" dirty="0">
                          <a:latin typeface="Bookman Old Style"/>
                        </a:rPr>
                        <a:t> 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 err="1">
                          <a:latin typeface="Bookman Old Style"/>
                        </a:rPr>
                        <a:t>Realizimi</a:t>
                      </a:r>
                      <a:r>
                        <a:rPr lang="en-US" sz="700" b="1" i="0" u="none" strike="noStrike" dirty="0">
                          <a:latin typeface="Bookman Old Style"/>
                        </a:rPr>
                        <a:t> 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Bookman Old Style"/>
                        </a:rPr>
                        <a:t>Realizimi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 err="1">
                          <a:latin typeface="Bookman Old Style"/>
                        </a:rPr>
                        <a:t>Realizim</a:t>
                      </a:r>
                      <a:endParaRPr lang="en-US" sz="700" b="1" i="0" u="none" strike="noStrike" dirty="0">
                        <a:latin typeface="Bookman Old Style"/>
                      </a:endParaRP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Bookman Old Style"/>
                        </a:rPr>
                        <a:t>Realizimi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 err="1">
                          <a:latin typeface="Bookman Old Style"/>
                        </a:rPr>
                        <a:t>Realizimi</a:t>
                      </a:r>
                      <a:endParaRPr lang="en-US" sz="700" b="1" i="0" u="none" strike="noStrike" dirty="0">
                        <a:latin typeface="Bookman Old Style"/>
                      </a:endParaRP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Bookman Old Style"/>
                        </a:rPr>
                        <a:t>Realizimi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Bookman Old Style"/>
                        </a:rPr>
                        <a:t>PLANI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latin typeface="Bookman Old Style"/>
                        </a:rPr>
                        <a:t>ndr vl abs me</a:t>
                      </a:r>
                    </a:p>
                  </a:txBody>
                  <a:tcPr marL="5892" marR="5892" marT="5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latin typeface="Bookman Old Style"/>
                        </a:rPr>
                        <a:t>ndr vl abs me</a:t>
                      </a:r>
                    </a:p>
                  </a:txBody>
                  <a:tcPr marL="5892" marR="5892" marT="5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latin typeface="Bookman Old Style"/>
                        </a:rPr>
                        <a:t>ndr vl abs me</a:t>
                      </a:r>
                    </a:p>
                  </a:txBody>
                  <a:tcPr marL="5892" marR="5892" marT="5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latin typeface="Bookman Old Style"/>
                        </a:rPr>
                        <a:t>ndr vl abs me</a:t>
                      </a:r>
                    </a:p>
                  </a:txBody>
                  <a:tcPr marL="5892" marR="5892" marT="5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latin typeface="Bookman Old Style"/>
                        </a:rPr>
                        <a:t>ndr vl abs me</a:t>
                      </a:r>
                    </a:p>
                  </a:txBody>
                  <a:tcPr marL="5892" marR="5892" marT="5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latin typeface="Bookman Old Style"/>
                        </a:rPr>
                        <a:t>pesh spec v 12</a:t>
                      </a:r>
                    </a:p>
                  </a:txBody>
                  <a:tcPr marL="5892" marR="5892" marT="5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</a:tr>
              <a:tr h="3413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>
                          <a:latin typeface="Arial"/>
                        </a:rPr>
                        <a:t>2007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"/>
                        </a:rPr>
                        <a:t>2008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>
                          <a:latin typeface="Arial"/>
                        </a:rPr>
                        <a:t>2009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>
                          <a:latin typeface="Arial"/>
                        </a:rPr>
                        <a:t>2010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>
                          <a:latin typeface="Arial"/>
                        </a:rPr>
                        <a:t>2011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>
                          <a:latin typeface="Arial"/>
                        </a:rPr>
                        <a:t>2012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>
                          <a:latin typeface="Arial"/>
                        </a:rPr>
                        <a:t>2013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>
                          <a:latin typeface="Arial"/>
                        </a:rPr>
                        <a:t>2014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 err="1">
                          <a:latin typeface="Arial"/>
                        </a:rPr>
                        <a:t>fakt</a:t>
                      </a:r>
                      <a:r>
                        <a:rPr lang="en-US" sz="700" b="1" i="0" u="none" strike="noStrike" dirty="0">
                          <a:latin typeface="Arial"/>
                        </a:rPr>
                        <a:t> 2013</a:t>
                      </a:r>
                    </a:p>
                  </a:txBody>
                  <a:tcPr marL="5892" marR="5892" marT="58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 err="1">
                          <a:latin typeface="Arial"/>
                        </a:rPr>
                        <a:t>fakt</a:t>
                      </a:r>
                      <a:r>
                        <a:rPr lang="en-US" sz="700" b="1" i="0" u="none" strike="noStrike" dirty="0">
                          <a:latin typeface="Arial"/>
                        </a:rPr>
                        <a:t> 2012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 err="1">
                          <a:latin typeface="Arial"/>
                        </a:rPr>
                        <a:t>fakt</a:t>
                      </a:r>
                      <a:r>
                        <a:rPr lang="en-US" sz="700" b="1" i="0" u="none" strike="noStrike" dirty="0">
                          <a:latin typeface="Arial"/>
                        </a:rPr>
                        <a:t> 2011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 err="1">
                          <a:latin typeface="Arial"/>
                        </a:rPr>
                        <a:t>fakt</a:t>
                      </a:r>
                      <a:r>
                        <a:rPr lang="en-US" sz="700" b="1" i="0" u="none" strike="noStrike" dirty="0">
                          <a:latin typeface="Arial"/>
                        </a:rPr>
                        <a:t> 2010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 err="1">
                          <a:latin typeface="Arial"/>
                        </a:rPr>
                        <a:t>fakt</a:t>
                      </a:r>
                      <a:r>
                        <a:rPr lang="en-US" sz="700" b="1" i="0" u="none" strike="noStrike" dirty="0">
                          <a:latin typeface="Arial"/>
                        </a:rPr>
                        <a:t> 2009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>
                          <a:latin typeface="Arial"/>
                        </a:rPr>
                        <a:t>e </a:t>
                      </a:r>
                      <a:r>
                        <a:rPr lang="en-US" sz="700" b="1" i="0" u="none" strike="noStrike" dirty="0" err="1">
                          <a:latin typeface="Arial"/>
                        </a:rPr>
                        <a:t>çdo</a:t>
                      </a:r>
                      <a:r>
                        <a:rPr lang="en-US" sz="700" b="1" i="0" u="none" strike="noStrike" dirty="0">
                          <a:latin typeface="Arial"/>
                        </a:rPr>
                        <a:t> </a:t>
                      </a:r>
                      <a:r>
                        <a:rPr lang="en-US" sz="700" b="1" i="0" u="none" strike="noStrike" dirty="0" err="1">
                          <a:latin typeface="Arial"/>
                        </a:rPr>
                        <a:t>drejtorie</a:t>
                      </a:r>
                      <a:endParaRPr lang="en-US" sz="700" b="1" i="0" u="none" strike="noStrike" dirty="0">
                        <a:latin typeface="Arial"/>
                      </a:endParaRP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67533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b="0" i="0" u="none" strike="noStrike">
                          <a:latin typeface="Arial"/>
                        </a:rPr>
                        <a:t>Trasferta e pakushtezuar per vitet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180,321,000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247,335,000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251,540,000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208,046,000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201,805,000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204,832,000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234,767,326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232,065,000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32,962,326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27,233,000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30,260,000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24,019,000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-19,475,000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35.51%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53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"/>
                        </a:rPr>
                        <a:t>Shuma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180,321,000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247,335,000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251,540,000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208,046,000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201,805,000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204,832,000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234,767,326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232,065,000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32,962,326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27,233,000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30,260,000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24,019,000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-19,475,000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35.51%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67533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333333"/>
                          </a:solidFill>
                          <a:latin typeface="Bookman Old Style"/>
                        </a:rPr>
                        <a:t>Drejtoria  e Taksave e Tarifave Vendore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59,571,101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103,198,204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123,007,420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167,709,678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165,030,946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199,368,072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223,817,803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235,980,000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58,786,857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36,611,928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70,949,054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68,270,322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112,972,580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56.00%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07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Drejtoria e Planifikimit dhe Kontrollit te Zhvillimit te Territorit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18,637,145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53,626,306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32,527,402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55,500,001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76,828,951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17,108,072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21,385,575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53,650,000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-55,443,376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36,541,928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-23,178,951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-1,850,001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21,122,598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12.73%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533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latin typeface="Arial"/>
                        </a:rPr>
                        <a:t>Te Ardhura nga Drejtoria e Sherbimeve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11,501,833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13,964,936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17,829,402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16,625,716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15,680,649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13,786,748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11,230,357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12,653,393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-4,450,292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-1,133,355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-3,027,256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-3,972,323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-5,176,009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3.00%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808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Te Ardhura nga Nd.Ujesjelles Kanalizimeve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11,453,390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18,457,184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25,097,438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36,624,668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49,246,080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66,899,400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62,752,928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112,426,300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13,506,848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45,526,900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63,180,220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75,801,632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87,328,862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26.68%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533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Te tjera Tarifa sherbimi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2,286,449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2,528,276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1,982,656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6,145,968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2,977,536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10,367,118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1,801,174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3,000,000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-1,176,362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-7,367,118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22,464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-3,145,968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1,017,344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0.71%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53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1" i="0" u="none" strike="noStrike">
                          <a:latin typeface="Arial"/>
                        </a:rPr>
                        <a:t>Shuma e te Ardhurave Bashkia 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103,449,918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191,774,906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200,444,318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282,606,031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309,764,162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307,529,410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320,987,837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417,709,693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11,223,675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110,180,283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107,945,531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135,103,662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217,265,375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67533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Te ardhura nga Legalizimet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7,425,242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1,337,909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4,463,006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8,716,705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3,700,000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0.88%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80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Shuma e te Ardhurave Bashkia +legalizimet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103,449,918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191,774,906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207,869,560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282,606,031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311,102,071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311,992,416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329,704,542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421,409,693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11,223,675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110,180,283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107,945,531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135,103,662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217,265,375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64.49%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753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latin typeface="Arial"/>
                        </a:rPr>
                        <a:t>T O T A  L I  </a:t>
                      </a:r>
                      <a:r>
                        <a:rPr lang="en-US" sz="700" b="0" i="0" u="none" strike="noStrike" dirty="0" err="1">
                          <a:latin typeface="Arial"/>
                        </a:rPr>
                        <a:t>I</a:t>
                      </a:r>
                      <a:r>
                        <a:rPr lang="en-US" sz="700" b="0" i="0" u="none" strike="noStrike" dirty="0">
                          <a:latin typeface="Arial"/>
                        </a:rPr>
                        <a:t> BURIMEVE TE FINANCIMIT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283,770,918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439,109,906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451,984,318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490,652,031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511,569,162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512,361,410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555,755,163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653,474,693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44,186,001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137,413,283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138,205,531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159,122,662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197,790,375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100.00%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dirty="0" smtClean="0">
                <a:solidFill>
                  <a:schemeClr val="bg1"/>
                </a:solidFill>
              </a:rPr>
              <a:t>Të ardhurat nga burimet kombëtare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342900" y="3267075"/>
          <a:ext cx="252412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09600" y="609593"/>
          <a:ext cx="5029200" cy="2797237"/>
        </p:xfrm>
        <a:graphic>
          <a:graphicData uri="http://schemas.openxmlformats.org/drawingml/2006/table">
            <a:tbl>
              <a:tblPr/>
              <a:tblGrid>
                <a:gridCol w="1282041"/>
                <a:gridCol w="2361655"/>
                <a:gridCol w="1385504"/>
              </a:tblGrid>
              <a:tr h="145477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latin typeface="Arial"/>
                        </a:rPr>
                        <a:t>Tabela e burimeve te financimit  sipas viteve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477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Trasfert e pakushtezuar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ndryshimi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</a:tr>
              <a:tr h="145477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me 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45477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101.531.000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272.920.000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477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153.081.000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221.370.000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477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137.110.000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237.341.000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477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180.321.000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194.130.000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477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247.335.000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127.116.000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477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251.540.000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122.911.000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779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208.046.000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166.405.000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477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201.805.000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172.646.000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477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204.832.000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169.619.000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477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234.767.326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139.683.674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477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232.065.000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142.386.000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477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243.668.000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130.783.000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5477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374.451.000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477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Totali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2.770.552.326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/>
        </p:nvGraphicFramePr>
        <p:xfrm>
          <a:off x="0" y="3657600"/>
          <a:ext cx="84582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0" y="457200"/>
            <a:ext cx="3962400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sq-AL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Transferta  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</a:t>
            </a:r>
            <a:r>
              <a:rPr kumimoji="0" lang="sq-AL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Të ardhurat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Viti 2004 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61.53%  		38.47%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Viti 2005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67.70%  		32.30%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Viti 2006 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60.84%  		39.16%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Viti 2007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63.54%  		36.46%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Viti 2008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56.33%  		43.67%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Viti 2009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54.75%  		45.25%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Viti 2010 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42.40%	  	60.46%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Viti 2011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39.35%	  	60.65%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Viti 2012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39.70%	  	60.30%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Viti 2013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41.59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%	  	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58.41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%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sq-AL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Viti 201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lang="sq-AL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43.62</a:t>
            </a:r>
            <a:r>
              <a:rPr lang="sq-AL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%	  	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56.38</a:t>
            </a:r>
            <a:r>
              <a:rPr lang="sq-AL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% </a:t>
            </a:r>
            <a:endParaRPr lang="en-US" sz="14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sq-AL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Viti 201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sq-AL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29.51</a:t>
            </a:r>
            <a:r>
              <a:rPr lang="sq-AL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%	  	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70.49</a:t>
            </a:r>
            <a:r>
              <a:rPr lang="sq-AL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%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sq-AL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Viti 2016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29</a:t>
            </a:r>
            <a:r>
              <a:rPr lang="sq-AL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,86%	  	70,14%</a:t>
            </a:r>
            <a:endParaRPr lang="en-US" sz="14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sq-A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0" y="0"/>
            <a:ext cx="9144000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i="1" dirty="0" smtClean="0"/>
              <a:t>% </a:t>
            </a:r>
            <a:r>
              <a:rPr lang="en-US" sz="2000" b="1" i="1" dirty="0" err="1" smtClean="0"/>
              <a:t>që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zënë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transferta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dhe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të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ardhurat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në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totalin</a:t>
            </a:r>
            <a:r>
              <a:rPr lang="en-US" sz="2000" b="1" i="1" dirty="0" smtClean="0"/>
              <a:t> e </a:t>
            </a:r>
            <a:r>
              <a:rPr lang="en-US" sz="2000" b="1" i="1" dirty="0" err="1" smtClean="0"/>
              <a:t>burimeve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të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financimit</a:t>
            </a:r>
            <a:endParaRPr lang="en-US" sz="2000" b="1" i="1" dirty="0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0" y="3657600"/>
          <a:ext cx="8991599" cy="228600"/>
        </p:xfrm>
        <a:graphic>
          <a:graphicData uri="http://schemas.openxmlformats.org/drawingml/2006/table">
            <a:tbl>
              <a:tblPr/>
              <a:tblGrid>
                <a:gridCol w="2883720"/>
                <a:gridCol w="3748836"/>
                <a:gridCol w="1093410"/>
                <a:gridCol w="1265633"/>
              </a:tblGrid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BASHKIA KAMEZ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latin typeface="Arial"/>
                        </a:rPr>
                        <a:t>Tabela e burimeve te financimit  sipas viteve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ne leke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>
                          <a:latin typeface="Arial"/>
                        </a:rPr>
                        <a:t>(</a:t>
                      </a:r>
                      <a:r>
                        <a:rPr lang="en-US" sz="700" b="0" i="0" u="none" strike="noStrike" dirty="0" err="1">
                          <a:latin typeface="Arial"/>
                        </a:rPr>
                        <a:t>tabela</a:t>
                      </a:r>
                      <a:r>
                        <a:rPr lang="en-US" sz="700" b="0" i="0" u="none" strike="noStrike" dirty="0">
                          <a:latin typeface="Arial"/>
                        </a:rPr>
                        <a:t> nr.7)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/>
        </p:nvGraphicFramePr>
        <p:xfrm>
          <a:off x="323850" y="2724150"/>
          <a:ext cx="614362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/>
        </p:nvGraphicFramePr>
        <p:xfrm>
          <a:off x="333375" y="2724150"/>
          <a:ext cx="613410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0" y="3886202"/>
          <a:ext cx="9144002" cy="2971799"/>
        </p:xfrm>
        <a:graphic>
          <a:graphicData uri="http://schemas.openxmlformats.org/drawingml/2006/table">
            <a:tbl>
              <a:tblPr/>
              <a:tblGrid>
                <a:gridCol w="1237815"/>
                <a:gridCol w="1767119"/>
                <a:gridCol w="1417029"/>
                <a:gridCol w="1467041"/>
                <a:gridCol w="1033598"/>
                <a:gridCol w="1137791"/>
                <a:gridCol w="1083609"/>
              </a:tblGrid>
              <a:tr h="205445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7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Trasfert e pakushtezuar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te ardhurat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7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   burime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% qe ze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% qe zene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Granti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</a:tr>
              <a:tr h="205445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7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&amp; trasheg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7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trasferta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te ardhurat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konkurues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9699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101.531.000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63.474.000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165.005.000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61,53%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38,47%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9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153.081.000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73.051.000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226.132.000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67,70%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32,30%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15.744.000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9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137.110.000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88.247.000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225.357.000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60,84%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39,16%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154.739.646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9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180.321.000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103.450.000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283.771.000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63,54%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36,46%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157.013.277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9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247.335.000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191.771.906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439.106.906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56,33%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43,67%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133.396.983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9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251.540.000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207.869.560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459.409.560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54,75%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45,25%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314.232.703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9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208.046.000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282.605.931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490.651.931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42,40%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57,60%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470.882.380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9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201.805.000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311.102.071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512.907.071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39,35%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60,65%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356.675.552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9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204.832.000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311.992.416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516.824.416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39,63%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60,37%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358.000.000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9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234.767.326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329.704.542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564.471.868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41,59%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58,41%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135.412.000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9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232.065.000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300.000.000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532.065.000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43,62%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56,38%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169.480.577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9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243.668.000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320.000.000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563.668.000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43,23%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56,77%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9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374.451.000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879.683.564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1.254.134.564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29,86%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900" b="0" i="0" u="none" strike="noStrike">
                          <a:latin typeface="Arial"/>
                        </a:rPr>
                        <a:t>70,14%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323850" y="3114675"/>
          <a:ext cx="616267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333375" y="3114675"/>
          <a:ext cx="715327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/>
        </p:nvGraphicFramePr>
        <p:xfrm>
          <a:off x="323850" y="3114675"/>
          <a:ext cx="616267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/>
        </p:nvGraphicFramePr>
        <p:xfrm>
          <a:off x="333375" y="3114675"/>
          <a:ext cx="715327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4" name="Chart 13"/>
          <p:cNvGraphicFramePr>
            <a:graphicFrameLocks/>
          </p:cNvGraphicFramePr>
          <p:nvPr/>
        </p:nvGraphicFramePr>
        <p:xfrm>
          <a:off x="323850" y="3114675"/>
          <a:ext cx="616267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5" name="Chart 14"/>
          <p:cNvGraphicFramePr>
            <a:graphicFrameLocks/>
          </p:cNvGraphicFramePr>
          <p:nvPr/>
        </p:nvGraphicFramePr>
        <p:xfrm>
          <a:off x="333375" y="3114675"/>
          <a:ext cx="715327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7" name="Chart 16"/>
          <p:cNvGraphicFramePr>
            <a:graphicFrameLocks/>
          </p:cNvGraphicFramePr>
          <p:nvPr/>
        </p:nvGraphicFramePr>
        <p:xfrm>
          <a:off x="323850" y="2724150"/>
          <a:ext cx="614362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8" name="Chart 17"/>
          <p:cNvGraphicFramePr>
            <a:graphicFrameLocks/>
          </p:cNvGraphicFramePr>
          <p:nvPr/>
        </p:nvGraphicFramePr>
        <p:xfrm>
          <a:off x="333375" y="2724150"/>
          <a:ext cx="613410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85798" y="838194"/>
          <a:ext cx="7848602" cy="2743205"/>
        </p:xfrm>
        <a:graphic>
          <a:graphicData uri="http://schemas.openxmlformats.org/drawingml/2006/table">
            <a:tbl>
              <a:tblPr/>
              <a:tblGrid>
                <a:gridCol w="1062457"/>
                <a:gridCol w="1516777"/>
                <a:gridCol w="1216284"/>
                <a:gridCol w="1259210"/>
                <a:gridCol w="887172"/>
                <a:gridCol w="976604"/>
                <a:gridCol w="930098"/>
              </a:tblGrid>
              <a:tr h="205340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7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Trasfert e pakushtezuar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te ardhurat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7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   burime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% qe ze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% qe zene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Granti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</a:tr>
              <a:tr h="205340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7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&amp; trasheg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7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trasferta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te ardhurat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konkurues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79425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 dirty="0">
                          <a:latin typeface="Arial"/>
                        </a:rPr>
                        <a:t>101.531.000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63.474.000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165.005.000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61,53%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38,47%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5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425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 dirty="0">
                          <a:latin typeface="Arial"/>
                        </a:rPr>
                        <a:t>153.081.000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 dirty="0">
                          <a:latin typeface="Arial"/>
                        </a:rPr>
                        <a:t>73.051.000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226.132.000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67,70%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32,30%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15.744.000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425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137.110.000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 dirty="0">
                          <a:latin typeface="Arial"/>
                        </a:rPr>
                        <a:t>88.247.000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225.357.000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60,84%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39,16%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154.739.646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425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180.321.000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103.450.000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 dirty="0">
                          <a:latin typeface="Arial"/>
                        </a:rPr>
                        <a:t>283.771.000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63,54%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36,46%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157.013.277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425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247.335.000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191.771.906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 dirty="0">
                          <a:latin typeface="Arial"/>
                        </a:rPr>
                        <a:t>439.106.906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56,33%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43,67%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133.396.983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425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251.540.000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207.869.560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 dirty="0">
                          <a:latin typeface="Arial"/>
                        </a:rPr>
                        <a:t>459.409.560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54,75%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45,25%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314.232.703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425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208.046.000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282.605.931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 dirty="0">
                          <a:latin typeface="Arial"/>
                        </a:rPr>
                        <a:t>490.651.931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 dirty="0">
                          <a:latin typeface="Arial"/>
                        </a:rPr>
                        <a:t>42,40%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57,60%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470.882.380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425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201.805.000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311.102.071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512.907.071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 dirty="0">
                          <a:latin typeface="Arial"/>
                        </a:rPr>
                        <a:t>39,35%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60,65%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356.675.552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425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204.832.000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311.992.416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 dirty="0">
                          <a:latin typeface="Arial"/>
                        </a:rPr>
                        <a:t>516.824.416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 dirty="0">
                          <a:latin typeface="Arial"/>
                        </a:rPr>
                        <a:t>39,63%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 dirty="0">
                          <a:latin typeface="Arial"/>
                        </a:rPr>
                        <a:t>60,37%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358.000.000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425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234.767.326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 dirty="0">
                          <a:latin typeface="Arial"/>
                        </a:rPr>
                        <a:t>329.704.542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564.471.868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41,59%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 dirty="0">
                          <a:latin typeface="Arial"/>
                        </a:rPr>
                        <a:t>58,41%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135.412.000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425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232.065.000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300.000.000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532.065.000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43,62%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 dirty="0">
                          <a:latin typeface="Arial"/>
                        </a:rPr>
                        <a:t>56,38%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169.480.577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425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243.668.000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320.000.000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563.668.000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43,23%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56,77%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425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374.451.000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879.683.564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1.254.134.564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29,86%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70,14%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1219200" y="533400"/>
          <a:ext cx="6096000" cy="182880"/>
        </p:xfrm>
        <a:graphic>
          <a:graphicData uri="http://schemas.openxmlformats.org/drawingml/2006/table">
            <a:tbl>
              <a:tblPr/>
              <a:tblGrid>
                <a:gridCol w="2275335"/>
                <a:gridCol w="2957934"/>
                <a:gridCol w="862731"/>
              </a:tblGrid>
              <a:tr h="182375">
                <a:tc>
                  <a:txBody>
                    <a:bodyPr/>
                    <a:lstStyle/>
                    <a:p>
                      <a:pPr algn="l" fontAlgn="ctr"/>
                      <a:r>
                        <a:rPr lang="sq-AL" sz="1200" b="1" i="0" u="none" strike="noStrike" dirty="0">
                          <a:latin typeface="Arial"/>
                        </a:rPr>
                        <a:t>BASHKIA </a:t>
                      </a:r>
                      <a:r>
                        <a:rPr lang="sq-AL" sz="1200" b="1" i="0" u="none" strike="noStrike" dirty="0" smtClean="0">
                          <a:latin typeface="Arial"/>
                        </a:rPr>
                        <a:t>KAM</a:t>
                      </a:r>
                      <a:r>
                        <a:rPr lang="en-US" sz="1200" b="1" i="0" u="none" strike="noStrike" dirty="0" smtClean="0">
                          <a:latin typeface="Arial"/>
                        </a:rPr>
                        <a:t>Ë</a:t>
                      </a:r>
                      <a:r>
                        <a:rPr lang="sq-AL" sz="1200" b="1" i="0" u="none" strike="noStrike" dirty="0" smtClean="0">
                          <a:latin typeface="Arial"/>
                        </a:rPr>
                        <a:t>Z</a:t>
                      </a:r>
                      <a:endParaRPr lang="sq-AL" sz="1200" b="1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latin typeface="Arial"/>
                        </a:rPr>
                        <a:t>Tabela e burimeve te financimit  sipas viteve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000" b="0" i="0" u="none" strike="noStrike" dirty="0">
                          <a:latin typeface="Arial"/>
                        </a:rPr>
                        <a:t>ne leke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20" name="Chart 19"/>
          <p:cNvGraphicFramePr>
            <a:graphicFrameLocks/>
          </p:cNvGraphicFramePr>
          <p:nvPr/>
        </p:nvGraphicFramePr>
        <p:xfrm>
          <a:off x="609600" y="3657600"/>
          <a:ext cx="80772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 flipH="1">
            <a:off x="0" y="0"/>
            <a:ext cx="9144000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Buxheti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miratuar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në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Këshillin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Bashkiak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në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vite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planifikim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000/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lekë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0" y="304800"/>
          <a:ext cx="8534400" cy="3505200"/>
        </p:xfrm>
        <a:graphic>
          <a:graphicData uri="http://schemas.openxmlformats.org/drawingml/2006/table">
            <a:tbl>
              <a:tblPr/>
              <a:tblGrid>
                <a:gridCol w="899974"/>
                <a:gridCol w="2249931"/>
                <a:gridCol w="1309052"/>
                <a:gridCol w="1595404"/>
                <a:gridCol w="1211897"/>
                <a:gridCol w="1268142"/>
              </a:tblGrid>
              <a:tr h="142461"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000/leke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461"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latin typeface="Arial"/>
                        </a:rPr>
                        <a:t>BUXHETI I BASHKISE I MIRATUAR NE KESHILLIN BASHKIAK NE VITE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</a:tr>
              <a:tr h="142461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VLERA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Investimet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shpenzimet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Investime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Shpenzime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42461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ne 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funksionim 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Vlere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funks vlere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42461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1998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10.808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90,00%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   1.081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    9.727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461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1999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32.053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12,00%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88,00%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   3.846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  28.207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461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18.035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80,00%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   3.607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  14.428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461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34.369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22,00%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78,00%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   7.561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  26.808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461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113.130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25,00%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75,00%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 28.283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  84.848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461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119.095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28,00%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72,00%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 33.347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  85.748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461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154.718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70,00%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 46.415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108.303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461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214.153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32,00%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68,00%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 68.529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145.624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461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288.028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32,00%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68,00%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 92.169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195.859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461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365.860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42,00%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58,00%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153.661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212.199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461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526.335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46,00%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54,00%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242.114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284.221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461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671.901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60,00%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405.307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266.594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461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611.722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58,30%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41,70%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356.660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255.062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461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629.501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52,28%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47,72%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329.103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300.398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461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690.105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59,24%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40,76%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408.818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281.287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461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731.168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60,00%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438.701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292.467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461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683.508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56,65%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43,35%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387.207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296.301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461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794.381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54,50%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45,50%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432.938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      361.443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461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1.254.135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55,23%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44,77%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      692.659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      561.476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0" y="3810000"/>
          <a:ext cx="89916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86200" y="2438400"/>
            <a:ext cx="5029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Buxheti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miratuar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Keshillin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Bashkiak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vite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planifikim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1" y="228593"/>
          <a:ext cx="3124199" cy="4114803"/>
        </p:xfrm>
        <a:graphic>
          <a:graphicData uri="http://schemas.openxmlformats.org/drawingml/2006/table">
            <a:tbl>
              <a:tblPr/>
              <a:tblGrid>
                <a:gridCol w="630572"/>
                <a:gridCol w="1576431"/>
                <a:gridCol w="917196"/>
              </a:tblGrid>
              <a:tr h="195943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VLERA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1998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10.808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11603,77%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1999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32.053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3912,69%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18.035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6953,90%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34.369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3649,03%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113.130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1108,58%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119.095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1053,05%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154.718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810,59%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214.153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585,63%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288.028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435,42%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365.860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342,79%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526.335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238,28%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671.901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186,65%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611.722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205,02%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629.501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199,23%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690.105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181,73%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731.168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171,52%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683.508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183,49%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794.381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157,88%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1.254.135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609600" y="3733800"/>
          <a:ext cx="8077200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8600" y="152400"/>
            <a:ext cx="8763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q-AL" sz="1600" b="1" dirty="0" smtClean="0"/>
              <a:t>Sipas tabelës së të ardhurave, bëhet edhe shpërndarja e shpenzimeve për realizimin e funksioneve të veta dhe të përbashkëta.</a:t>
            </a:r>
            <a:endParaRPr lang="en-US" sz="1600" dirty="0" smtClean="0"/>
          </a:p>
          <a:p>
            <a:r>
              <a:rPr lang="sq-AL" sz="1600" dirty="0" smtClean="0"/>
              <a:t> </a:t>
            </a:r>
            <a:endParaRPr lang="en-US" sz="1600" dirty="0" smtClean="0"/>
          </a:p>
          <a:p>
            <a:r>
              <a:rPr lang="sq-AL" sz="1600" b="1" dirty="0" smtClean="0"/>
              <a:t>Njesite pjesemarrese ne Programin Buxhetor jane</a:t>
            </a:r>
            <a:endParaRPr lang="en-US" sz="1600" dirty="0" smtClean="0"/>
          </a:p>
          <a:p>
            <a:r>
              <a:rPr lang="sq-AL" sz="1600" dirty="0" smtClean="0"/>
              <a:t>-Aparati i Administrates se Bashkise Kamez</a:t>
            </a:r>
            <a:endParaRPr lang="en-US" sz="1600" dirty="0" smtClean="0"/>
          </a:p>
          <a:p>
            <a:r>
              <a:rPr lang="sq-AL" sz="1600" dirty="0" smtClean="0"/>
              <a:t>-Nd.e Pastrim Gjelberimit e Treg.</a:t>
            </a:r>
            <a:endParaRPr lang="en-US" sz="1600" dirty="0" smtClean="0"/>
          </a:p>
          <a:p>
            <a:r>
              <a:rPr lang="sq-AL" sz="1600" dirty="0" smtClean="0"/>
              <a:t>-Nd. e Ujesjelles Kanalizimeve.</a:t>
            </a:r>
            <a:endParaRPr lang="en-US" sz="1600" dirty="0" smtClean="0"/>
          </a:p>
          <a:p>
            <a:r>
              <a:rPr lang="sq-AL" sz="1600" b="1" dirty="0" smtClean="0"/>
              <a:t> </a:t>
            </a:r>
            <a:endParaRPr lang="en-US" sz="1600" dirty="0" smtClean="0"/>
          </a:p>
          <a:p>
            <a:pPr lvl="0"/>
            <a:r>
              <a:rPr lang="sq-AL" sz="1600" b="1" u="sng" dirty="0" smtClean="0">
                <a:solidFill>
                  <a:srgbClr val="0070C0"/>
                </a:solidFill>
              </a:rPr>
              <a:t>SHPENZIMET</a:t>
            </a:r>
            <a:endParaRPr lang="en-US" sz="1600" b="1" dirty="0" smtClean="0">
              <a:solidFill>
                <a:srgbClr val="0070C0"/>
              </a:solidFill>
            </a:endParaRPr>
          </a:p>
          <a:p>
            <a:r>
              <a:rPr lang="sq-AL" sz="1600" dirty="0" smtClean="0"/>
              <a:t>Shpenzimet e planifikuara në buxhetin e Bashkisë Kamëz do të përfshijnë:</a:t>
            </a:r>
            <a:endParaRPr lang="en-US" sz="1600" dirty="0" smtClean="0"/>
          </a:p>
          <a:p>
            <a:r>
              <a:rPr lang="sq-AL" sz="1600" dirty="0" smtClean="0"/>
              <a:t>-Shpenzime për funksione të veta</a:t>
            </a:r>
            <a:endParaRPr lang="en-US" sz="1600" dirty="0" smtClean="0"/>
          </a:p>
          <a:p>
            <a:r>
              <a:rPr lang="sq-AL" sz="1600" dirty="0" smtClean="0"/>
              <a:t>-Shpenzime për funksione të deleguara</a:t>
            </a:r>
            <a:endParaRPr lang="en-US" sz="1600" dirty="0" smtClean="0"/>
          </a:p>
          <a:p>
            <a:r>
              <a:rPr lang="sq-AL" sz="1600" dirty="0" smtClean="0"/>
              <a:t>-Shpenzime për funksione të përbashkëta</a:t>
            </a:r>
            <a:endParaRPr lang="en-US" sz="1600" dirty="0" smtClean="0"/>
          </a:p>
          <a:p>
            <a:r>
              <a:rPr lang="sq-AL" sz="1600" dirty="0" smtClean="0"/>
              <a:t>Një analizë me e hollësishme për shpenzimet e sipërpërmendura jepet më poshtë.</a:t>
            </a:r>
            <a:endParaRPr lang="en-US" sz="1600" dirty="0" smtClean="0"/>
          </a:p>
          <a:p>
            <a:r>
              <a:rPr lang="sq-AL" sz="1600" dirty="0" smtClean="0"/>
              <a:t> </a:t>
            </a:r>
            <a:endParaRPr lang="en-US" sz="1600" dirty="0" smtClean="0"/>
          </a:p>
          <a:p>
            <a:r>
              <a:rPr lang="sq-AL" sz="1600" b="1" dirty="0" smtClean="0"/>
              <a:t>Shpenzime për funksione të veta</a:t>
            </a:r>
            <a:endParaRPr lang="en-US" sz="1600" dirty="0" smtClean="0"/>
          </a:p>
          <a:p>
            <a:r>
              <a:rPr lang="sq-AL" sz="1600" b="1" dirty="0" smtClean="0"/>
              <a:t>Shpenzimet për funksione të veta ndahen në dy grupe të mëdha:</a:t>
            </a:r>
            <a:endParaRPr lang="en-US" sz="1600" dirty="0" smtClean="0"/>
          </a:p>
          <a:p>
            <a:endParaRPr lang="en-US" sz="1600" b="1" dirty="0" smtClean="0"/>
          </a:p>
          <a:p>
            <a:r>
              <a:rPr lang="sq-AL" sz="1600" b="1" dirty="0" smtClean="0"/>
              <a:t>1. Shpenzime për funksionim </a:t>
            </a:r>
            <a:r>
              <a:rPr lang="sq-AL" sz="1600" dirty="0" smtClean="0"/>
              <a:t>në këtë grup shpenzimesh përfshihen: pagat, sigurimet shoqërore, shpenzimet operative si (shpenzimet për energji, telefon, posta, shpenzime të ndryshme speciale, shërbime të ndryshme, karburant, kanceleri, sporti, kultura etj.), që më hollësisht do t’i trajtojmë më poshtë.</a:t>
            </a:r>
            <a:endParaRPr lang="en-US" sz="1600" dirty="0" smtClean="0"/>
          </a:p>
          <a:p>
            <a:r>
              <a:rPr lang="sq-AL" sz="1600" b="1" dirty="0" smtClean="0"/>
              <a:t>2. Shpenzime kapitale </a:t>
            </a:r>
            <a:r>
              <a:rPr lang="sq-AL" sz="1600" dirty="0" smtClean="0"/>
              <a:t>(investime</a:t>
            </a:r>
            <a:r>
              <a:rPr lang="sq-AL" sz="1600" b="1" dirty="0" smtClean="0"/>
              <a:t>) </a:t>
            </a:r>
            <a:r>
              <a:rPr lang="sq-AL" sz="1600" dirty="0" smtClean="0"/>
              <a:t>ku përfshihen projekte, rikonstruksion e asfaltim rrugësh, ndërtim KUZ, ndërtime në shërbimet publike, investime në shkolla etj.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dirty="0" smtClean="0"/>
              <a:t>BUXHETI </a:t>
            </a:r>
            <a:r>
              <a:rPr lang="en-US" sz="2400" b="1" dirty="0" smtClean="0"/>
              <a:t>I</a:t>
            </a:r>
            <a:r>
              <a:rPr lang="sq-AL" sz="2400" b="1" dirty="0" smtClean="0"/>
              <a:t> </a:t>
            </a:r>
            <a:r>
              <a:rPr lang="sq-AL" sz="2400" b="1" dirty="0"/>
              <a:t>VITIT </a:t>
            </a:r>
            <a:r>
              <a:rPr lang="sq-AL" sz="2400" b="1" dirty="0" smtClean="0"/>
              <a:t>2016</a:t>
            </a:r>
            <a:endParaRPr lang="en-US" sz="24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" y="1219200"/>
            <a:ext cx="87630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400" dirty="0" smtClean="0"/>
          </a:p>
          <a:p>
            <a:r>
              <a:rPr lang="sq-AL" sz="1400" b="1" dirty="0" smtClean="0"/>
              <a:t>Buxheti </a:t>
            </a:r>
            <a:r>
              <a:rPr lang="en-US" sz="1400" b="1" dirty="0" err="1" smtClean="0"/>
              <a:t>i</a:t>
            </a:r>
            <a:r>
              <a:rPr lang="sq-AL" sz="1400" b="1" dirty="0" smtClean="0"/>
              <a:t> </a:t>
            </a:r>
            <a:r>
              <a:rPr lang="en-US" sz="1400" b="1" dirty="0" smtClean="0"/>
              <a:t>v</a:t>
            </a:r>
            <a:r>
              <a:rPr lang="sq-AL" sz="1400" b="1" dirty="0" err="1" smtClean="0"/>
              <a:t>itit</a:t>
            </a:r>
            <a:r>
              <a:rPr lang="sq-AL" sz="1400" b="1" dirty="0" smtClean="0"/>
              <a:t> 2016</a:t>
            </a:r>
            <a:endParaRPr lang="en-US" sz="1400" dirty="0" smtClean="0"/>
          </a:p>
          <a:p>
            <a:r>
              <a:rPr lang="sq-AL" sz="1400" dirty="0" smtClean="0"/>
              <a:t>Për hartimin e këtij </a:t>
            </a:r>
            <a:r>
              <a:rPr lang="sq-AL" sz="1400" dirty="0" smtClean="0"/>
              <a:t>buxheti </a:t>
            </a:r>
            <a:r>
              <a:rPr lang="sq-AL" sz="1400" dirty="0" smtClean="0"/>
              <a:t>jemi bazuar në ligjin nr. 9936, datë 26.6.2008 “Për menaxhimin e sistemit buxhetor në Republikën e Shqipërisë”, ligj ky që përfaqëson një koncept shumë të zhvilluar dhe bashkëkohor të së drejtës buxhetore.</a:t>
            </a:r>
            <a:endParaRPr lang="en-US" sz="1400" dirty="0" smtClean="0"/>
          </a:p>
          <a:p>
            <a:r>
              <a:rPr lang="sq-AL" sz="1400" b="1" dirty="0" smtClean="0"/>
              <a:t>Buxheti vjetor vendor bazohet në planin strategjik të zhvillimit të aprovuar nga këshilli. Në këto plane përkthehen qëllimet e tij të zhvillimit, objektivat dhe strategjitë në veprimtari konkrete për zbatimin e tyre.</a:t>
            </a:r>
            <a:endParaRPr lang="en-US" sz="1400" dirty="0" smtClean="0"/>
          </a:p>
          <a:p>
            <a:r>
              <a:rPr lang="sq-AL" sz="1400" b="1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Objektivi prioritar i këtij </a:t>
            </a:r>
            <a:r>
              <a:rPr lang="sq-AL" sz="1400" b="1" dirty="0" smtClean="0"/>
              <a:t>buxheti </a:t>
            </a:r>
            <a:r>
              <a:rPr lang="sq-AL" sz="1400" b="1" dirty="0" smtClean="0"/>
              <a:t>do të jetë permiresimi i infrastruktures ne te gjithe teritorin e Bashkise Kamez, rritja e numerit te te punesuarve, zhvillimi ekonomik si dhe rritja e cilësisë së shërbimit ndaj qytetarëve.</a:t>
            </a:r>
            <a:endParaRPr lang="en-US" sz="1400" dirty="0" smtClean="0"/>
          </a:p>
          <a:p>
            <a:r>
              <a:rPr lang="sq-AL" sz="1400" dirty="0" smtClean="0"/>
              <a:t>Ky </a:t>
            </a:r>
            <a:r>
              <a:rPr lang="sq-AL" sz="1400" dirty="0" smtClean="0"/>
              <a:t>buxhet </a:t>
            </a:r>
            <a:r>
              <a:rPr lang="sq-AL" sz="1400" dirty="0" smtClean="0"/>
              <a:t>përbën një moment të rëndësishëm në përgatitjen dhe mbështetjen e zhvillimeve ekonomike e shoqërore të Bashkisë Kamëz për një periudhe trevjeçare, i cili synon të ofrojë produkte të matshme që do të rezultojnë në procesin e zbatimit të tij.</a:t>
            </a:r>
            <a:endParaRPr lang="en-US" sz="1400" dirty="0" smtClean="0"/>
          </a:p>
          <a:p>
            <a:r>
              <a:rPr lang="sq-AL" sz="1400" dirty="0" smtClean="0"/>
              <a:t>Ky </a:t>
            </a:r>
            <a:r>
              <a:rPr lang="sq-AL" sz="1400" dirty="0" smtClean="0"/>
              <a:t>buxhet </a:t>
            </a:r>
            <a:r>
              <a:rPr lang="sq-AL" sz="1400" dirty="0" smtClean="0"/>
              <a:t>bazohet në arritjet dhe rezultatet e viteve të mëparshme, sidomos në vitet 2007- 2015, duke rritur të ardhurat dhe duke përdorur fondet publike në mënyrë me ekonomike.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521" name="Rectangle 1"/>
          <p:cNvSpPr>
            <a:spLocks noChangeArrowheads="1"/>
          </p:cNvSpPr>
          <p:nvPr/>
        </p:nvSpPr>
        <p:spPr bwMode="auto">
          <a:xfrm>
            <a:off x="0" y="0"/>
            <a:ext cx="9144000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600" b="1" dirty="0" smtClean="0"/>
          </a:p>
          <a:p>
            <a:pPr algn="ctr"/>
            <a:r>
              <a:rPr lang="en-US" sz="2000" b="1" u="sng" dirty="0" smtClean="0">
                <a:latin typeface="Times New Roman" pitchFamily="18" charset="0"/>
                <a:cs typeface="Times New Roman" pitchFamily="18" charset="0"/>
              </a:rPr>
              <a:t>INVESTIMET</a:t>
            </a:r>
            <a:endParaRPr lang="en-US" sz="1600" b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600" b="1" dirty="0" smtClean="0"/>
          </a:p>
          <a:p>
            <a:r>
              <a:rPr lang="en-US" sz="1600" b="1" dirty="0" smtClean="0"/>
              <a:t>	</a:t>
            </a:r>
            <a:r>
              <a:rPr lang="sq-AL" sz="1600" b="1" dirty="0" smtClean="0"/>
              <a:t>Ne total investimet per vitin 2016 jane planifikuar ne vleren</a:t>
            </a:r>
            <a:r>
              <a:rPr lang="en-US" sz="1600" b="1" dirty="0" smtClean="0"/>
              <a:t>: </a:t>
            </a:r>
            <a:r>
              <a:rPr lang="sq-AL" sz="1600" b="1" dirty="0" smtClean="0"/>
              <a:t> </a:t>
            </a:r>
            <a:r>
              <a:rPr lang="sq-AL" b="1" dirty="0" smtClean="0"/>
              <a:t>794,514,345</a:t>
            </a:r>
            <a:r>
              <a:rPr lang="en-US" b="1" dirty="0" smtClean="0"/>
              <a:t> </a:t>
            </a:r>
            <a:r>
              <a:rPr lang="sq-AL" b="1" dirty="0" smtClean="0"/>
              <a:t>leke</a:t>
            </a:r>
            <a:endParaRPr lang="en-US" sz="1600" dirty="0" smtClean="0"/>
          </a:p>
          <a:p>
            <a:endParaRPr lang="en-US" sz="1600" b="1" dirty="0" smtClean="0"/>
          </a:p>
          <a:p>
            <a:r>
              <a:rPr lang="en-US" sz="1600" b="1" dirty="0" smtClean="0"/>
              <a:t>B</a:t>
            </a:r>
            <a:r>
              <a:rPr lang="sq-AL" sz="1600" b="1" dirty="0" err="1" smtClean="0"/>
              <a:t>uxheti</a:t>
            </a:r>
            <a:r>
              <a:rPr lang="sq-AL" sz="1600" b="1" dirty="0" smtClean="0"/>
              <a:t> </a:t>
            </a:r>
            <a:r>
              <a:rPr lang="sq-AL" sz="1600" b="1" dirty="0" smtClean="0"/>
              <a:t>2016  për investime ka parasysh: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Planin Urban</a:t>
            </a:r>
            <a:r>
              <a:rPr lang="sq-AL" sz="1600" b="1" dirty="0" smtClean="0"/>
              <a:t>. 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Në planifikimin e shpenzimeve për investime është pasur parasysh orientimi i qeverisjes qendrore që të shkohet drejt rritjes së investimeve në shërbimet publike (rrugë, ujësjellës etj).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Qëllimet dhe objektivat e qeverisjes vendore (rritja e nivelit të investimeve,  përmirësimi i raportit investime / shpenzime funksionimi.).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Përshkrimin e programeve (planifikimi i shpenzimeve për investime me emërtimet përkatëse).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Investimet t’i shërbejnë sa më shumë komunitetit për t’u bërë një bashki model dhe pjesë integruese e metropolit.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Është pasur parasysh strategjia e zhvillimit të Bashkisë Kamëz, si dhe plani rregullues i tij.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Është llogaritur kostoja e plotë për çdo projekt (edhe për financimet e pjesshme të vitit 2014 është llogaritur kostoja e plotë).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Buxhetin faktik të viteve paraardhëse (sidomos </a:t>
            </a:r>
            <a:r>
              <a:rPr lang="en-US" sz="1600" dirty="0" smtClean="0"/>
              <a:t>5</a:t>
            </a:r>
            <a:r>
              <a:rPr lang="sq-AL" sz="1600" dirty="0" smtClean="0"/>
              <a:t> vitet e fundit).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Në tabelën nr. 6/1</a:t>
            </a:r>
            <a:r>
              <a:rPr lang="en-US" sz="1600" dirty="0" smtClean="0"/>
              <a:t>,6/2</a:t>
            </a:r>
            <a:r>
              <a:rPr lang="sq-AL" sz="1600" dirty="0" smtClean="0"/>
              <a:t> bashkëlidhur tregohet shumë qartë rritja e nivelit të investimeve, kryesisht në vitet 2007, 2008, 2009, 2010, 2011, 2012</a:t>
            </a:r>
            <a:r>
              <a:rPr lang="en-US" sz="1600" dirty="0" smtClean="0"/>
              <a:t>,2013,2014</a:t>
            </a:r>
            <a:r>
              <a:rPr lang="sq-AL" sz="1600" dirty="0" smtClean="0"/>
              <a:t>,2015 dhe 2016.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Në vitin 201</a:t>
            </a:r>
            <a:r>
              <a:rPr lang="en-US" sz="1600" dirty="0" smtClean="0"/>
              <a:t>5</a:t>
            </a:r>
            <a:r>
              <a:rPr lang="sq-AL" sz="1600" dirty="0" smtClean="0"/>
              <a:t> parashikohette perfundojne pjesa me e madhe e invesimeve ne vazhdim nga viti 2015.</a:t>
            </a:r>
            <a:endParaRPr lang="en-US" sz="1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0"/>
          <a:ext cx="5054600" cy="3724275"/>
        </p:xfrm>
        <a:graphic>
          <a:graphicData uri="http://schemas.openxmlformats.org/drawingml/2006/table">
            <a:tbl>
              <a:tblPr/>
              <a:tblGrid>
                <a:gridCol w="813201"/>
                <a:gridCol w="1281987"/>
                <a:gridCol w="545323"/>
                <a:gridCol w="621859"/>
                <a:gridCol w="861036"/>
                <a:gridCol w="931194"/>
              </a:tblGrid>
              <a:tr h="161925">
                <a:tc gridSpan="5"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>
                          <a:latin typeface="Arial"/>
                        </a:rPr>
                        <a:t>         INVESTIMET E REALIZUARA NGA BASHKIA </a:t>
                      </a:r>
                      <a:r>
                        <a:rPr lang="it-IT" sz="1000" b="0" i="0" u="none" strike="noStrike" dirty="0" smtClean="0">
                          <a:latin typeface="Arial"/>
                        </a:rPr>
                        <a:t>KAMËZ NË </a:t>
                      </a:r>
                      <a:r>
                        <a:rPr lang="it-IT" sz="1000" b="0" i="0" u="none" strike="noStrike" dirty="0">
                          <a:latin typeface="Arial"/>
                        </a:rPr>
                        <a:t>VITE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de-DE" sz="1000" b="0" i="0" u="none" strike="noStrike">
                          <a:latin typeface="Arial"/>
                        </a:rPr>
                        <a:t>te ardhurat e vete Bashkise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1" i="0" u="none" strike="noStrike">
                          <a:latin typeface="Arial"/>
                        </a:rPr>
                        <a:t>ardh veta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VLERA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Shuma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Vlera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000/LEKE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1998-2006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320.143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Viti 1998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2.949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2006-2009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619.792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Viti 1999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19.971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2007-2011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1.142.632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Viti 2000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9.172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2007-2013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1.707.412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Viti 2001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17.437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2007-2014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1.967.412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Viti 2002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30.950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2007-2015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2.302.412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Viti 2003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39.677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2007-2016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2.995.119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58.516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73.950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67.521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320.143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1025,91%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73.075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947,94%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125.009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518.227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554,13%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354.187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195,58%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356.660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194,22%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233.701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296,41%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Viti 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281.055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246,47%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Viti 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283.725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244,15%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Viti 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260.000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266,43%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Viti 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335.000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206,78%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Viti 2016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692.707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0" y="3810000"/>
          <a:ext cx="91440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699" y="104775"/>
          <a:ext cx="6007101" cy="3400425"/>
        </p:xfrm>
        <a:graphic>
          <a:graphicData uri="http://schemas.openxmlformats.org/drawingml/2006/table">
            <a:tbl>
              <a:tblPr/>
              <a:tblGrid>
                <a:gridCol w="812371"/>
                <a:gridCol w="1282022"/>
                <a:gridCol w="634665"/>
                <a:gridCol w="942477"/>
                <a:gridCol w="545812"/>
                <a:gridCol w="863144"/>
                <a:gridCol w="926610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VLERA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Shuma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Ne 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Vlera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000/LEKE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1998-2006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393.653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1998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2.949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23689,39%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2007-2010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1.844.765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1999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19.971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3498,07%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2007-2013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3.493.646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9.172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7616,66%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2007-2014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3.923.146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17.437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4006,42%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2007-2015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4.258.146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56.112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1245,01%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Viti 2007-2016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4.956.746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52.930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1319,86%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61.214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1141,24%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79.910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874,23%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93.958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393.653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743,52%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230.088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303,62%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260.734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884.475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267,94%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667.943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104,59%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686.000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101,84%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590.370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118,33%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639.374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109,26%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419.137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166,68%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429.500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162,65%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335.000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208,54%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698.600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1" y="3514725"/>
          <a:ext cx="9144000" cy="3343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0" y="1866900"/>
          <a:ext cx="818197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0" y="1866900"/>
          <a:ext cx="611505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0" y="1866900"/>
          <a:ext cx="720090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0" y="1866900"/>
          <a:ext cx="643890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0" y="1866900"/>
          <a:ext cx="475297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/>
        </p:nvGraphicFramePr>
        <p:xfrm>
          <a:off x="0" y="1866900"/>
          <a:ext cx="586740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/>
        </p:nvGraphicFramePr>
        <p:xfrm>
          <a:off x="0" y="1866900"/>
          <a:ext cx="643890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/>
        </p:nvGraphicFramePr>
        <p:xfrm>
          <a:off x="0" y="1866900"/>
          <a:ext cx="475297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4" name="Chart 13"/>
          <p:cNvGraphicFramePr>
            <a:graphicFrameLocks/>
          </p:cNvGraphicFramePr>
          <p:nvPr/>
        </p:nvGraphicFramePr>
        <p:xfrm>
          <a:off x="0" y="1866900"/>
          <a:ext cx="586740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16" name="Chart 15"/>
          <p:cNvGraphicFramePr>
            <a:graphicFrameLocks/>
          </p:cNvGraphicFramePr>
          <p:nvPr/>
        </p:nvGraphicFramePr>
        <p:xfrm>
          <a:off x="0" y="1866900"/>
          <a:ext cx="710565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aphicFrame>
        <p:nvGraphicFramePr>
          <p:cNvPr id="17" name="Chart 16"/>
          <p:cNvGraphicFramePr>
            <a:graphicFrameLocks/>
          </p:cNvGraphicFramePr>
          <p:nvPr/>
        </p:nvGraphicFramePr>
        <p:xfrm>
          <a:off x="0" y="1866900"/>
          <a:ext cx="504825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graphicFrame>
        <p:nvGraphicFramePr>
          <p:cNvPr id="18" name="Chart 17"/>
          <p:cNvGraphicFramePr>
            <a:graphicFrameLocks/>
          </p:cNvGraphicFramePr>
          <p:nvPr/>
        </p:nvGraphicFramePr>
        <p:xfrm>
          <a:off x="0" y="1866900"/>
          <a:ext cx="710565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0" y="0"/>
          <a:ext cx="9144001" cy="3009017"/>
        </p:xfrm>
        <a:graphic>
          <a:graphicData uri="http://schemas.openxmlformats.org/drawingml/2006/table">
            <a:tbl>
              <a:tblPr/>
              <a:tblGrid>
                <a:gridCol w="599729"/>
                <a:gridCol w="1099500"/>
                <a:gridCol w="1543745"/>
                <a:gridCol w="1184648"/>
                <a:gridCol w="1095800"/>
                <a:gridCol w="877380"/>
                <a:gridCol w="966228"/>
                <a:gridCol w="740405"/>
                <a:gridCol w="1036566"/>
              </a:tblGrid>
              <a:tr h="149028">
                <a:tc gridSpan="2">
                  <a:txBody>
                    <a:bodyPr/>
                    <a:lstStyle/>
                    <a:p>
                      <a:pPr algn="r" fontAlgn="b"/>
                      <a:r>
                        <a:rPr lang="sq-AL" sz="1100" b="1" i="0" u="none" strike="noStrike" dirty="0">
                          <a:latin typeface="Arial"/>
                        </a:rPr>
                        <a:t>BASHKIA </a:t>
                      </a:r>
                      <a:r>
                        <a:rPr lang="sq-AL" sz="1100" b="1" i="0" u="none" strike="noStrike" dirty="0" smtClean="0">
                          <a:latin typeface="Arial"/>
                        </a:rPr>
                        <a:t>KAM</a:t>
                      </a:r>
                      <a:r>
                        <a:rPr lang="en-US" sz="1100" b="1" i="0" u="none" strike="noStrike" dirty="0" smtClean="0">
                          <a:latin typeface="Arial"/>
                        </a:rPr>
                        <a:t>Ë</a:t>
                      </a:r>
                      <a:r>
                        <a:rPr lang="sq-AL" sz="1100" b="1" i="0" u="none" strike="noStrike" dirty="0" smtClean="0">
                          <a:latin typeface="Arial"/>
                        </a:rPr>
                        <a:t>Z</a:t>
                      </a:r>
                      <a:endParaRPr lang="sq-AL" sz="11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sq-AL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q-AL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q-AL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q-AL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q-AL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q-AL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q-AL" sz="11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149028">
                <a:tc gridSpan="3">
                  <a:txBody>
                    <a:bodyPr/>
                    <a:lstStyle/>
                    <a:p>
                      <a:pPr algn="r" fontAlgn="b"/>
                      <a:r>
                        <a:rPr lang="sq-AL" sz="1100" b="1" i="0" u="none" strike="noStrike" dirty="0">
                          <a:latin typeface="Arial"/>
                        </a:rPr>
                        <a:t>Aparati + dy Ndermarrjet + arsimi+sporti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sq-AL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q-AL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q-AL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q-AL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q-AL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q-AL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60"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1" i="0" u="none" strike="noStrike" dirty="0">
                          <a:latin typeface="Arial"/>
                        </a:rPr>
                        <a:t>paga+sig shoq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1" i="0" u="none" strike="noStrike">
                          <a:latin typeface="Arial"/>
                        </a:rPr>
                        <a:t>sociale +operative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1" i="0" u="none" strike="noStrike">
                          <a:latin typeface="Arial"/>
                        </a:rPr>
                        <a:t>investime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1" i="0" u="none" strike="noStrike">
                          <a:latin typeface="Arial"/>
                        </a:rPr>
                        <a:t>Totali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% paga+sig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% oper+sociale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% funk tot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% investime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75327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latin typeface="Arial"/>
                        </a:rPr>
                        <a:t>2003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54.083.000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30.110.000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19.677.000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103.870.000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52,07%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28,99%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81,06%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18,94%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327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latin typeface="Arial"/>
                        </a:rPr>
                        <a:t>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79.770.000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38.734.000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33.516.000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152.020.000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52,47%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25,48%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77,95%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22,05%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327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latin typeface="Arial"/>
                        </a:rPr>
                        <a:t>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100.575.000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57.658.000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43.950.000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202.183.000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49,74%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28,52%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78,26%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21,74%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327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latin typeface="Arial"/>
                        </a:rPr>
                        <a:t>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99.795.688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64.400.632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61.521.175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225.717.495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44,21%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28,53%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72,74%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27,26%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626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latin typeface="Arial"/>
                        </a:rPr>
                        <a:t>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100.379.218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49.015.024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73.074.948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222.469.190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45,12%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22,03%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67,15%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32,85%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327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latin typeface="Arial"/>
                        </a:rPr>
                        <a:t>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105.246.401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73.980.886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125.009.017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304.236.304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34,59%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24,32%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58,91%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41,09%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327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latin typeface="Arial"/>
                        </a:rPr>
                        <a:t>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136.600.895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107.069.630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334.187.511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577.858.036</a:t>
                      </a:r>
                      <a:endParaRPr lang="sq-AL" sz="1100" b="0" i="0" u="none" strike="noStrike">
                        <a:latin typeface="Arial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23,64%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18,53%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42,17%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57,83%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327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latin typeface="Arial"/>
                        </a:rPr>
                        <a:t>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143.984.401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111.078.149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356.660.000</a:t>
                      </a:r>
                      <a:endParaRPr lang="sq-AL" sz="1100" b="0" i="0" u="none" strike="noStrike" dirty="0">
                        <a:latin typeface="Arial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611.722.550</a:t>
                      </a:r>
                      <a:endParaRPr lang="sq-AL" sz="1100" b="0" i="0" u="none" strike="noStrike">
                        <a:latin typeface="Arial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23,54%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18,16%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41,70%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58,30%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327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latin typeface="Arial"/>
                        </a:rPr>
                        <a:t>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144.934.752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119.219.169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233.700.268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497.854.189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29,11%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23,95%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53,06%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46,94%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327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152.975.608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125.307.515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281.055.415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559.338.538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27,35%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22,40%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49,75%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50,25%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327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168.729.458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111.580.954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283.725.420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564.035.832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29,91%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19,78%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49,70%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50,30%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327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161.543.675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92.247.883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261.581.856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515.373.414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31,34%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17,90%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49,24%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50,76%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327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latin typeface="Arial"/>
                        </a:rPr>
                        <a:t>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184.130.000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125.000.000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335.000.000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644.130.000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28,59%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19,41%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47,99%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52,01%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327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latin typeface="Arial"/>
                        </a:rPr>
                        <a:t>2016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250.074.000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311.353.599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692.706.965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1.254.134.564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19,94%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24,83%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44,77%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55,23%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1" name="Chart 20"/>
          <p:cNvGraphicFramePr>
            <a:graphicFrameLocks/>
          </p:cNvGraphicFramePr>
          <p:nvPr/>
        </p:nvGraphicFramePr>
        <p:xfrm>
          <a:off x="0" y="1866900"/>
          <a:ext cx="782002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graphicFrame>
        <p:nvGraphicFramePr>
          <p:cNvPr id="22" name="Chart 21"/>
          <p:cNvGraphicFramePr>
            <a:graphicFrameLocks/>
          </p:cNvGraphicFramePr>
          <p:nvPr/>
        </p:nvGraphicFramePr>
        <p:xfrm>
          <a:off x="0" y="1866900"/>
          <a:ext cx="606742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p:graphicFrame>
        <p:nvGraphicFramePr>
          <p:cNvPr id="23" name="Chart 22"/>
          <p:cNvGraphicFramePr>
            <a:graphicFrameLocks/>
          </p:cNvGraphicFramePr>
          <p:nvPr/>
        </p:nvGraphicFramePr>
        <p:xfrm>
          <a:off x="0" y="1866900"/>
          <a:ext cx="782002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6"/>
          </a:graphicData>
        </a:graphic>
      </p:graphicFrame>
      <p:graphicFrame>
        <p:nvGraphicFramePr>
          <p:cNvPr id="24" name="Chart 23"/>
          <p:cNvGraphicFramePr/>
          <p:nvPr/>
        </p:nvGraphicFramePr>
        <p:xfrm>
          <a:off x="0" y="3124200"/>
          <a:ext cx="91440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7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i="1" dirty="0" smtClean="0"/>
              <a:t>T</a:t>
            </a:r>
            <a:r>
              <a:rPr lang="en-US" sz="2400" b="1" i="1" dirty="0" err="1" smtClean="0"/>
              <a:t>abela</a:t>
            </a:r>
            <a:r>
              <a:rPr lang="en-US" sz="2400" b="1" i="1" dirty="0" smtClean="0"/>
              <a:t> e </a:t>
            </a:r>
            <a:r>
              <a:rPr lang="en-US" sz="2400" b="1" i="1" dirty="0" err="1" smtClean="0"/>
              <a:t>investimeve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të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reja</a:t>
            </a:r>
            <a:r>
              <a:rPr lang="en-US" sz="2400" b="1" i="1" dirty="0" smtClean="0"/>
              <a:t> 201</a:t>
            </a:r>
            <a:r>
              <a:rPr lang="sq-AL" sz="2400" b="1" i="1" dirty="0" smtClean="0"/>
              <a:t>6</a:t>
            </a:r>
            <a:endParaRPr lang="en-US" sz="2400" b="1" i="1" dirty="0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81000" y="609600"/>
          <a:ext cx="8534400" cy="5826432"/>
        </p:xfrm>
        <a:graphic>
          <a:graphicData uri="http://schemas.openxmlformats.org/drawingml/2006/table">
            <a:tbl>
              <a:tblPr/>
              <a:tblGrid>
                <a:gridCol w="258074"/>
                <a:gridCol w="4186551"/>
                <a:gridCol w="860250"/>
                <a:gridCol w="1103989"/>
                <a:gridCol w="1060976"/>
                <a:gridCol w="1064560"/>
              </a:tblGrid>
              <a:tr h="136104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Nr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1" i="0" u="none" strike="noStrike">
                          <a:latin typeface="Bookman Old Style"/>
                        </a:rPr>
                        <a:t>EMERTIMI  I  OBJEKTIT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PERMASAT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Vlera e plote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Financuar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Financuar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</a:tr>
              <a:tr h="136104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1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1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1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2017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</a:tr>
              <a:tr h="95273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Blerje Peme dekorative te larta e te shkurtera+gjelb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15.000.000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14.000.000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Blerje buldozer me zinxhir dhe me thike para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4.500.000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Rrethimi I varrezave te vjetra publike Babru Koder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L=410 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2.226.835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2.226.835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Rrethimi I varrezave  publike  Koder e Kuqe tek shkolla Tahir Sinani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L=749 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5.621.532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5.621.532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SHUMA II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27.848.367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26.348.367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1.500.000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Ndertim rruga OSBE Kamez 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L=990 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30.191.161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20.000.000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10.191.161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Ndertim rruga Liria Frutikulture+rreth rotullim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L=890 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80.001.720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54.500.000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25.501.720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Ndertim rruga "Coca Cola" vazhd Laknas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L=1403 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40.000.700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27.500.000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12.500.700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8931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Ndertim Pedonale rruga "Bulevardi Blu " nga rr bul blu te rr Londer Kamez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L=544 ml (190+17+19+66+235+17)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25.363.782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17.500.000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7.863.782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Ndertim sheshi prane Pallatit te kultures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Sip=396 m</a:t>
                      </a:r>
                      <a:r>
                        <a:rPr lang="sq-AL" sz="800" b="0" i="0" u="none" strike="noStrike">
                          <a:latin typeface="Calibri"/>
                        </a:rPr>
                        <a:t>²</a:t>
                      </a:r>
                      <a:endParaRPr lang="sq-AL" sz="800" b="0" i="0" u="none" strike="noStrike">
                        <a:latin typeface="Bookman Old Style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25.511.398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17.600.000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7.911.398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4213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Rikualifikim Urbani Bllokut Babru Qender +Blloku poshte Alpetit Babrru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gjith parametrat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137.258.492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92.342.190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44.916.302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4213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Ndertim rruga Demokracia Loti I pare (ura paskuqan 1-kufi ndarese me njes 11)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L=2825 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97.337.794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65.200.000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32.137.794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Ndertim rruga Demokracia Loti I dyte (ura paskuqan 1-babrru qender)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L=2200 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88.561.653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60.000.000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28.561.653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Ndertim rruga Demokracia Loti I Trete (ura Q.Babru- ura F.Kerçike)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L=1530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53.000.890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35.000.000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18.000.890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Ndertim rruga Paskuqan 2 Vreshte vazhdim loti trete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L=650 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50.000.800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34.000.000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16.000.800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Hapje hapsirash publike + zhavorrim rruges (harta perkatese)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15.000.000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10.000.000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Riparim sheshesh ura Fushe Kerçik+rruga prane shklolles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L=152 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4.433.705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4.433.705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SHUMA III (RRUGE)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646.662.095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438.075.895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208.586.200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dirty="0">
                          <a:latin typeface="Bookman Old Style"/>
                        </a:rPr>
                        <a:t>Ndertim KUN rruga Kosova Kamez 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L=950 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9.421.349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6.500.000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2.921.349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b="0" i="0" u="none" strike="noStrike">
                          <a:latin typeface="Bookman Old Style"/>
                        </a:rPr>
                        <a:t>Ndertim KUN rruga Rilindja  Valias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L=1040 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11.557.658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7.500.000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4.057.658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latin typeface="Bookman Old Style"/>
                        </a:rPr>
                        <a:t>Ndertim KUN rruga Fierze  Valias I Ri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L=140 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1.018.109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1.018.109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640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latin typeface="Bookman Old Style"/>
                        </a:rPr>
                        <a:t>Ndertim KUN rruga Mamuras Valias I Ri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L=226 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2.106.478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2.106.478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Ndertim KUN rruga Bathore 3 te Palestra e shkolles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L=325 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3.857.256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3.857.256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Ndertim KUN Valias I Ri (Bulevardi blu-rruga Nato)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L=970 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50.271.396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33.000.000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17.271.396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Ndertim KUN rruga  Ibrahim Rugova Paskuqan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L=298 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10.681.531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7.000.000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3.681.531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4213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Ndertim KUN rruga  Halim Xhelo (kryqezim me rrugen demokracia) Paskuqan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L= 325+293 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11.934.037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8.000.000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3.934.037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4213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Ndertim KUN+KUB tek shkolla Jashar Hoxha Paskuqan 2 tek sheshi shkolles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L=68 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791.135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791.135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Ndertim KUB tek shkolla Dom Nikoll Kaçari Babru Koder e Kuqe Puseta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264.354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264.354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Ndertim KUB tek shkolla Tahirr Sinani Babru Koder e Kuqe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L=40 ml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260.580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260.580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Ndertim KUN tek Palestra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480.000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480.000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Blerje pompe zhytese per Ujesjellesin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SHUMA  IV(KUN)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106.643.883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74.777.912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31.865.971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Izolime soletash + riparime kapitale te ndryshme ne shkolla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Lyerej Shkollash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547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SHUMA II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10.000.000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8.000.000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2.000.000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42909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1" i="0" u="none" strike="noStrike">
                          <a:latin typeface="Bookman Old Style"/>
                        </a:rPr>
                        <a:t>Shuma Investime  Bashkia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1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1" i="0" u="none" strike="noStrike">
                          <a:latin typeface="Bookman Old Style"/>
                        </a:rPr>
                        <a:t>794.514.345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1" i="0" u="none" strike="noStrike">
                          <a:latin typeface="Bookman Old Style"/>
                        </a:rPr>
                        <a:t>550.562.174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1" i="0" u="none" strike="noStrike" dirty="0">
                          <a:latin typeface="Bookman Old Style"/>
                        </a:rPr>
                        <a:t>243.952.171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761" name="Rectangle 1"/>
          <p:cNvSpPr>
            <a:spLocks noChangeArrowheads="1"/>
          </p:cNvSpPr>
          <p:nvPr/>
        </p:nvSpPr>
        <p:spPr bwMode="auto">
          <a:xfrm>
            <a:off x="152400" y="228600"/>
            <a:ext cx="88392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Për hartimin e këtij buxheti është analizuar puna e vit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eve</a:t>
            </a:r>
            <a:r>
              <a:rPr kumimoji="0" lang="sq-A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2007-2015,  objektivat për vitin 2016, si dhe plani strategjik i zhvillimit, që shpenzimet të orientohen drejt shërbimeve publike.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Shpenzimet për investime zënë rreth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5,23 % të totalit të shpenzimeve. Kjo shifër flet për një planifikim sa më të drejtë të shpenzimeve, duke tentuar drejt shpenzimeve për investime.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Parashikimi e shpenzimeve kapitale ka patur parasysh: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Prioritete e percaktuara ne Programin e Kryetarit te Bashkise dhe vizionin afatmesem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Shkallen e ndikimit te pritshem ne zhvillimin ekonomik, social dhe punesim.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Planifikim ne baze kostosh, per njesi te percaktuara, sipas punimeve.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Ne planifikimin e shpenzimeve operative, eshte patur parasysh racionalizimi i shpenzimeve operative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Rritjen e cilesise se se sherbimeve ne sektoret prioritare , sherbimet publike, arsim dhe infrastrukture rrugore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Zbatimi i politikes kombetare per percaktimin e nivelit te shpenzimeve per paga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Reduktimin e shpenzimeve te personelit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Reduktimin e shpenzimeve administrative, ne favor te fondeve per sherbimet ndaj qytetareve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Transparence te plote ne perdorimin e fondeve publike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Rritjen e efiçences ne administrimin e fondeve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Rritjen e nivelit te investimeve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Ritjen e peshes se investimeve te reja ne raport me investimet ne vazhdim.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Përveç sa më sipër, në këtë </a:t>
            </a: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buxhet </a:t>
            </a: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ne po paraqesim edhe projektbuxhetin në nivel programesh për vitin 201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</a:t>
            </a: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dhe 201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</a:t>
            </a: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sq-A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5" name="Rectangle 1"/>
          <p:cNvSpPr>
            <a:spLocks noChangeArrowheads="1"/>
          </p:cNvSpPr>
          <p:nvPr/>
        </p:nvSpPr>
        <p:spPr bwMode="auto">
          <a:xfrm>
            <a:off x="152399" y="152400"/>
            <a:ext cx="8839201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sq-AL" sz="1400" dirty="0" smtClean="0"/>
              <a:t>Buxheti i këtij viti si dhe i dy viteve në vazhdim (2016, 2017, 2018) nuk është indiferent përballë nevojave në rritje të komunitetit për rritjen e shërbimeve publike.</a:t>
            </a:r>
            <a:endParaRPr lang="en-US" sz="1400" dirty="0" smtClean="0"/>
          </a:p>
          <a:p>
            <a:r>
              <a:rPr lang="sq-AL" sz="1400" dirty="0" smtClean="0"/>
              <a:t>Buxheti 2016 karakterizohet nga një siguri e lartë në zbatim dhe dëshiroj të siguroj për angazhimin maksimal të gjithë administratës  se objektivat e vendosur dhe tepër ambiciozë janë plotësisht të realizueshëm.</a:t>
            </a:r>
            <a:endParaRPr lang="en-US" sz="1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1676400"/>
          <a:ext cx="8762999" cy="4876802"/>
        </p:xfrm>
        <a:graphic>
          <a:graphicData uri="http://schemas.openxmlformats.org/drawingml/2006/table">
            <a:tbl>
              <a:tblPr/>
              <a:tblGrid>
                <a:gridCol w="370715"/>
                <a:gridCol w="3887212"/>
                <a:gridCol w="1454616"/>
                <a:gridCol w="1595840"/>
                <a:gridCol w="1454616"/>
              </a:tblGrid>
              <a:tr h="34085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0" i="0" u="none" strike="noStrike" dirty="0">
                          <a:latin typeface="Bookman Old Style"/>
                        </a:rPr>
                        <a:t>Nr 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 smtClean="0">
                          <a:latin typeface="Bookman Old Style"/>
                        </a:rPr>
                        <a:t>EM</a:t>
                      </a:r>
                      <a:r>
                        <a:rPr lang="en-US" sz="1200" b="1" i="0" u="none" strike="noStrike" dirty="0" smtClean="0">
                          <a:latin typeface="Bookman Old Style"/>
                        </a:rPr>
                        <a:t>Ë</a:t>
                      </a:r>
                      <a:r>
                        <a:rPr lang="sq-AL" sz="1200" b="1" i="0" u="none" strike="noStrike" dirty="0" smtClean="0">
                          <a:latin typeface="Bookman Old Style"/>
                        </a:rPr>
                        <a:t>RTIMI </a:t>
                      </a:r>
                      <a:endParaRPr lang="sq-AL" sz="1200" b="1" i="0" u="none" strike="noStrike" dirty="0">
                        <a:latin typeface="Bookman Old Style"/>
                      </a:endParaRP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050" b="1" i="0" u="none" strike="noStrike" dirty="0">
                          <a:latin typeface="Bookman Old Style"/>
                        </a:rPr>
                        <a:t>PLANI </a:t>
                      </a:r>
                      <a:r>
                        <a:rPr lang="sq-AL" sz="1050" b="1" i="0" u="none" strike="noStrike" dirty="0" smtClean="0">
                          <a:latin typeface="Bookman Old Style"/>
                        </a:rPr>
                        <a:t>KAM</a:t>
                      </a:r>
                      <a:r>
                        <a:rPr lang="en-US" sz="1050" b="1" i="0" u="none" strike="noStrike" dirty="0" smtClean="0">
                          <a:latin typeface="Bookman Old Style"/>
                        </a:rPr>
                        <a:t>Ë</a:t>
                      </a:r>
                      <a:r>
                        <a:rPr lang="sq-AL" sz="1050" b="1" i="0" u="none" strike="noStrike" dirty="0" smtClean="0">
                          <a:latin typeface="Bookman Old Style"/>
                        </a:rPr>
                        <a:t>Z</a:t>
                      </a:r>
                      <a:endParaRPr lang="sq-AL" sz="1050" b="1" i="0" u="none" strike="noStrike" dirty="0">
                        <a:latin typeface="Bookman Old Style"/>
                      </a:endParaRPr>
                    </a:p>
                  </a:txBody>
                  <a:tcPr marL="7374" marR="7374" marT="73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050" b="1" i="0" u="none" strike="noStrike" dirty="0">
                          <a:latin typeface="Bookman Old Style"/>
                        </a:rPr>
                        <a:t>PLANI </a:t>
                      </a:r>
                      <a:r>
                        <a:rPr lang="sq-AL" sz="1050" b="1" i="0" u="none" strike="noStrike" dirty="0" smtClean="0">
                          <a:latin typeface="Bookman Old Style"/>
                        </a:rPr>
                        <a:t>KAM</a:t>
                      </a:r>
                      <a:r>
                        <a:rPr lang="en-US" sz="1050" b="1" i="0" u="none" strike="noStrike" dirty="0" smtClean="0">
                          <a:latin typeface="Bookman Old Style"/>
                        </a:rPr>
                        <a:t>Ë</a:t>
                      </a:r>
                      <a:r>
                        <a:rPr lang="sq-AL" sz="1050" b="1" i="0" u="none" strike="noStrike" dirty="0" smtClean="0">
                          <a:latin typeface="Bookman Old Style"/>
                        </a:rPr>
                        <a:t>Z</a:t>
                      </a:r>
                      <a:endParaRPr lang="sq-AL" sz="1050" b="1" i="0" u="none" strike="noStrike" dirty="0">
                        <a:latin typeface="Bookman Old Style"/>
                      </a:endParaRPr>
                    </a:p>
                  </a:txBody>
                  <a:tcPr marL="7374" marR="7374" marT="73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050" b="1" i="0" u="none" strike="noStrike" dirty="0">
                          <a:latin typeface="Bookman Old Style"/>
                        </a:rPr>
                        <a:t>PLANI </a:t>
                      </a:r>
                      <a:r>
                        <a:rPr lang="sq-AL" sz="1050" b="1" i="0" u="none" strike="noStrike" dirty="0" smtClean="0">
                          <a:latin typeface="Bookman Old Style"/>
                        </a:rPr>
                        <a:t>KAM</a:t>
                      </a:r>
                      <a:r>
                        <a:rPr lang="en-US" sz="1050" b="1" i="0" u="none" strike="noStrike" smtClean="0">
                          <a:latin typeface="Bookman Old Style"/>
                        </a:rPr>
                        <a:t>Ë</a:t>
                      </a:r>
                      <a:r>
                        <a:rPr lang="sq-AL" sz="1050" b="1" i="0" u="none" strike="noStrike" smtClean="0">
                          <a:latin typeface="Bookman Old Style"/>
                        </a:rPr>
                        <a:t>Z</a:t>
                      </a:r>
                      <a:endParaRPr lang="sq-AL" sz="1050" b="1" i="0" u="none" strike="noStrike">
                        <a:latin typeface="Bookman Old Style"/>
                      </a:endParaRPr>
                    </a:p>
                  </a:txBody>
                  <a:tcPr marL="7374" marR="7374" marT="73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</a:tr>
              <a:tr h="33202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4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1" i="0" u="none" strike="noStrike">
                          <a:latin typeface="Arial"/>
                        </a:rPr>
                        <a:t>Vjetor 2016 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1" i="0" u="none" strike="noStrike">
                          <a:latin typeface="Arial"/>
                        </a:rPr>
                        <a:t>Vjetor 2017 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1" i="0" u="none" strike="noStrike">
                          <a:latin typeface="Arial"/>
                        </a:rPr>
                        <a:t>Vjetor 2018 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321922"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 dirty="0">
                          <a:latin typeface="Arial"/>
                        </a:rPr>
                        <a:t>Trasferta e pakushtezuar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374.451.000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393.173.550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412.832.228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1922"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 dirty="0">
                          <a:latin typeface="Arial"/>
                        </a:rPr>
                        <a:t>Trasferta  specifike Arsimi parashkollor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92.945.000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97.592.250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102.471.863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1922"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>
                          <a:latin typeface="Arial"/>
                        </a:rPr>
                        <a:t>Trasferta  specifike Arsimi parauniversitar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7.892.000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8.286.600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8.700.930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1922"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 dirty="0">
                          <a:latin typeface="Arial"/>
                        </a:rPr>
                        <a:t>Trasferta  specifike  Ujitja dhe kullimi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2.814.000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2.954.700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3.102.435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1922">
                <a:tc>
                  <a:txBody>
                    <a:bodyPr/>
                    <a:lstStyle/>
                    <a:p>
                      <a:pPr algn="l" fontAlgn="b"/>
                      <a:r>
                        <a:rPr lang="sq-AL" sz="12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1" i="0" u="none" strike="noStrike" dirty="0">
                          <a:latin typeface="Arial"/>
                        </a:rPr>
                        <a:t>Shuma e Transfertes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478.102.000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502.007.100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527.107.455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340858"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50" b="0" i="0" u="none" strike="noStrike" dirty="0">
                          <a:solidFill>
                            <a:srgbClr val="333333"/>
                          </a:solidFill>
                          <a:latin typeface="Bookman Old Style"/>
                        </a:rPr>
                        <a:t>Drejtoria  e Taksave e Tarifave Vendore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377.880.000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381.658.800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384.530.782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1922"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50" b="0" i="0" u="none" strike="noStrike" dirty="0">
                          <a:latin typeface="Arial"/>
                        </a:rPr>
                        <a:t>Drejtoria e Planifikimit dhe Kontrollit te Zhvillimit te Territorit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157.830.000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159.408.300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160.205.342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1922"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latin typeface="Arial"/>
                        </a:rPr>
                        <a:t>Te Ardhura nga Drejtoria e Sherbimeve Publike(varrezat)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4.000.000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4.000.000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4.000.000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1922"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latin typeface="Arial"/>
                        </a:rPr>
                        <a:t>Te Ardhura nga Drejtoria e Transportit dhe Liçencave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57.240.000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57.852.400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58.161.662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1922"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>
                          <a:latin typeface="Arial"/>
                        </a:rPr>
                        <a:t>Te Ardhura nga Nd.Ujesjelles kanalizimeve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277.733.564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280.510.900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281.913.454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1922"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6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>
                          <a:latin typeface="Arial"/>
                        </a:rPr>
                        <a:t>Te tjera( tarifa shebimi, gjoba polbashkiake e ndertimore) etj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5.000.000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5.050.000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5.100.500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1922">
                <a:tc>
                  <a:txBody>
                    <a:bodyPr/>
                    <a:lstStyle/>
                    <a:p>
                      <a:pPr algn="l" fontAlgn="b"/>
                      <a:r>
                        <a:rPr lang="sq-AL" sz="12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>
                          <a:latin typeface="Arial"/>
                        </a:rPr>
                        <a:t>Shuma e te Ardhurave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879.683.564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888.480.400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893.911.740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321922"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1" i="0" u="none" strike="noStrike" dirty="0">
                          <a:latin typeface="Arial"/>
                        </a:rPr>
                        <a:t>T O T A  L I  I BURIMEVE TE FINANCIMIT viti 2015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1.357.785.564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1.390.487.500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1.421.019.195</a:t>
                      </a:r>
                    </a:p>
                  </a:txBody>
                  <a:tcPr marL="7374" marR="7374" marT="73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" y="457200"/>
            <a:ext cx="876300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algn="just"/>
            <a:r>
              <a:rPr lang="en-US" sz="1400" b="1" dirty="0" smtClean="0"/>
              <a:t>Ne </a:t>
            </a:r>
            <a:r>
              <a:rPr lang="en-US" sz="1400" b="1" dirty="0" err="1" smtClean="0"/>
              <a:t>hartimin</a:t>
            </a:r>
            <a:r>
              <a:rPr lang="en-US" sz="1400" b="1" dirty="0" smtClean="0"/>
              <a:t> e </a:t>
            </a:r>
            <a:r>
              <a:rPr lang="en-US" sz="1400" b="1" dirty="0" err="1" smtClean="0"/>
              <a:t>ketij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buxheti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eshte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patur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parasysh</a:t>
            </a:r>
            <a:r>
              <a:rPr lang="en-US" sz="1400" b="1" dirty="0" smtClean="0"/>
              <a:t>:</a:t>
            </a:r>
          </a:p>
          <a:p>
            <a:pPr marL="342900" indent="-342900" algn="just"/>
            <a:r>
              <a:rPr lang="en-US" sz="1400" b="1" dirty="0" smtClean="0"/>
              <a:t>1. </a:t>
            </a:r>
            <a:r>
              <a:rPr lang="sq-AL" sz="1400" dirty="0" smtClean="0"/>
              <a:t>Planin rregullues urban te qytetit te Kamzes  tashme te </a:t>
            </a:r>
            <a:r>
              <a:rPr lang="en-US" sz="1400" dirty="0" smtClean="0"/>
              <a:t>z</a:t>
            </a:r>
            <a:r>
              <a:rPr lang="sq-AL" sz="1400" dirty="0" smtClean="0"/>
              <a:t>gjeruar</a:t>
            </a:r>
            <a:r>
              <a:rPr lang="en-US" sz="1400" dirty="0" smtClean="0"/>
              <a:t> me </a:t>
            </a:r>
            <a:r>
              <a:rPr lang="en-US" sz="1400" dirty="0" err="1" smtClean="0"/>
              <a:t>Paskuqanin</a:t>
            </a:r>
            <a:r>
              <a:rPr lang="sq-AL" sz="1400" dirty="0" smtClean="0"/>
              <a:t> .</a:t>
            </a:r>
            <a:endParaRPr lang="en-US" sz="1400" dirty="0" smtClean="0"/>
          </a:p>
          <a:p>
            <a:pPr marL="342900" indent="-342900" algn="just"/>
            <a:r>
              <a:rPr lang="en-US" sz="1400" b="1" dirty="0" smtClean="0"/>
              <a:t>2. </a:t>
            </a:r>
            <a:r>
              <a:rPr lang="sq-AL" sz="1400" dirty="0" smtClean="0"/>
              <a:t>Misioni i Bashkisë Kamëz si njësi e qeverisjes vendore është</a:t>
            </a:r>
            <a:r>
              <a:rPr lang="en-US" sz="1400" dirty="0" smtClean="0"/>
              <a:t>: </a:t>
            </a:r>
          </a:p>
          <a:p>
            <a:pPr algn="just"/>
            <a:r>
              <a:rPr lang="en-US" sz="1400" b="1" dirty="0" smtClean="0"/>
              <a:t>S</a:t>
            </a:r>
            <a:r>
              <a:rPr lang="sq-AL" sz="1400" b="1" dirty="0" smtClean="0"/>
              <a:t>igurimi i qeverisjes në një nivel sa më afër qytetarëve të saj, edhe strategjia e zhvillimit.</a:t>
            </a:r>
            <a:r>
              <a:rPr lang="sq-AL" sz="1400" dirty="0" smtClean="0"/>
              <a:t> </a:t>
            </a:r>
            <a:endParaRPr lang="en-US" sz="1400" dirty="0" smtClean="0"/>
          </a:p>
          <a:p>
            <a:pPr algn="just"/>
            <a:r>
              <a:rPr lang="sq-AL" sz="1400" b="1" dirty="0" smtClean="0"/>
              <a:t>3</a:t>
            </a:r>
            <a:r>
              <a:rPr lang="sq-AL" sz="1400" dirty="0" smtClean="0"/>
              <a:t>. Strategjia e Bashkise Kamez per mjedisin.</a:t>
            </a:r>
            <a:endParaRPr lang="en-US" sz="1400" dirty="0" smtClean="0"/>
          </a:p>
          <a:p>
            <a:pPr algn="just"/>
            <a:r>
              <a:rPr lang="sq-AL" sz="1400" b="1" dirty="0" smtClean="0"/>
              <a:t>4</a:t>
            </a:r>
            <a:r>
              <a:rPr lang="sq-AL" sz="1400" dirty="0" smtClean="0"/>
              <a:t>. Ngritjen e kapaciteteve per zhvillimin e biznesit dhe te qendrave </a:t>
            </a:r>
            <a:endParaRPr lang="en-US" sz="1400" dirty="0" smtClean="0"/>
          </a:p>
          <a:p>
            <a:pPr algn="just"/>
            <a:r>
              <a:rPr lang="sq-AL" sz="1400" dirty="0" smtClean="0"/>
              <a:t>    industriale.</a:t>
            </a:r>
            <a:endParaRPr lang="en-US" sz="1400" dirty="0" smtClean="0"/>
          </a:p>
          <a:p>
            <a:pPr algn="just"/>
            <a:r>
              <a:rPr lang="sq-AL" sz="1400" b="1" dirty="0" smtClean="0"/>
              <a:t>5</a:t>
            </a:r>
            <a:r>
              <a:rPr lang="sq-AL" sz="1400" dirty="0" smtClean="0"/>
              <a:t>. Standardet e Politikat që duhet të arrije Bashkia për çdo program.</a:t>
            </a:r>
            <a:endParaRPr lang="en-US" sz="1400" dirty="0" smtClean="0"/>
          </a:p>
          <a:p>
            <a:pPr algn="just"/>
            <a:r>
              <a:rPr lang="sq-AL" sz="1400" b="1" dirty="0" smtClean="0"/>
              <a:t>6</a:t>
            </a:r>
            <a:r>
              <a:rPr lang="sq-AL" sz="1400" dirty="0" smtClean="0"/>
              <a:t>. Treguesit faktikë për disa vite buxhetore paraardhëse, fondet buxhetore të planifikuara për vitin në vazhdim si dhe shpërndarjen e vlerës totale të tavaneve të programit buxhetor afatmesëm sipas programeve për tri vitet e ardhshme buxhetore.</a:t>
            </a:r>
            <a:endParaRPr lang="en-US" sz="1400" dirty="0" smtClean="0"/>
          </a:p>
          <a:p>
            <a:pPr algn="just"/>
            <a:r>
              <a:rPr lang="sq-AL" sz="1400" b="1" dirty="0" smtClean="0"/>
              <a:t>7</a:t>
            </a:r>
            <a:r>
              <a:rPr lang="sq-AL" sz="1400" dirty="0" smtClean="0"/>
              <a:t>. Shpenzimet kapitale në formën e listës së projekteve të investimeve për çdo program, ku përcaktohet kostoja e plotë e projektit, si dhe vlera e parashikuar për t’u financuar në vitin buxhetor koherent. Në këto janë paraqitur:</a:t>
            </a:r>
            <a:endParaRPr lang="en-US" sz="1400" dirty="0" smtClean="0"/>
          </a:p>
          <a:p>
            <a:pPr algn="just"/>
            <a:r>
              <a:rPr lang="sq-AL" sz="1400" dirty="0" smtClean="0"/>
              <a:t>- vlera e financuar e investimeve në nivel objekti deri në fund të vitit buxhetor paraardhës, </a:t>
            </a:r>
            <a:endParaRPr lang="en-US" sz="1400" dirty="0" smtClean="0"/>
          </a:p>
          <a:p>
            <a:pPr algn="just">
              <a:buFontTx/>
              <a:buChar char="-"/>
            </a:pPr>
            <a:r>
              <a:rPr lang="sq-AL" sz="1400" dirty="0" smtClean="0"/>
              <a:t>vlera e mbetur për t’u financuar në vitet pasardhëse buxhetore për çdo nivel investimi.</a:t>
            </a:r>
            <a:endParaRPr lang="en-US" sz="1400" dirty="0" smtClean="0"/>
          </a:p>
          <a:p>
            <a:pPr algn="just"/>
            <a:r>
              <a:rPr lang="sq-AL" sz="1400" b="1" dirty="0" smtClean="0"/>
              <a:t>8</a:t>
            </a:r>
            <a:r>
              <a:rPr lang="sq-AL" sz="1400" dirty="0" smtClean="0"/>
              <a:t>. Janë përcaktuar treguesit financiarë dhe elementet e vlerësimit të buxhetit për secilin program, bazë mbi të cilën janë bërë përllogaritjet për përcaktimin e fondeve të shpenzimeve për këto programe.</a:t>
            </a:r>
            <a:endParaRPr lang="en-US" sz="1400" dirty="0" smtClean="0"/>
          </a:p>
          <a:p>
            <a:pPr algn="just"/>
            <a:r>
              <a:rPr lang="sq-AL" sz="1400" b="1" dirty="0" smtClean="0"/>
              <a:t>9</a:t>
            </a:r>
            <a:r>
              <a:rPr lang="sq-AL" sz="1400" dirty="0" smtClean="0"/>
              <a:t>. Planifikimi i të ardhurave është bërë në bazë të një kalkulimi të detajuar për çdo lloj të tyre mbi bazën e të dhënave dhe treguesve financiarë realë, si dhe elementit të vlerësimit të buxhetit për secilën të ardhur.</a:t>
            </a:r>
            <a:endParaRPr lang="en-US" sz="1400" dirty="0" smtClean="0"/>
          </a:p>
          <a:p>
            <a:pPr algn="just"/>
            <a:r>
              <a:rPr lang="sq-AL" sz="1400" b="1" dirty="0" smtClean="0"/>
              <a:t>10</a:t>
            </a:r>
            <a:r>
              <a:rPr lang="sq-AL" sz="1400" dirty="0" smtClean="0"/>
              <a:t>. Është bërë përcaktimi në vlerë dhe detajimi i hollësishëm i detyrimeve të papaguara nga viti i mëparshëm sipas programeve.</a:t>
            </a:r>
            <a:endParaRPr lang="en-US" sz="1400" dirty="0" smtClean="0"/>
          </a:p>
          <a:p>
            <a:pPr algn="just"/>
            <a:r>
              <a:rPr lang="sq-AL" sz="1400" b="1" dirty="0" smtClean="0"/>
              <a:t>11. </a:t>
            </a:r>
            <a:r>
              <a:rPr lang="sq-AL" sz="1400" dirty="0" smtClean="0"/>
              <a:t>Në hartimin e </a:t>
            </a:r>
            <a:r>
              <a:rPr lang="sq-AL" sz="1400" dirty="0" smtClean="0"/>
              <a:t>buxhetit</a:t>
            </a:r>
            <a:r>
              <a:rPr lang="sq-AL" sz="1400" b="1" dirty="0" smtClean="0"/>
              <a:t> </a:t>
            </a:r>
            <a:r>
              <a:rPr lang="sq-AL" sz="1400" dirty="0" smtClean="0"/>
              <a:t>është pasur parasysh ligjshmëria, rregullshmëria dhe respektimi i parimeve të ekonomicitetit, eficiencës dhe efektivitetit.</a:t>
            </a:r>
            <a:endParaRPr lang="en-US" sz="1400" dirty="0" smtClean="0"/>
          </a:p>
          <a:p>
            <a:pPr algn="just"/>
            <a:r>
              <a:rPr lang="sq-AL" sz="1400" b="1" dirty="0" smtClean="0"/>
              <a:t>12</a:t>
            </a:r>
            <a:r>
              <a:rPr lang="sq-AL" sz="1400" dirty="0" smtClean="0"/>
              <a:t>. Është bërë bashkërendimi i punës gjatë procesit të përgatitjes së buxhetit të bashkisë me pjesëmarrjen e komunitetit dhe bashkërendimi i punës me të gjitha drejtoritë dhe ndërmarrjet e bashkisë.</a:t>
            </a:r>
            <a:endParaRPr lang="en-US" sz="1400" dirty="0" smtClean="0"/>
          </a:p>
          <a:p>
            <a:pPr algn="just">
              <a:buFontTx/>
              <a:buChar char="-"/>
            </a:pPr>
            <a:endParaRPr lang="en-US" sz="1400" dirty="0" smtClean="0"/>
          </a:p>
          <a:p>
            <a:pPr algn="just"/>
            <a:r>
              <a:rPr lang="sq-AL" sz="1400" dirty="0" smtClean="0"/>
              <a:t> 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1981200"/>
            <a:ext cx="8382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 algn="just">
              <a:buAutoNum type="arabicPeriod"/>
            </a:pPr>
            <a:r>
              <a:rPr lang="sq-AL" sz="1600" dirty="0" smtClean="0"/>
              <a:t>Rritja progresive e të ardhurave në buxhet përmes luftimit të informalitetit, evazionit fiskal dhe korrupsionit në grumbullimin e të ardhurave.</a:t>
            </a:r>
            <a:endParaRPr lang="en-US" sz="1600" dirty="0" smtClean="0"/>
          </a:p>
          <a:p>
            <a:pPr marL="342900" lvl="0" indent="-342900" algn="just"/>
            <a:endParaRPr lang="en-US" sz="1600" dirty="0" smtClean="0"/>
          </a:p>
          <a:p>
            <a:pPr algn="just"/>
            <a:r>
              <a:rPr lang="sq-AL" sz="1600" dirty="0" smtClean="0"/>
              <a:t> </a:t>
            </a:r>
            <a:endParaRPr lang="en-US" sz="1600" dirty="0" smtClean="0"/>
          </a:p>
          <a:p>
            <a:pPr lvl="0" algn="just"/>
            <a:r>
              <a:rPr lang="en-US" sz="1600" dirty="0" smtClean="0"/>
              <a:t>2.  </a:t>
            </a:r>
            <a:r>
              <a:rPr lang="sq-AL" sz="1600" dirty="0" smtClean="0"/>
              <a:t>Rritja e shpenzimeve kapitale (shpenzimeve për investime), në krahasim me shpenzimet korrente (shpenzime për paga, sigurime shoqërore, shpenzime operative), kjo e krahasuar edhe me vitet e mëparshme.</a:t>
            </a:r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i="1" dirty="0" smtClean="0"/>
              <a:t>Prioritetet e buxhetit 201</a:t>
            </a:r>
            <a:r>
              <a:rPr lang="en-US" sz="2400" b="1" i="1" dirty="0" smtClean="0"/>
              <a:t>6</a:t>
            </a:r>
            <a:r>
              <a:rPr lang="sq-AL" sz="2400" b="1" i="1" dirty="0" smtClean="0"/>
              <a:t> n</a:t>
            </a:r>
            <a:r>
              <a:rPr lang="en-US" sz="2400" b="1" i="1" dirty="0" smtClean="0"/>
              <a:t>ë</a:t>
            </a:r>
            <a:r>
              <a:rPr lang="sq-AL" sz="2400" b="1" i="1" dirty="0" smtClean="0"/>
              <a:t> </a:t>
            </a:r>
            <a:r>
              <a:rPr lang="sq-AL" sz="2400" b="1" i="1" dirty="0" err="1" smtClean="0"/>
              <a:t>Bashkin</a:t>
            </a:r>
            <a:r>
              <a:rPr lang="en-US" sz="2400" b="1" i="1" dirty="0" smtClean="0"/>
              <a:t>ë</a:t>
            </a:r>
            <a:r>
              <a:rPr lang="sq-AL" sz="2400" b="1" i="1" dirty="0" smtClean="0"/>
              <a:t> Kam</a:t>
            </a:r>
            <a:r>
              <a:rPr lang="en-US" sz="2400" b="1" i="1" dirty="0" smtClean="0"/>
              <a:t>ë</a:t>
            </a:r>
            <a:r>
              <a:rPr lang="sq-AL" sz="2400" b="1" i="1" dirty="0" smtClean="0"/>
              <a:t>z synojnë:</a:t>
            </a:r>
            <a:endParaRPr lang="en-US" sz="2400" b="1" i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457200"/>
            <a:ext cx="8763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sq-AL" sz="1400" b="1" u="sng" dirty="0" smtClean="0"/>
              <a:t>Parimet kryesore që e karakterizojnë këtë buxhet janë:</a:t>
            </a:r>
            <a:endParaRPr lang="en-US" sz="1400" dirty="0" smtClean="0"/>
          </a:p>
          <a:p>
            <a:pPr algn="just"/>
            <a:r>
              <a:rPr lang="sq-AL" sz="1400" b="1" dirty="0" smtClean="0"/>
              <a:t> </a:t>
            </a:r>
            <a:endParaRPr lang="en-US" sz="1400" dirty="0" smtClean="0"/>
          </a:p>
          <a:p>
            <a:pPr algn="just"/>
            <a:r>
              <a:rPr lang="sq-AL" sz="1400" b="1" dirty="0" smtClean="0"/>
              <a:t>1</a:t>
            </a:r>
            <a:r>
              <a:rPr lang="sq-AL" sz="1400" dirty="0" smtClean="0"/>
              <a:t>. Politika lokale financiare duhet te formulohet dhe miratohet ne cilat programe te investohet, duke qene se burimet financiare jane te kufizuara, duhet te vleresohen nevojat konkuruese, per te maksimizuar perdorimin e burimeve.</a:t>
            </a:r>
            <a:endParaRPr lang="en-US" sz="1400" dirty="0" smtClean="0"/>
          </a:p>
          <a:p>
            <a:pPr algn="just"/>
            <a:r>
              <a:rPr lang="sq-AL" sz="1400" b="1" dirty="0" smtClean="0"/>
              <a:t> </a:t>
            </a:r>
            <a:endParaRPr lang="en-US" sz="1400" dirty="0" smtClean="0"/>
          </a:p>
          <a:p>
            <a:pPr algn="just"/>
            <a:r>
              <a:rPr lang="sq-AL" sz="1400" b="1" dirty="0" smtClean="0"/>
              <a:t> 2</a:t>
            </a:r>
            <a:r>
              <a:rPr lang="sq-AL" sz="1400" dirty="0" smtClean="0"/>
              <a:t>. Decentralizimi i pushtetit vendor nuk është kuptuar vetëm rritje e kompetencave, por një detyrim ligjor për të rritur nivelin e shërbimeve dhe stabilitetin e bashkëpunimit me qeverisjen qendrore. </a:t>
            </a:r>
            <a:endParaRPr lang="en-US" sz="1400" dirty="0" smtClean="0"/>
          </a:p>
          <a:p>
            <a:pPr algn="just"/>
            <a:r>
              <a:rPr lang="sq-AL" sz="1400" dirty="0" smtClean="0"/>
              <a:t>	</a:t>
            </a:r>
            <a:endParaRPr lang="en-US" sz="1400" dirty="0" smtClean="0"/>
          </a:p>
          <a:p>
            <a:pPr algn="just"/>
            <a:r>
              <a:rPr lang="sq-AL" sz="1400" b="1" dirty="0" smtClean="0"/>
              <a:t>3</a:t>
            </a:r>
            <a:r>
              <a:rPr lang="sq-AL" sz="1400" dirty="0" smtClean="0"/>
              <a:t>. Transparenca që do të sigurojë për Këshillin Bashkiak dhe publikun e gjerë, të dhëna lehtësisht të disponueshme, të shpejta, të kuptueshme e të krahasueshme ndër vite.</a:t>
            </a:r>
            <a:endParaRPr lang="en-US" sz="1400" dirty="0" smtClean="0"/>
          </a:p>
          <a:p>
            <a:pPr algn="just"/>
            <a:r>
              <a:rPr lang="sq-AL" sz="1400" dirty="0" smtClean="0"/>
              <a:t>	</a:t>
            </a:r>
            <a:endParaRPr lang="en-US" sz="1400" dirty="0" smtClean="0"/>
          </a:p>
          <a:p>
            <a:pPr algn="just"/>
            <a:r>
              <a:rPr lang="sq-AL" sz="1400" b="1" dirty="0" smtClean="0"/>
              <a:t>4</a:t>
            </a:r>
            <a:r>
              <a:rPr lang="sq-AL" sz="1400" dirty="0" smtClean="0"/>
              <a:t>. Disiplina fiskale, duke u bazuar në legjislacionin në fuqi dhe duke siguruar një zhvillim të qëndrueshëm ekonomik e social.</a:t>
            </a:r>
            <a:endParaRPr lang="en-US" sz="1400" dirty="0" smtClean="0"/>
          </a:p>
          <a:p>
            <a:pPr algn="just"/>
            <a:r>
              <a:rPr lang="sq-AL" sz="1400" dirty="0" smtClean="0"/>
              <a:t> </a:t>
            </a:r>
            <a:endParaRPr lang="en-US" sz="1400" dirty="0" smtClean="0"/>
          </a:p>
          <a:p>
            <a:pPr algn="just"/>
            <a:r>
              <a:rPr lang="sq-AL" sz="1400" b="1" dirty="0" smtClean="0"/>
              <a:t>5</a:t>
            </a:r>
            <a:r>
              <a:rPr lang="sq-AL" sz="1400" dirty="0" smtClean="0"/>
              <a:t>. Shpërndarja e burimeve të financimit, duke pasur parasysh objektivat dhe strategjitë e qeverisë.</a:t>
            </a:r>
            <a:endParaRPr lang="en-US" sz="1400" dirty="0" smtClean="0"/>
          </a:p>
          <a:p>
            <a:pPr algn="just"/>
            <a:r>
              <a:rPr lang="sq-AL" sz="1400" dirty="0" smtClean="0"/>
              <a:t>	</a:t>
            </a:r>
            <a:endParaRPr lang="en-US" sz="1400" dirty="0" smtClean="0"/>
          </a:p>
          <a:p>
            <a:pPr algn="just"/>
            <a:r>
              <a:rPr lang="sq-AL" sz="1400" b="1" dirty="0" smtClean="0"/>
              <a:t>6</a:t>
            </a:r>
            <a:r>
              <a:rPr lang="sq-AL" sz="1400" dirty="0" smtClean="0"/>
              <a:t>. Përdorimi ekonomik, eficient, efektiv i gjithë të ardhurave që sigurohen nga taksapaguesit vendorë, si dhe të fondeve buxhetore që vijnë nga qeveria në formën e transfertës së pakushtëzuar.</a:t>
            </a:r>
            <a:endParaRPr lang="en-US" sz="1400" dirty="0" smtClean="0"/>
          </a:p>
          <a:p>
            <a:pPr algn="just"/>
            <a:r>
              <a:rPr lang="sq-AL" sz="1400" dirty="0" smtClean="0"/>
              <a:t>	</a:t>
            </a:r>
            <a:endParaRPr lang="en-US" sz="1400" dirty="0" smtClean="0"/>
          </a:p>
          <a:p>
            <a:pPr algn="just"/>
            <a:r>
              <a:rPr lang="sq-AL" sz="1400" b="1" dirty="0" smtClean="0"/>
              <a:t>7</a:t>
            </a:r>
            <a:r>
              <a:rPr lang="sq-AL" sz="1400" dirty="0" smtClean="0"/>
              <a:t>. Përgjegjësi të qarta për menaxhimin e fondeve.</a:t>
            </a:r>
            <a:endParaRPr lang="en-US" sz="1400" dirty="0" smtClean="0"/>
          </a:p>
          <a:p>
            <a:pPr algn="just"/>
            <a:r>
              <a:rPr lang="sq-AL" sz="1400" dirty="0" smtClean="0"/>
              <a:t> </a:t>
            </a:r>
            <a:endParaRPr lang="en-US" sz="1400" dirty="0" smtClean="0"/>
          </a:p>
          <a:p>
            <a:pPr algn="just"/>
            <a:r>
              <a:rPr lang="sq-AL" sz="1400" b="1" dirty="0" smtClean="0"/>
              <a:t>8</a:t>
            </a:r>
            <a:r>
              <a:rPr lang="sq-AL" sz="1400" dirty="0" smtClean="0"/>
              <a:t>. Respektim me rreptësi e përgjegjësi i të gjithë procesit.</a:t>
            </a:r>
            <a:endParaRPr lang="en-US" sz="1400" dirty="0" smtClean="0"/>
          </a:p>
          <a:p>
            <a:pPr algn="just"/>
            <a:r>
              <a:rPr lang="sq-AL" sz="1400" dirty="0" smtClean="0"/>
              <a:t> </a:t>
            </a:r>
            <a:endParaRPr lang="en-US" sz="1400" dirty="0" smtClean="0"/>
          </a:p>
          <a:p>
            <a:pPr algn="just"/>
            <a:r>
              <a:rPr lang="sq-AL" sz="1400" b="1" dirty="0" smtClean="0"/>
              <a:t>9</a:t>
            </a:r>
            <a:r>
              <a:rPr lang="sq-AL" sz="1400" dirty="0" smtClean="0"/>
              <a:t>. Krijimin e kushteve të barabarta biznesmenëve, duke eliminuar në maksimum konkurrencën e pandershme.</a:t>
            </a:r>
            <a:endParaRPr lang="en-US" sz="1400" dirty="0" smtClean="0"/>
          </a:p>
          <a:p>
            <a:pPr algn="just"/>
            <a:r>
              <a:rPr lang="sq-AL" sz="1400" dirty="0" smtClean="0"/>
              <a:t> 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457200"/>
            <a:ext cx="87630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q-AL" sz="1400" b="1" dirty="0" smtClean="0"/>
              <a:t>10.</a:t>
            </a:r>
            <a:r>
              <a:rPr lang="sq-AL" sz="1400" dirty="0" smtClean="0"/>
              <a:t> Zhvillimin e sistemit te planifikimit afatmesem.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11. </a:t>
            </a:r>
            <a:r>
              <a:rPr lang="sq-AL" sz="1400" dirty="0" smtClean="0"/>
              <a:t>Partneriteti publik-privat si një mjet efektiv për të pasur një ekonomi të qëndrueshme (pra, biznesi është konsideruar gjithmonë si një partner i rëndësishëm).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12</a:t>
            </a:r>
            <a:r>
              <a:rPr lang="sq-AL" sz="1400" dirty="0" smtClean="0"/>
              <a:t>. Programi financiar per vitin 201</a:t>
            </a:r>
            <a:r>
              <a:rPr lang="en-US" sz="1400" dirty="0" smtClean="0"/>
              <a:t>6</a:t>
            </a:r>
            <a:r>
              <a:rPr lang="sq-AL" sz="1400" dirty="0" smtClean="0"/>
              <a:t> bazohet ne analizen e kostos se programeve dhe sherbimeve, ecurine e tyre ne vite.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13. </a:t>
            </a:r>
            <a:r>
              <a:rPr lang="sq-AL" sz="1400" dirty="0" smtClean="0"/>
              <a:t>Buxhetimi me pjesëmarrje (gjatë gjithë vitit) është komunikuar me komunitetin dhe është marrë mendim për llojin e shërbimeve që ata kanë më të domosdoshmin dhe sidomos prioritetet e kryerjes së investimeve. Marrja e këtyre mendimeve dhe sugjerimeve nga qytetarët është bërë e mundur edhe falë vënies në punë të One Stop Shop-it (ndër më të mirët dhe efecientët në vend), pasi ka shumë lehtësira për qytetarët, pra pjesëmarrja e komunitetit në vendimmarrje, si dhe nëpërmjet ndërlidhësve me komunitetin.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14</a:t>
            </a:r>
            <a:r>
              <a:rPr lang="sq-AL" sz="1400" dirty="0" smtClean="0"/>
              <a:t>. Gjatë procesit të projektbuxhetimit janë përdorur ide novatore për një qeverisje sa më të mirë për të përmirësuar dhënien e shërbimeve, si dhe për t’u shërbyer qytetarëve sa më shpejt (përfaqësimi i specialistëve nga të gjitha drejtoritë në One Stop Shop).</a:t>
            </a:r>
            <a:endParaRPr lang="en-US" sz="1400" dirty="0" smtClean="0"/>
          </a:p>
          <a:p>
            <a:r>
              <a:rPr lang="sq-AL" sz="1400" b="1" dirty="0" smtClean="0"/>
              <a:t>15. </a:t>
            </a:r>
            <a:r>
              <a:rPr lang="sq-AL" sz="1400" dirty="0" smtClean="0"/>
              <a:t>Gjatë gjithë procesit të projektbuxhetimit ka funksionuar Grupi për Strategji, Buxhet dhe Integrim, i kryesuar nga kryetari i bashkisë me pjesëmarrjen e zv.kryetarëve, si dhe të gjithë drejtorët e drejtorive (grup i ngritur me urdhër të kryetarit).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1</a:t>
            </a:r>
            <a:r>
              <a:rPr lang="en-US" sz="1400" b="1" dirty="0" smtClean="0"/>
              <a:t>6</a:t>
            </a:r>
            <a:r>
              <a:rPr lang="sq-AL" sz="1400" dirty="0" smtClean="0"/>
              <a:t>. Kryetari i bashkisë i propozon Këshillit Bashkiak drejtimet kryesore të politikës së bashkisë, si për vitin 201</a:t>
            </a:r>
            <a:r>
              <a:rPr lang="en-US" sz="1400" dirty="0" smtClean="0"/>
              <a:t>6</a:t>
            </a:r>
            <a:r>
              <a:rPr lang="sq-AL" sz="1400" dirty="0" smtClean="0"/>
              <a:t>, si dhe për vitet 201</a:t>
            </a:r>
            <a:r>
              <a:rPr lang="en-US" sz="1400" dirty="0" smtClean="0"/>
              <a:t>7</a:t>
            </a:r>
            <a:r>
              <a:rPr lang="sq-AL" sz="1400" dirty="0" smtClean="0"/>
              <a:t> e 201</a:t>
            </a:r>
            <a:r>
              <a:rPr lang="en-US" sz="1400" dirty="0" smtClean="0"/>
              <a:t>8</a:t>
            </a:r>
            <a:r>
              <a:rPr lang="sq-AL" sz="1400" dirty="0" smtClean="0"/>
              <a:t>.</a:t>
            </a:r>
            <a:endParaRPr lang="en-US" sz="1400" dirty="0" smtClean="0"/>
          </a:p>
          <a:p>
            <a:r>
              <a:rPr lang="sq-AL" sz="1400" dirty="0" smtClean="0"/>
              <a:t>(Drejtimi kryesor i politikës së bashkisë është rritja e nivelit të shërbimeve ndaj qytetarëve, por sidomos rritja e nivelit të investimeve në rrugë).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17. </a:t>
            </a:r>
            <a:r>
              <a:rPr lang="sq-AL" sz="1400" dirty="0" smtClean="0"/>
              <a:t>Gjatë hartimit të projektbuxhetit është punuar për një shpërndarje sa më të drejtë të shpenzimeve, sidomos të atyre për investime në raport proporcional në të gjithë territorin e Bashkisë Kamëz.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457200"/>
            <a:ext cx="8763000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q-AL" sz="1400" b="1" dirty="0" smtClean="0"/>
              <a:t>18</a:t>
            </a:r>
            <a:r>
              <a:rPr lang="sq-AL" sz="1400" dirty="0" smtClean="0"/>
              <a:t>. Gjatë hartimit të projektbuxhetit, Drejtoria e Financës e ka koordinuar punën më të gjitha drejtoritë për një planifikim sa më real të të gjitha llojeve të shpenzimeve, si ato për investime, edhe ato për funksionim. Nga Drejtoria e Urbanistikes janë hartuar të gjitha projektet me matje reale në terren për të gjitha investimet, duke hartuar preventiva sa me realë e te saktë.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19</a:t>
            </a:r>
            <a:r>
              <a:rPr lang="sq-AL" sz="1400" dirty="0" smtClean="0"/>
              <a:t>. Është bërë vazhdimisht monitorimi i buxhetit nëpërmjet:</a:t>
            </a:r>
            <a:endParaRPr lang="en-US" sz="1400" dirty="0" smtClean="0"/>
          </a:p>
          <a:p>
            <a:r>
              <a:rPr lang="sq-AL" sz="1400" dirty="0" smtClean="0"/>
              <a:t> -Mbledhjes dhe analizës së të dhënave për aktivitetin e buxhetit</a:t>
            </a:r>
            <a:endParaRPr lang="en-US" sz="1400" dirty="0" smtClean="0"/>
          </a:p>
          <a:p>
            <a:r>
              <a:rPr lang="sq-AL" sz="1400" dirty="0" smtClean="0"/>
              <a:t> -Monitorimi jep informacion për përdorimin e fondeve të shpërndara.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20</a:t>
            </a:r>
            <a:r>
              <a:rPr lang="sq-AL" sz="1400" dirty="0" smtClean="0"/>
              <a:t>. Besimi si element i rëndësishëm për të krijuar marrëdhënie midis:</a:t>
            </a:r>
            <a:endParaRPr lang="en-US" sz="1400" dirty="0" smtClean="0"/>
          </a:p>
          <a:p>
            <a:r>
              <a:rPr lang="sq-AL" sz="1400" dirty="0" smtClean="0"/>
              <a:t>		</a:t>
            </a:r>
            <a:r>
              <a:rPr lang="sq-AL" sz="1400" b="1" dirty="0" smtClean="0"/>
              <a:t>-Komunitetit dhe qeverisjes vendore</a:t>
            </a:r>
            <a:endParaRPr lang="en-US" sz="1400" b="1" dirty="0" smtClean="0"/>
          </a:p>
          <a:p>
            <a:r>
              <a:rPr lang="sq-AL" sz="1400" b="1" dirty="0" smtClean="0"/>
              <a:t>		-Komunitetit të biznesit dhe qeverisjes vendore</a:t>
            </a:r>
            <a:endParaRPr lang="en-US" sz="1400" b="1" dirty="0" smtClean="0"/>
          </a:p>
          <a:p>
            <a:r>
              <a:rPr lang="sq-AL" sz="1400" b="1" dirty="0" smtClean="0"/>
              <a:t>		-Brenda organizimit të qeverisjes vendore.</a:t>
            </a:r>
            <a:endParaRPr lang="en-US" sz="1400" b="1" dirty="0" smtClean="0"/>
          </a:p>
          <a:p>
            <a:r>
              <a:rPr lang="sq-AL" sz="1400" dirty="0" smtClean="0"/>
              <a:t>Të krijojë një kuptim të përbashkët se si besueshmëria dhe </a:t>
            </a:r>
            <a:endParaRPr lang="en-US" sz="1400" dirty="0" smtClean="0"/>
          </a:p>
          <a:p>
            <a:r>
              <a:rPr lang="sq-AL" sz="1400" dirty="0" smtClean="0"/>
              <a:t> parashikueshmëria mundësojnë qeverisje të mirë.</a:t>
            </a:r>
            <a:endParaRPr lang="en-US" sz="1400" dirty="0" smtClean="0"/>
          </a:p>
          <a:p>
            <a:r>
              <a:rPr lang="sq-AL" sz="1400" dirty="0" smtClean="0"/>
              <a:t>	</a:t>
            </a:r>
            <a:endParaRPr lang="en-US" sz="1400" dirty="0" smtClean="0"/>
          </a:p>
          <a:p>
            <a:r>
              <a:rPr lang="sq-AL" sz="1400" b="1" dirty="0" smtClean="0"/>
              <a:t>21</a:t>
            </a:r>
            <a:r>
              <a:rPr lang="sq-AL" sz="1400" dirty="0" smtClean="0"/>
              <a:t>. Ekuilibri buxhetor (që nënkupton një administrim sa më të mirë të vlerave monetare, të ardhurat – 0.5% i qarkut = shumën e të gjitha shpenzimeve).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Struktura e buxhetit është klasifikimi i të ardhurave dhe shpenzimeve në bazë organizative, funksionale, ekonomike, gjeografike, sipas burimit të formimit dhe përdorimit.</a:t>
            </a:r>
            <a:endParaRPr lang="en-US" sz="1400" dirty="0" smtClean="0"/>
          </a:p>
          <a:p>
            <a:r>
              <a:rPr lang="sq-AL" sz="1400" dirty="0" smtClean="0"/>
              <a:t>Një sqarim më të hollësishëm të kësaj strukture buxhetore do të japim me poshtë</a:t>
            </a:r>
            <a:r>
              <a:rPr lang="sq-AL" sz="1400" i="1" dirty="0" smtClean="0"/>
              <a:t>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914400"/>
            <a:ext cx="8763000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sq-AL" sz="1600" b="1" dirty="0" smtClean="0"/>
              <a:t>Në planifikimin e të ardhurave për vitin 201</a:t>
            </a:r>
            <a:r>
              <a:rPr lang="en-US" sz="1600" b="1" dirty="0" smtClean="0"/>
              <a:t>6</a:t>
            </a:r>
            <a:r>
              <a:rPr lang="sq-AL" sz="1600" b="1" dirty="0" smtClean="0"/>
              <a:t> </a:t>
            </a:r>
            <a:r>
              <a:rPr lang="en-US" sz="1600" b="1" dirty="0" err="1" smtClean="0"/>
              <a:t>jemi</a:t>
            </a:r>
            <a:r>
              <a:rPr lang="sq-AL" sz="1600" b="1" dirty="0" smtClean="0"/>
              <a:t> bazuar: </a:t>
            </a:r>
            <a:endParaRPr lang="en-US" sz="1600" b="1" dirty="0" smtClean="0"/>
          </a:p>
          <a:p>
            <a:pPr algn="just"/>
            <a:r>
              <a:rPr lang="sq-AL" sz="1400" dirty="0" smtClean="0"/>
              <a:t> </a:t>
            </a:r>
            <a:endParaRPr lang="en-US" sz="1400" dirty="0" smtClean="0"/>
          </a:p>
          <a:p>
            <a:pPr lvl="0" algn="just"/>
            <a:r>
              <a:rPr lang="en-US" sz="1400" dirty="0" smtClean="0"/>
              <a:t>1.    </a:t>
            </a:r>
            <a:r>
              <a:rPr lang="sq-AL" sz="1400" dirty="0" smtClean="0"/>
              <a:t>Në evidentimin e saktë të të gjitha subjekteve që ushtrojnë aktivitet në territorin e bashkisë.</a:t>
            </a:r>
            <a:endParaRPr lang="en-US" sz="1400" dirty="0" smtClean="0"/>
          </a:p>
          <a:p>
            <a:pPr lvl="0" algn="just"/>
            <a:r>
              <a:rPr lang="en-US" sz="1400" dirty="0" smtClean="0"/>
              <a:t>2.   </a:t>
            </a:r>
            <a:r>
              <a:rPr lang="sq-AL" sz="1400" dirty="0" smtClean="0"/>
              <a:t>Përllogaritje të sakta të të gjitha të ardhurave nga taksat e tarifat, duke u bazuar në </a:t>
            </a:r>
            <a:r>
              <a:rPr lang="en-US" sz="1400" dirty="0" smtClean="0"/>
              <a:t>e </a:t>
            </a:r>
            <a:r>
              <a:rPr lang="en-US" sz="1400" dirty="0" err="1" smtClean="0"/>
              <a:t>vitit</a:t>
            </a:r>
            <a:r>
              <a:rPr lang="en-US" sz="1400" dirty="0" smtClean="0"/>
              <a:t> 2016</a:t>
            </a:r>
            <a:r>
              <a:rPr lang="sq-AL" sz="1400" dirty="0" smtClean="0"/>
              <a:t>  “Për sistemin e taksave e tarifave vendore për vitin 201</a:t>
            </a:r>
            <a:r>
              <a:rPr lang="en-US" sz="1400" dirty="0" smtClean="0"/>
              <a:t>6</a:t>
            </a:r>
            <a:r>
              <a:rPr lang="sq-AL" sz="1400" dirty="0" smtClean="0"/>
              <a:t>”, ku tregohet saktësisht numri i subjekteve të ndara sipas llojit të aktivitetit, sipërfaqja në metër katror, tarifat për metër katror, tarifat për çdo familje etj.</a:t>
            </a:r>
            <a:endParaRPr lang="en-US" sz="1400" dirty="0" smtClean="0"/>
          </a:p>
          <a:p>
            <a:pPr algn="just"/>
            <a:r>
              <a:rPr lang="sq-AL" sz="1400" dirty="0" smtClean="0"/>
              <a:t>Konkretisht, tabela nr. </a:t>
            </a:r>
            <a:r>
              <a:rPr lang="en-US" sz="1400" dirty="0" smtClean="0"/>
              <a:t>1</a:t>
            </a:r>
            <a:r>
              <a:rPr lang="sq-AL" sz="1400" dirty="0" smtClean="0"/>
              <a:t>, </a:t>
            </a:r>
            <a:r>
              <a:rPr lang="en-US" sz="1400" dirty="0" smtClean="0"/>
              <a:t>2</a:t>
            </a:r>
            <a:r>
              <a:rPr lang="sq-AL" sz="1400" dirty="0" smtClean="0"/>
              <a:t>, </a:t>
            </a:r>
            <a:r>
              <a:rPr lang="en-US" sz="1400" dirty="0" smtClean="0"/>
              <a:t>9, 9/1 </a:t>
            </a:r>
            <a:r>
              <a:rPr lang="sq-AL" sz="1400" dirty="0" smtClean="0"/>
              <a:t>bashkëlidhur. </a:t>
            </a:r>
            <a:endParaRPr lang="en-US" sz="1400" dirty="0" smtClean="0"/>
          </a:p>
          <a:p>
            <a:pPr algn="just"/>
            <a:r>
              <a:rPr lang="sq-AL" sz="1400" dirty="0" smtClean="0"/>
              <a:t> </a:t>
            </a:r>
            <a:endParaRPr lang="en-US" sz="1400" dirty="0" smtClean="0"/>
          </a:p>
          <a:p>
            <a:pPr lvl="0" algn="just"/>
            <a:r>
              <a:rPr lang="en-US" sz="1400" dirty="0" smtClean="0"/>
              <a:t>3.   </a:t>
            </a:r>
            <a:r>
              <a:rPr lang="sq-AL" sz="1400" dirty="0" smtClean="0"/>
              <a:t>Duke luftuar informalitetin, duke bërë të mundur regjistrimin dhe futjen në sistemin fiskal të të gjitha subjekteve që ushtrojnë veprimtarinë ekonomike në zonë, pavarësisht statusit të tyre.</a:t>
            </a:r>
            <a:endParaRPr lang="en-US" sz="1400" dirty="0" smtClean="0"/>
          </a:p>
          <a:p>
            <a:pPr lvl="0" algn="just"/>
            <a:r>
              <a:rPr lang="en-US" sz="1400" dirty="0" smtClean="0"/>
              <a:t>4.    </a:t>
            </a:r>
            <a:r>
              <a:rPr lang="sq-AL" sz="1400" dirty="0" smtClean="0"/>
              <a:t>Në përmirësimin e infrastrukturës, duke krijuar kushte më komode për biznesin në zonë.</a:t>
            </a:r>
            <a:endParaRPr lang="en-US" sz="1400" dirty="0" smtClean="0"/>
          </a:p>
          <a:p>
            <a:pPr lvl="0" algn="just"/>
            <a:r>
              <a:rPr lang="en-US" sz="1400" dirty="0" smtClean="0"/>
              <a:t>5.    </a:t>
            </a:r>
            <a:r>
              <a:rPr lang="sq-AL" sz="1400" dirty="0" smtClean="0"/>
              <a:t>Në lehtësimin e procedurave të licencimit dhe trasnparaencen ne perllogaritjen e detyrimeve tatimore.</a:t>
            </a:r>
            <a:endParaRPr lang="en-US" sz="1400" dirty="0" smtClean="0"/>
          </a:p>
          <a:p>
            <a:pPr lvl="0" algn="just"/>
            <a:r>
              <a:rPr lang="en-US" sz="1400" dirty="0" smtClean="0"/>
              <a:t>6.   </a:t>
            </a:r>
            <a:r>
              <a:rPr lang="sq-AL" sz="1400" dirty="0" smtClean="0"/>
              <a:t>Rritja e numerit te subjekteve duke mbajtur korespondece me QKR per rregjistrimet e reja, duke bashkerenduar punen me kontrollin ne terren te specialisteve te taksave vendore.</a:t>
            </a:r>
            <a:endParaRPr lang="en-US" sz="1400" dirty="0" smtClean="0"/>
          </a:p>
          <a:p>
            <a:pPr algn="just"/>
            <a:r>
              <a:rPr lang="sq-AL" sz="1400" dirty="0" smtClean="0"/>
              <a:t> </a:t>
            </a:r>
            <a:r>
              <a:rPr lang="en-US" sz="1400" dirty="0" smtClean="0"/>
              <a:t>P</a:t>
            </a:r>
            <a:r>
              <a:rPr lang="sq-AL" sz="1400" dirty="0" smtClean="0"/>
              <a:t>er vitin 201</a:t>
            </a:r>
            <a:r>
              <a:rPr lang="en-US" sz="1400" dirty="0" smtClean="0"/>
              <a:t>6</a:t>
            </a:r>
            <a:r>
              <a:rPr lang="sq-AL" sz="1400" dirty="0" smtClean="0"/>
              <a:t> </a:t>
            </a:r>
            <a:r>
              <a:rPr lang="en-US" sz="1400" dirty="0" smtClean="0"/>
              <a:t>do </a:t>
            </a:r>
            <a:r>
              <a:rPr lang="en-US" sz="1400" dirty="0" err="1" smtClean="0"/>
              <a:t>te</a:t>
            </a:r>
            <a:r>
              <a:rPr lang="en-US" sz="1400" dirty="0" smtClean="0"/>
              <a:t> </a:t>
            </a:r>
            <a:r>
              <a:rPr lang="en-US" sz="1400" dirty="0" err="1" smtClean="0"/>
              <a:t>ushtrojne</a:t>
            </a:r>
            <a:r>
              <a:rPr lang="en-US" sz="1400" dirty="0" smtClean="0"/>
              <a:t> </a:t>
            </a:r>
            <a:r>
              <a:rPr lang="sq-AL" sz="1400" dirty="0" smtClean="0"/>
              <a:t>aktivitet </a:t>
            </a:r>
            <a:r>
              <a:rPr lang="en-US" sz="1400" dirty="0" err="1" smtClean="0"/>
              <a:t>rreth</a:t>
            </a:r>
            <a:r>
              <a:rPr lang="en-US" sz="1400" dirty="0" smtClean="0"/>
              <a:t> 2900</a:t>
            </a:r>
            <a:r>
              <a:rPr lang="sq-AL" sz="1400" dirty="0" smtClean="0"/>
              <a:t> subjekte </a:t>
            </a:r>
            <a:r>
              <a:rPr lang="en-US" sz="1400" dirty="0" smtClean="0"/>
              <a:t>,</a:t>
            </a:r>
            <a:r>
              <a:rPr lang="sq-AL" sz="1400" dirty="0" smtClean="0"/>
              <a:t> parashikohet te rregjistrohen dhe </a:t>
            </a:r>
            <a:r>
              <a:rPr lang="en-US" sz="1400" dirty="0" smtClean="0"/>
              <a:t>80</a:t>
            </a:r>
            <a:r>
              <a:rPr lang="sq-AL" sz="1400" dirty="0" smtClean="0"/>
              <a:t> subjekte te reja per shkak te zhvillimit ekonomik te zones.</a:t>
            </a:r>
            <a:endParaRPr lang="en-US" sz="1400" dirty="0" smtClean="0"/>
          </a:p>
          <a:p>
            <a:pPr marL="342900" indent="-342900" algn="just">
              <a:buAutoNum type="arabicPeriod" startAt="7"/>
            </a:pPr>
            <a:r>
              <a:rPr lang="en-US" sz="1400" dirty="0" err="1" smtClean="0"/>
              <a:t>Miratimin</a:t>
            </a:r>
            <a:r>
              <a:rPr lang="en-US" sz="1400" dirty="0" smtClean="0"/>
              <a:t> e </a:t>
            </a:r>
            <a:r>
              <a:rPr lang="sq-AL" sz="1400" dirty="0" smtClean="0"/>
              <a:t>Plani</a:t>
            </a:r>
            <a:r>
              <a:rPr lang="en-US" sz="1400" dirty="0" smtClean="0"/>
              <a:t>t</a:t>
            </a:r>
            <a:r>
              <a:rPr lang="sq-AL" sz="1400" dirty="0" smtClean="0"/>
              <a:t> rregullues urban te qytetit te Kamzes.</a:t>
            </a:r>
            <a:endParaRPr lang="en-US" sz="1400" dirty="0" smtClean="0"/>
          </a:p>
          <a:p>
            <a:pPr marL="342900" indent="-342900" algn="just">
              <a:buAutoNum type="arabicPeriod" startAt="7"/>
            </a:pPr>
            <a:r>
              <a:rPr lang="en-US" sz="1400" dirty="0" err="1" smtClean="0"/>
              <a:t>Shtimin</a:t>
            </a:r>
            <a:r>
              <a:rPr lang="en-US" sz="1400" dirty="0" smtClean="0"/>
              <a:t> e </a:t>
            </a:r>
            <a:r>
              <a:rPr lang="en-US" sz="1400" dirty="0" err="1" smtClean="0"/>
              <a:t>abonenteve</a:t>
            </a:r>
            <a:r>
              <a:rPr lang="en-US" sz="1400" dirty="0" smtClean="0"/>
              <a:t> </a:t>
            </a:r>
            <a:r>
              <a:rPr lang="en-US" sz="1400" dirty="0" err="1" smtClean="0"/>
              <a:t>qe</a:t>
            </a:r>
            <a:r>
              <a:rPr lang="en-US" sz="1400" dirty="0" smtClean="0"/>
              <a:t> </a:t>
            </a:r>
            <a:r>
              <a:rPr lang="en-US" sz="1400" dirty="0" err="1" smtClean="0"/>
              <a:t>furnizohen</a:t>
            </a:r>
            <a:r>
              <a:rPr lang="en-US" sz="1400" dirty="0" smtClean="0"/>
              <a:t> me </a:t>
            </a:r>
            <a:r>
              <a:rPr lang="en-US" sz="1400" dirty="0" err="1" smtClean="0"/>
              <a:t>uje</a:t>
            </a:r>
            <a:r>
              <a:rPr lang="en-US" sz="1400" dirty="0" smtClean="0"/>
              <a:t> </a:t>
            </a:r>
            <a:r>
              <a:rPr lang="en-US" sz="1400" dirty="0" err="1" smtClean="0"/>
              <a:t>te</a:t>
            </a:r>
            <a:r>
              <a:rPr lang="en-US" sz="1400" dirty="0" smtClean="0"/>
              <a:t> </a:t>
            </a:r>
            <a:r>
              <a:rPr lang="en-US" sz="1400" dirty="0" err="1" smtClean="0"/>
              <a:t>pishem</a:t>
            </a:r>
            <a:r>
              <a:rPr lang="en-US" sz="1400" dirty="0" smtClean="0"/>
              <a:t>.</a:t>
            </a:r>
          </a:p>
          <a:p>
            <a:pPr algn="just"/>
            <a:endParaRPr lang="en-US" sz="1400" dirty="0"/>
          </a:p>
        </p:txBody>
      </p:sp>
      <p:sp>
        <p:nvSpPr>
          <p:cNvPr id="3" name="TextBox 2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i="1" dirty="0" smtClean="0"/>
              <a:t>TË ARDHURAT</a:t>
            </a:r>
            <a:endParaRPr lang="en-US" sz="2400" b="1" i="1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flipH="1">
            <a:off x="0" y="533400"/>
            <a:ext cx="9144000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i="1" dirty="0" smtClean="0"/>
              <a:t>BURIMET E FINANCIMIT TË BASHKISË KAMËZ  PËR VITIN  2016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1295406"/>
          <a:ext cx="8458200" cy="4648193"/>
        </p:xfrm>
        <a:graphic>
          <a:graphicData uri="http://schemas.openxmlformats.org/drawingml/2006/table">
            <a:tbl>
              <a:tblPr/>
              <a:tblGrid>
                <a:gridCol w="484248"/>
                <a:gridCol w="5575771"/>
                <a:gridCol w="2398181"/>
              </a:tblGrid>
              <a:tr h="284948">
                <a:tc>
                  <a:txBody>
                    <a:bodyPr/>
                    <a:lstStyle/>
                    <a:p>
                      <a:pPr algn="l" fontAlgn="b"/>
                      <a:endParaRPr lang="sq-AL" sz="1000" b="1" i="0" u="none" strike="noStrike" dirty="0">
                        <a:latin typeface="Bookman Old Style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1" i="0" u="none" strike="noStrike" dirty="0">
                          <a:latin typeface="Bookman Old Style"/>
                        </a:rPr>
                        <a:t>ne leke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711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Bookman Old Style"/>
                        </a:rPr>
                        <a:t>Nr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latin typeface="Bookman Old Style"/>
                        </a:rPr>
                        <a:t>EMERTIMI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200" b="1" i="0" u="none" strike="noStrike" dirty="0">
                          <a:latin typeface="Bookman Old Style"/>
                        </a:rPr>
                        <a:t>PLANI KAMEZ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</a:tr>
              <a:tr h="28494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latin typeface="Arial"/>
                        </a:rPr>
                        <a:t>Vjetor 2016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8494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 dirty="0">
                          <a:latin typeface="Arial"/>
                        </a:rPr>
                        <a:t>Trasferta e pakushtezuar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>
                          <a:latin typeface="Arial"/>
                        </a:rPr>
                        <a:t>374.451.000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494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 dirty="0">
                          <a:latin typeface="Arial"/>
                        </a:rPr>
                        <a:t>Trasferta  specifike Arsimi parashkollor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>
                          <a:latin typeface="Arial"/>
                        </a:rPr>
                        <a:t>92.945.000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494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 dirty="0">
                          <a:latin typeface="Arial"/>
                        </a:rPr>
                        <a:t>Trasferta  specifike Arsimi parauniversitar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7.892.000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494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 dirty="0">
                          <a:latin typeface="Arial"/>
                        </a:rPr>
                        <a:t>Trasferta  specifike  Ujitja dhe kullimi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2.814.000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494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1" i="0" u="none" strike="noStrike" dirty="0">
                          <a:latin typeface="Arial"/>
                        </a:rPr>
                        <a:t>Shuma e Transfertes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478.102.000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357210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 dirty="0">
                          <a:solidFill>
                            <a:srgbClr val="333333"/>
                          </a:solidFill>
                          <a:latin typeface="Bookman Old Style"/>
                        </a:rPr>
                        <a:t>Drejtoria  e Taksave e Tarifave Vendore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377.880.000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494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>
                          <a:latin typeface="Arial"/>
                        </a:rPr>
                        <a:t>Drejtoria e Planifikimit dhe Kontrollit te Zhvillimit te Territorit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157.830.000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494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latin typeface="Arial"/>
                        </a:rPr>
                        <a:t>Te Ardhura nga Drejtoria e Sherbimeve Publike(varrezat)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4.000.000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494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latin typeface="Arial"/>
                        </a:rPr>
                        <a:t>Te Ardhura nga Drejtoria e Transportit dhe Liçencave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57.240.000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494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>
                          <a:latin typeface="Arial"/>
                        </a:rPr>
                        <a:t>Te Ardhura nga Nd.Ujesjelles kanalizimeve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277.733.564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494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>
                          <a:latin typeface="Arial"/>
                        </a:rPr>
                        <a:t>Te tjera( tarifa shebimi, gjoba polbashkiake e ndertimore) etj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5.000.000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494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>
                          <a:latin typeface="Arial"/>
                        </a:rPr>
                        <a:t>Shuma e te Ardhurave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879.683.564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8494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1" i="0" u="none" strike="noStrike" dirty="0">
                          <a:latin typeface="Arial"/>
                        </a:rPr>
                        <a:t>T O T A  L I  I BURIMEVE TE FINANCIMIT viti 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1.357.785.564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1100</TotalTime>
  <Words>3596</Words>
  <Application>Microsoft Office PowerPoint</Application>
  <PresentationFormat>On-screen Show (4:3)</PresentationFormat>
  <Paragraphs>1798</Paragraphs>
  <Slides>26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bashkia kamez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jukle</dc:creator>
  <cp:lastModifiedBy>Diana</cp:lastModifiedBy>
  <cp:revision>142</cp:revision>
  <dcterms:created xsi:type="dcterms:W3CDTF">2012-01-24T09:53:55Z</dcterms:created>
  <dcterms:modified xsi:type="dcterms:W3CDTF">2016-07-08T09:23:12Z</dcterms:modified>
</cp:coreProperties>
</file>