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rts/chart19.xml" ContentType="application/vnd.openxmlformats-officedocument.drawingml.chart+xml"/>
  <Override PartName="/ppt/charts/chart28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Override PartName="/ppt/charts/chart26.xml" ContentType="application/vnd.openxmlformats-officedocument.drawingml.char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charts/chart24.xml" ContentType="application/vnd.openxmlformats-officedocument.drawingml.chart+xml"/>
  <Override PartName="/ppt/charts/chart33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charts/chart31.xml" ContentType="application/vnd.openxmlformats-officedocument.drawingml.chart+xml"/>
  <Override PartName="/ppt/charts/chart7.xml" ContentType="application/vnd.openxmlformats-officedocument.drawingml.chart+xml"/>
  <Override PartName="/ppt/charts/chart20.xml" ContentType="application/vnd.openxmlformats-officedocument.drawingml.chart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charts/chart29.xml" ContentType="application/vnd.openxmlformats-officedocument.drawingml.chart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rts/chart18.xml" ContentType="application/vnd.openxmlformats-officedocument.drawingml.chart+xml"/>
  <Override PartName="/ppt/charts/chart27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charts/chart16.xml" ContentType="application/vnd.openxmlformats-officedocument.drawingml.chart+xml"/>
  <Override PartName="/ppt/charts/chart25.xml" ContentType="application/vnd.openxmlformats-officedocument.drawingml.chart+xml"/>
  <Override PartName="/ppt/charts/chart34.xml" ContentType="application/vnd.openxmlformats-officedocument.drawingml.char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ppt/charts/chart32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charts/chart30.xml" ContentType="application/vnd.openxmlformats-officedocument.drawingml.chart+xml"/>
  <Override PartName="/ppt/slideLayouts/slideLayout10.xml" ContentType="application/vnd.openxmlformats-officedocument.presentationml.slideLayout+xml"/>
  <Default Extension="gif" ContentType="image/gif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57" r:id="rId3"/>
    <p:sldId id="281" r:id="rId4"/>
    <p:sldId id="283" r:id="rId5"/>
    <p:sldId id="284" r:id="rId6"/>
    <p:sldId id="285" r:id="rId7"/>
    <p:sldId id="286" r:id="rId8"/>
    <p:sldId id="287" r:id="rId9"/>
    <p:sldId id="288" r:id="rId10"/>
    <p:sldId id="290" r:id="rId11"/>
    <p:sldId id="282" r:id="rId12"/>
    <p:sldId id="289" r:id="rId13"/>
    <p:sldId id="291" r:id="rId14"/>
    <p:sldId id="292" r:id="rId15"/>
    <p:sldId id="293" r:id="rId16"/>
    <p:sldId id="294" r:id="rId17"/>
    <p:sldId id="295" r:id="rId18"/>
    <p:sldId id="296" r:id="rId19"/>
    <p:sldId id="297" r:id="rId20"/>
    <p:sldId id="298" r:id="rId21"/>
    <p:sldId id="299" r:id="rId22"/>
    <p:sldId id="300" r:id="rId23"/>
    <p:sldId id="301" r:id="rId24"/>
    <p:sldId id="302" r:id="rId25"/>
    <p:sldId id="303" r:id="rId26"/>
    <p:sldId id="311" r:id="rId27"/>
    <p:sldId id="307" r:id="rId28"/>
    <p:sldId id="308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4\tab%20buxhet%202014\granti%2006,07%20,%202011dhe%20Granti%20shtese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3\tab%20buxhet%202013\granti%2006,07%20,%202011dhe%20Granti%20shtese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3\tab%20buxhet%202013\granti%2006,07%20,%202011dhe%20Granti%20shtese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4\tab%20buxhet%202014\granti%2006,07%20,%202011dhe%20Granti%20shtese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4\tab%20buxhet%202014\granti%2006,07%20,%202011dhe%20Granti%20shtese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4\tab%20buxhet%202014\granti%2006,07%20,%202011dhe%20Granti%20shtese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4\tab%20buxhet%202014\INF%20analiz%2014TE%20NDRYSHME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4\tab%20buxhet%202014\INF%20analiz%2014TE%20NDRYSHME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4\tab%20buxhet%202014\INF%20analiz%2014TE%20NDRYSHME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4\tab%20buxhet%202014\INF%20analiz%2014TE%20NDRYSHME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3\tab%20buxhet%202013\krahasime%20shpenz%20analiz%202013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4\tab%20buxhet%202014\granti%2006,07%20,%202011dhe%20Granti%20shtese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3\tab%20buxhet%202013\krahasime%20shpenz%20analiz%202013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3\tab%20buxhet%202013\krahasime%20shpenz%20analiz%202013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3\tab%20buxhet%202013\krahasime%20shpenz%20analiz%202013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3\tab%20buxhet%202013\krahasime%20shpenz%20analiz%202013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3\tab%20buxhet%202013\krahasime%20shpenz%20analiz%202013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3\tab%20buxhet%202013\krahasime%20shpenz%20analiz%202013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3\tab%20buxhet%202013\krahasime%20shpenz%20analiz%202013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3\tab%20buxhet%202013\krahasime%20shpenz%20analiz%202013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4\tab%20buxhet%202014\krahasime%20shpenz%20analiz%202013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4\tab%20buxhet%202014\krahasime%20shpenz%20analiz%202013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4\tab%20buxhet%202014\granti%2006,07%20,%202011dhe%20Granti%20shtese.xls" TargetMode="External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4\tab%20buxhet%202014\krahasime%20shpenz%20analiz%202013.xls" TargetMode="External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4\tab%20buxhet%202014\krahasime%20shpenz%20analiz%202013.xls" TargetMode="External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3\tab%20buxhet%202013\krahasime%20shpenz%20analiz%202013.xls" TargetMode="External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3\tab%20buxhet%202013\krahasime%20shpenz%20analiz%202013.xls" TargetMode="External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3\tab%20buxhet%202013\krahasime%20shpenz%20analiz%202013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4\tab%20buxhet%202014\granti%2006,07%20,%202011dhe%20Granti%20shtese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4\tab%20buxhet%202014\granti%2006,07%20,%202011dhe%20Granti%20shtese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3\tab%20buxhet%202013\granti%2006,07%20,%202011dhe%20Granti%20shtese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3\tab%20buxhet%202013\granti%2006,07%20,%202011dhe%20Granti%20shtese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3\tab%20buxhet%202013\granti%2006,07%20,%202011dhe%20Granti%20shtese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%20e%20vjollces\vjollca%20financa\Buxheti%202013\tab%20buxhet%202013\granti%2006,07%20,%202011dhe%20Granti%20shtese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3"/>
  <c:chart>
    <c:autoTitleDeleted val="1"/>
    <c:view3D>
      <c:hPercent val="44"/>
      <c:depthPercent val="100"/>
      <c:rAngAx val="1"/>
    </c:view3D>
    <c:plotArea>
      <c:layout>
        <c:manualLayout>
          <c:layoutTarget val="inner"/>
          <c:xMode val="edge"/>
          <c:yMode val="edge"/>
          <c:x val="9.3867391531523653E-2"/>
          <c:y val="4.2166269913935253E-2"/>
          <c:w val="0.87515758100569896"/>
          <c:h val="0.85131874504059091"/>
        </c:manualLayout>
      </c:layout>
      <c:bar3DChart>
        <c:barDir val="col"/>
        <c:grouping val="stacked"/>
        <c:ser>
          <c:idx val="0"/>
          <c:order val="0"/>
          <c:tx>
            <c:strRef>
              <c:f>'ardh 14'!$C$3</c:f>
              <c:strCache>
                <c:ptCount val="1"/>
                <c:pt idx="0">
                  <c:v>TE ARDHURAT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chemeClr val="accent6">
                  <a:lumMod val="50000"/>
                </a:schemeClr>
              </a:solidFill>
            </c:spPr>
          </c:dPt>
          <c:dPt>
            <c:idx val="2"/>
            <c:spPr>
              <a:solidFill>
                <a:schemeClr val="accent5">
                  <a:lumMod val="50000"/>
                </a:schemeClr>
              </a:solidFill>
            </c:spPr>
          </c:dPt>
          <c:dPt>
            <c:idx val="3"/>
            <c:spPr>
              <a:solidFill>
                <a:schemeClr val="accent1">
                  <a:lumMod val="60000"/>
                  <a:lumOff val="40000"/>
                </a:schemeClr>
              </a:solidFill>
            </c:spPr>
          </c:dPt>
          <c:dPt>
            <c:idx val="4"/>
            <c:spPr>
              <a:solidFill>
                <a:schemeClr val="accent1">
                  <a:lumMod val="75000"/>
                </a:schemeClr>
              </a:solidFill>
            </c:spPr>
          </c:dPt>
          <c:dPt>
            <c:idx val="5"/>
            <c:spPr>
              <a:solidFill>
                <a:srgbClr val="0070C0"/>
              </a:solidFill>
            </c:spPr>
          </c:dPt>
          <c:cat>
            <c:strRef>
              <c:f>'ardh 14'!$B$4:$B$14</c:f>
              <c:strCache>
                <c:ptCount val="11"/>
                <c:pt idx="0">
                  <c:v>Viti 2004</c:v>
                </c:pt>
                <c:pt idx="1">
                  <c:v>Viti 2005</c:v>
                </c:pt>
                <c:pt idx="2">
                  <c:v>Viti 2006</c:v>
                </c:pt>
                <c:pt idx="3">
                  <c:v>Viti 2007</c:v>
                </c:pt>
                <c:pt idx="4">
                  <c:v>Viti 2008</c:v>
                </c:pt>
                <c:pt idx="5">
                  <c:v>Viti 2009</c:v>
                </c:pt>
                <c:pt idx="6">
                  <c:v>Viti 2010</c:v>
                </c:pt>
                <c:pt idx="7">
                  <c:v>Viti 2011</c:v>
                </c:pt>
                <c:pt idx="8">
                  <c:v>Viti 2012</c:v>
                </c:pt>
                <c:pt idx="9">
                  <c:v>Viti 2013</c:v>
                </c:pt>
                <c:pt idx="10">
                  <c:v>Viti 2014</c:v>
                </c:pt>
              </c:strCache>
            </c:strRef>
          </c:cat>
          <c:val>
            <c:numRef>
              <c:f>'ardh 14'!$C$4:$C$14</c:f>
              <c:numCache>
                <c:formatCode>#,##0</c:formatCode>
                <c:ptCount val="11"/>
                <c:pt idx="0">
                  <c:v>63474000</c:v>
                </c:pt>
                <c:pt idx="1">
                  <c:v>73051000</c:v>
                </c:pt>
                <c:pt idx="2">
                  <c:v>88247000</c:v>
                </c:pt>
                <c:pt idx="3">
                  <c:v>103450000</c:v>
                </c:pt>
                <c:pt idx="4">
                  <c:v>191774906</c:v>
                </c:pt>
                <c:pt idx="5">
                  <c:v>207869560</c:v>
                </c:pt>
                <c:pt idx="6">
                  <c:v>282606031</c:v>
                </c:pt>
                <c:pt idx="7">
                  <c:v>311102071</c:v>
                </c:pt>
                <c:pt idx="8">
                  <c:v>311992416</c:v>
                </c:pt>
                <c:pt idx="9">
                  <c:v>329704542</c:v>
                </c:pt>
                <c:pt idx="10">
                  <c:v>421409693</c:v>
                </c:pt>
              </c:numCache>
            </c:numRef>
          </c:val>
        </c:ser>
        <c:ser>
          <c:idx val="1"/>
          <c:order val="1"/>
          <c:tx>
            <c:strRef>
              <c:f>'ardh 14'!$D$3</c:f>
              <c:strCache>
                <c:ptCount val="1"/>
                <c:pt idx="0">
                  <c:v>Rritja ne %</c:v>
                </c:pt>
              </c:strCache>
            </c:strRef>
          </c:tx>
          <c:cat>
            <c:strRef>
              <c:f>'ardh 14'!$B$4:$B$14</c:f>
              <c:strCache>
                <c:ptCount val="11"/>
                <c:pt idx="0">
                  <c:v>Viti 2004</c:v>
                </c:pt>
                <c:pt idx="1">
                  <c:v>Viti 2005</c:v>
                </c:pt>
                <c:pt idx="2">
                  <c:v>Viti 2006</c:v>
                </c:pt>
                <c:pt idx="3">
                  <c:v>Viti 2007</c:v>
                </c:pt>
                <c:pt idx="4">
                  <c:v>Viti 2008</c:v>
                </c:pt>
                <c:pt idx="5">
                  <c:v>Viti 2009</c:v>
                </c:pt>
                <c:pt idx="6">
                  <c:v>Viti 2010</c:v>
                </c:pt>
                <c:pt idx="7">
                  <c:v>Viti 2011</c:v>
                </c:pt>
                <c:pt idx="8">
                  <c:v>Viti 2012</c:v>
                </c:pt>
                <c:pt idx="9">
                  <c:v>Viti 2013</c:v>
                </c:pt>
                <c:pt idx="10">
                  <c:v>Viti 2014</c:v>
                </c:pt>
              </c:strCache>
            </c:strRef>
          </c:cat>
          <c:val>
            <c:numRef>
              <c:f>'ardh 14'!$D$4:$D$14</c:f>
            </c:numRef>
          </c:val>
        </c:ser>
        <c:shape val="box"/>
        <c:axId val="60466688"/>
        <c:axId val="60468224"/>
        <c:axId val="0"/>
      </c:bar3DChart>
      <c:catAx>
        <c:axId val="60466688"/>
        <c:scaling>
          <c:orientation val="minMax"/>
        </c:scaling>
        <c:axPos val="b"/>
        <c:numFmt formatCode="General" sourceLinked="1"/>
        <c:tickLblPos val="low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60468224"/>
        <c:crosses val="autoZero"/>
        <c:auto val="1"/>
        <c:lblAlgn val="ctr"/>
        <c:lblOffset val="100"/>
        <c:tickLblSkip val="1"/>
        <c:tickMarkSkip val="1"/>
      </c:catAx>
      <c:valAx>
        <c:axId val="60468224"/>
        <c:scaling>
          <c:orientation val="minMax"/>
        </c:scaling>
        <c:axPos val="l"/>
        <c:majorGridlines/>
        <c:numFmt formatCode="#,##0" sourceLinked="1"/>
        <c:tickLblPos val="nextTo"/>
        <c:txPr>
          <a:bodyPr rot="0" vert="horz"/>
          <a:lstStyle/>
          <a:p>
            <a:pPr>
              <a:defRPr sz="1000" b="1" i="0" u="none" strike="noStrike" baseline="0">
                <a:solidFill>
                  <a:srgbClr val="003366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6046668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hPercent val="5"/>
      <c:depthPercent val="100"/>
      <c:rAngAx val="1"/>
    </c:view3D>
    <c:plotArea>
      <c:layout>
        <c:manualLayout>
          <c:layoutTarget val="inner"/>
          <c:xMode val="edge"/>
          <c:yMode val="edge"/>
          <c:x val="0.20807174103237094"/>
          <c:y val="7.4548702245552642E-2"/>
          <c:w val="0.44894356955380582"/>
          <c:h val="0.68734580052493555"/>
        </c:manualLayout>
      </c:layout>
      <c:bar3DChart>
        <c:barDir val="col"/>
        <c:grouping val="clustered"/>
        <c:ser>
          <c:idx val="0"/>
          <c:order val="0"/>
          <c:tx>
            <c:strRef>
              <c:f>'kot1'!$C$6</c:f>
              <c:strCache>
                <c:ptCount val="1"/>
                <c:pt idx="0">
                  <c:v>Trasfert e pakushtezuar </c:v>
                </c:pt>
              </c:strCache>
            </c:strRef>
          </c:tx>
          <c:cat>
            <c:strRef>
              <c:f>'kot1'!$B$7:$B$17</c:f>
              <c:strCache>
                <c:ptCount val="11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  <c:pt idx="7">
                  <c:v>Viti 2010</c:v>
                </c:pt>
                <c:pt idx="8">
                  <c:v>Viti 2011</c:v>
                </c:pt>
                <c:pt idx="9">
                  <c:v>Viti 2012</c:v>
                </c:pt>
                <c:pt idx="10">
                  <c:v>Viti 2013</c:v>
                </c:pt>
              </c:strCache>
            </c:strRef>
          </c:cat>
          <c:val>
            <c:numRef>
              <c:f>'kot1'!$C$7:$C$17</c:f>
              <c:numCache>
                <c:formatCode>#,##0</c:formatCode>
                <c:ptCount val="11"/>
                <c:pt idx="1">
                  <c:v>101531000</c:v>
                </c:pt>
                <c:pt idx="2">
                  <c:v>153081000</c:v>
                </c:pt>
                <c:pt idx="3">
                  <c:v>137110000</c:v>
                </c:pt>
                <c:pt idx="4">
                  <c:v>180321000</c:v>
                </c:pt>
                <c:pt idx="5">
                  <c:v>247335000</c:v>
                </c:pt>
                <c:pt idx="6">
                  <c:v>251540000</c:v>
                </c:pt>
                <c:pt idx="7">
                  <c:v>208046000</c:v>
                </c:pt>
                <c:pt idx="8">
                  <c:v>201805000</c:v>
                </c:pt>
                <c:pt idx="9">
                  <c:v>204832000</c:v>
                </c:pt>
                <c:pt idx="10">
                  <c:v>229767326</c:v>
                </c:pt>
              </c:numCache>
            </c:numRef>
          </c:val>
        </c:ser>
        <c:ser>
          <c:idx val="1"/>
          <c:order val="1"/>
          <c:tx>
            <c:strRef>
              <c:f>'kot1'!$D$6</c:f>
              <c:strCache>
                <c:ptCount val="1"/>
                <c:pt idx="0">
                  <c:v>te ardhurat</c:v>
                </c:pt>
              </c:strCache>
            </c:strRef>
          </c:tx>
          <c:cat>
            <c:strRef>
              <c:f>'kot1'!$B$7:$B$17</c:f>
              <c:strCache>
                <c:ptCount val="11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  <c:pt idx="7">
                  <c:v>Viti 2010</c:v>
                </c:pt>
                <c:pt idx="8">
                  <c:v>Viti 2011</c:v>
                </c:pt>
                <c:pt idx="9">
                  <c:v>Viti 2012</c:v>
                </c:pt>
                <c:pt idx="10">
                  <c:v>Viti 2013</c:v>
                </c:pt>
              </c:strCache>
            </c:strRef>
          </c:cat>
          <c:val>
            <c:numRef>
              <c:f>'kot1'!$D$7:$D$17</c:f>
              <c:numCache>
                <c:formatCode>#,##0</c:formatCode>
                <c:ptCount val="11"/>
                <c:pt idx="1">
                  <c:v>63474000</c:v>
                </c:pt>
                <c:pt idx="2">
                  <c:v>73051000</c:v>
                </c:pt>
                <c:pt idx="3">
                  <c:v>88247000</c:v>
                </c:pt>
                <c:pt idx="4">
                  <c:v>103450000</c:v>
                </c:pt>
                <c:pt idx="5">
                  <c:v>191771906</c:v>
                </c:pt>
                <c:pt idx="6">
                  <c:v>207869560</c:v>
                </c:pt>
                <c:pt idx="7">
                  <c:v>318106800</c:v>
                </c:pt>
                <c:pt idx="8">
                  <c:v>311102071</c:v>
                </c:pt>
                <c:pt idx="9">
                  <c:v>311110000</c:v>
                </c:pt>
                <c:pt idx="10">
                  <c:v>503920000</c:v>
                </c:pt>
              </c:numCache>
            </c:numRef>
          </c:val>
        </c:ser>
        <c:shape val="cylinder"/>
        <c:axId val="73338240"/>
        <c:axId val="73348224"/>
        <c:axId val="0"/>
      </c:bar3DChart>
      <c:catAx>
        <c:axId val="73338240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73348224"/>
        <c:crosses val="autoZero"/>
        <c:auto val="1"/>
        <c:lblAlgn val="ctr"/>
        <c:lblOffset val="100"/>
      </c:catAx>
      <c:valAx>
        <c:axId val="73348224"/>
        <c:scaling>
          <c:orientation val="minMax"/>
        </c:scaling>
        <c:axPos val="l"/>
        <c:majorGridlines/>
        <c:numFmt formatCode="General" sourceLinked="1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7333824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txPr>
        <a:bodyPr/>
        <a:lstStyle/>
        <a:p>
          <a:pPr>
            <a:defRPr sz="65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1866103288353967"/>
          <c:y val="4.6770924467774859E-2"/>
          <c:w val="0.74734076349644063"/>
          <c:h val="0.79822506561679785"/>
        </c:manualLayout>
      </c:layout>
      <c:barChart>
        <c:barDir val="col"/>
        <c:grouping val="clustered"/>
        <c:ser>
          <c:idx val="0"/>
          <c:order val="0"/>
          <c:tx>
            <c:strRef>
              <c:f>'kot1'!$C$6</c:f>
              <c:strCache>
                <c:ptCount val="1"/>
                <c:pt idx="0">
                  <c:v>Trasfert e pakushtezuar </c:v>
                </c:pt>
              </c:strCache>
            </c:strRef>
          </c:tx>
          <c:cat>
            <c:strRef>
              <c:f>'kot1'!$B$7:$B$13</c:f>
              <c:strCache>
                <c:ptCount val="7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</c:strCache>
            </c:strRef>
          </c:cat>
          <c:val>
            <c:numRef>
              <c:f>'kot1'!$C$7:$C$13</c:f>
              <c:numCache>
                <c:formatCode>#,##0</c:formatCode>
                <c:ptCount val="7"/>
                <c:pt idx="1">
                  <c:v>101531000</c:v>
                </c:pt>
                <c:pt idx="2">
                  <c:v>153081000</c:v>
                </c:pt>
                <c:pt idx="3">
                  <c:v>137110000</c:v>
                </c:pt>
                <c:pt idx="4">
                  <c:v>180321000</c:v>
                </c:pt>
                <c:pt idx="5">
                  <c:v>247335000</c:v>
                </c:pt>
                <c:pt idx="6">
                  <c:v>251540000</c:v>
                </c:pt>
              </c:numCache>
            </c:numRef>
          </c:val>
        </c:ser>
        <c:ser>
          <c:idx val="1"/>
          <c:order val="1"/>
          <c:tx>
            <c:strRef>
              <c:f>'kot1'!$D$6</c:f>
              <c:strCache>
                <c:ptCount val="1"/>
                <c:pt idx="0">
                  <c:v>te ardhurat</c:v>
                </c:pt>
              </c:strCache>
            </c:strRef>
          </c:tx>
          <c:cat>
            <c:strRef>
              <c:f>'kot1'!$B$7:$B$13</c:f>
              <c:strCache>
                <c:ptCount val="7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</c:strCache>
            </c:strRef>
          </c:cat>
          <c:val>
            <c:numRef>
              <c:f>'kot1'!$D$7:$D$13</c:f>
              <c:numCache>
                <c:formatCode>#,##0</c:formatCode>
                <c:ptCount val="7"/>
                <c:pt idx="1">
                  <c:v>63474000</c:v>
                </c:pt>
                <c:pt idx="2">
                  <c:v>73051000</c:v>
                </c:pt>
                <c:pt idx="3">
                  <c:v>88247000</c:v>
                </c:pt>
                <c:pt idx="4">
                  <c:v>103450000</c:v>
                </c:pt>
                <c:pt idx="5">
                  <c:v>191771906</c:v>
                </c:pt>
                <c:pt idx="6">
                  <c:v>207869560</c:v>
                </c:pt>
              </c:numCache>
            </c:numRef>
          </c:val>
        </c:ser>
        <c:axId val="73368704"/>
        <c:axId val="73370240"/>
      </c:barChart>
      <c:catAx>
        <c:axId val="73368704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73370240"/>
        <c:crosses val="autoZero"/>
        <c:auto val="1"/>
        <c:lblAlgn val="ctr"/>
        <c:lblOffset val="100"/>
      </c:catAx>
      <c:valAx>
        <c:axId val="73370240"/>
        <c:scaling>
          <c:orientation val="minMax"/>
        </c:scaling>
        <c:axPos val="l"/>
        <c:majorGridlines/>
        <c:numFmt formatCode="General" sourceLinked="1"/>
        <c:tickLblPos val="nextTo"/>
        <c:txPr>
          <a:bodyPr rot="0" vert="horz"/>
          <a:lstStyle/>
          <a:p>
            <a:pPr>
              <a:defRPr sz="105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733687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937063792458877"/>
          <c:y val="3.6653178769320609E-2"/>
          <c:w val="0.14997689869325592"/>
          <c:h val="0.29706401283172934"/>
        </c:manualLayout>
      </c:layout>
      <c:txPr>
        <a:bodyPr/>
        <a:lstStyle/>
        <a:p>
          <a:pPr>
            <a:defRPr sz="685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hPercent val="5"/>
      <c:depthPercent val="100"/>
      <c:rAngAx val="1"/>
    </c:view3D>
    <c:plotArea>
      <c:layout>
        <c:manualLayout>
          <c:layoutTarget val="inner"/>
          <c:xMode val="edge"/>
          <c:yMode val="edge"/>
          <c:x val="0.20807174103237094"/>
          <c:y val="7.4548702245552642E-2"/>
          <c:w val="0.44894356955380582"/>
          <c:h val="0.68734580052493555"/>
        </c:manualLayout>
      </c:layout>
      <c:bar3DChart>
        <c:barDir val="col"/>
        <c:grouping val="clustered"/>
        <c:ser>
          <c:idx val="0"/>
          <c:order val="0"/>
          <c:tx>
            <c:strRef>
              <c:f>'gr+ar 14'!$C$3</c:f>
              <c:strCache>
                <c:ptCount val="1"/>
                <c:pt idx="0">
                  <c:v>Trasfert e pakushtezuar </c:v>
                </c:pt>
              </c:strCache>
            </c:strRef>
          </c:tx>
          <c:cat>
            <c:strRef>
              <c:f>'gr+ar 14'!$B$4:$B$14</c:f>
              <c:strCache>
                <c:ptCount val="11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  <c:pt idx="7">
                  <c:v>Viti 2010</c:v>
                </c:pt>
                <c:pt idx="8">
                  <c:v>Viti 2011</c:v>
                </c:pt>
                <c:pt idx="9">
                  <c:v>Viti 2012</c:v>
                </c:pt>
                <c:pt idx="10">
                  <c:v>Viti 2013</c:v>
                </c:pt>
              </c:strCache>
            </c:strRef>
          </c:cat>
          <c:val>
            <c:numRef>
              <c:f>'gr+ar 14'!$C$4:$C$14</c:f>
              <c:numCache>
                <c:formatCode>#,##0</c:formatCode>
                <c:ptCount val="11"/>
                <c:pt idx="1">
                  <c:v>101531000</c:v>
                </c:pt>
                <c:pt idx="2">
                  <c:v>153081000</c:v>
                </c:pt>
                <c:pt idx="3">
                  <c:v>137110000</c:v>
                </c:pt>
                <c:pt idx="4">
                  <c:v>180321000</c:v>
                </c:pt>
                <c:pt idx="5">
                  <c:v>247335000</c:v>
                </c:pt>
                <c:pt idx="6">
                  <c:v>251540000</c:v>
                </c:pt>
                <c:pt idx="7">
                  <c:v>208046000</c:v>
                </c:pt>
                <c:pt idx="8">
                  <c:v>201805000</c:v>
                </c:pt>
                <c:pt idx="9">
                  <c:v>204832000</c:v>
                </c:pt>
                <c:pt idx="10">
                  <c:v>234767326</c:v>
                </c:pt>
              </c:numCache>
            </c:numRef>
          </c:val>
        </c:ser>
        <c:ser>
          <c:idx val="1"/>
          <c:order val="1"/>
          <c:tx>
            <c:strRef>
              <c:f>'gr+ar 14'!$D$3</c:f>
              <c:strCache>
                <c:ptCount val="1"/>
                <c:pt idx="0">
                  <c:v>te ardhurat</c:v>
                </c:pt>
              </c:strCache>
            </c:strRef>
          </c:tx>
          <c:cat>
            <c:strRef>
              <c:f>'gr+ar 14'!$B$4:$B$14</c:f>
              <c:strCache>
                <c:ptCount val="11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  <c:pt idx="7">
                  <c:v>Viti 2010</c:v>
                </c:pt>
                <c:pt idx="8">
                  <c:v>Viti 2011</c:v>
                </c:pt>
                <c:pt idx="9">
                  <c:v>Viti 2012</c:v>
                </c:pt>
                <c:pt idx="10">
                  <c:v>Viti 2013</c:v>
                </c:pt>
              </c:strCache>
            </c:strRef>
          </c:cat>
          <c:val>
            <c:numRef>
              <c:f>'gr+ar 14'!$D$4:$D$14</c:f>
              <c:numCache>
                <c:formatCode>#,##0</c:formatCode>
                <c:ptCount val="11"/>
                <c:pt idx="1">
                  <c:v>63474000</c:v>
                </c:pt>
                <c:pt idx="2">
                  <c:v>73051000</c:v>
                </c:pt>
                <c:pt idx="3">
                  <c:v>88247000</c:v>
                </c:pt>
                <c:pt idx="4">
                  <c:v>103450000</c:v>
                </c:pt>
                <c:pt idx="5">
                  <c:v>191771906</c:v>
                </c:pt>
                <c:pt idx="6">
                  <c:v>207869560</c:v>
                </c:pt>
                <c:pt idx="7">
                  <c:v>282605931</c:v>
                </c:pt>
                <c:pt idx="8">
                  <c:v>311102071</c:v>
                </c:pt>
                <c:pt idx="9">
                  <c:v>311992416</c:v>
                </c:pt>
                <c:pt idx="10">
                  <c:v>329704542</c:v>
                </c:pt>
              </c:numCache>
            </c:numRef>
          </c:val>
        </c:ser>
        <c:shape val="cylinder"/>
        <c:axId val="73387008"/>
        <c:axId val="73765632"/>
        <c:axId val="0"/>
      </c:bar3DChart>
      <c:catAx>
        <c:axId val="73387008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73765632"/>
        <c:crosses val="autoZero"/>
        <c:auto val="1"/>
        <c:lblAlgn val="ctr"/>
        <c:lblOffset val="100"/>
      </c:catAx>
      <c:valAx>
        <c:axId val="73765632"/>
        <c:scaling>
          <c:orientation val="minMax"/>
        </c:scaling>
        <c:axPos val="l"/>
        <c:majorGridlines/>
        <c:numFmt formatCode="General" sourceLinked="1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7338700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txPr>
        <a:bodyPr/>
        <a:lstStyle/>
        <a:p>
          <a:pPr>
            <a:defRPr sz="5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1866103288353967"/>
          <c:y val="4.6770924467774859E-2"/>
          <c:w val="0.74734076349644063"/>
          <c:h val="0.79822506561679785"/>
        </c:manualLayout>
      </c:layout>
      <c:barChart>
        <c:barDir val="col"/>
        <c:grouping val="clustered"/>
        <c:ser>
          <c:idx val="0"/>
          <c:order val="0"/>
          <c:tx>
            <c:strRef>
              <c:f>'gr+ar 14'!$C$3</c:f>
              <c:strCache>
                <c:ptCount val="1"/>
                <c:pt idx="0">
                  <c:v>Trasfert e pakushtezuar </c:v>
                </c:pt>
              </c:strCache>
            </c:strRef>
          </c:tx>
          <c:cat>
            <c:strRef>
              <c:f>'gr+ar 14'!$B$4:$B$10</c:f>
              <c:strCache>
                <c:ptCount val="7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</c:strCache>
            </c:strRef>
          </c:cat>
          <c:val>
            <c:numRef>
              <c:f>'gr+ar 14'!$C$4:$C$10</c:f>
              <c:numCache>
                <c:formatCode>#,##0</c:formatCode>
                <c:ptCount val="7"/>
                <c:pt idx="1">
                  <c:v>101531000</c:v>
                </c:pt>
                <c:pt idx="2">
                  <c:v>153081000</c:v>
                </c:pt>
                <c:pt idx="3">
                  <c:v>137110000</c:v>
                </c:pt>
                <c:pt idx="4">
                  <c:v>180321000</c:v>
                </c:pt>
                <c:pt idx="5">
                  <c:v>247335000</c:v>
                </c:pt>
                <c:pt idx="6">
                  <c:v>251540000</c:v>
                </c:pt>
              </c:numCache>
            </c:numRef>
          </c:val>
        </c:ser>
        <c:ser>
          <c:idx val="1"/>
          <c:order val="1"/>
          <c:tx>
            <c:strRef>
              <c:f>'gr+ar 14'!$D$3</c:f>
              <c:strCache>
                <c:ptCount val="1"/>
                <c:pt idx="0">
                  <c:v>te ardhurat</c:v>
                </c:pt>
              </c:strCache>
            </c:strRef>
          </c:tx>
          <c:cat>
            <c:strRef>
              <c:f>'gr+ar 14'!$B$4:$B$10</c:f>
              <c:strCache>
                <c:ptCount val="7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</c:strCache>
            </c:strRef>
          </c:cat>
          <c:val>
            <c:numRef>
              <c:f>'gr+ar 14'!$D$4:$D$10</c:f>
              <c:numCache>
                <c:formatCode>#,##0</c:formatCode>
                <c:ptCount val="7"/>
                <c:pt idx="1">
                  <c:v>63474000</c:v>
                </c:pt>
                <c:pt idx="2">
                  <c:v>73051000</c:v>
                </c:pt>
                <c:pt idx="3">
                  <c:v>88247000</c:v>
                </c:pt>
                <c:pt idx="4">
                  <c:v>103450000</c:v>
                </c:pt>
                <c:pt idx="5">
                  <c:v>191771906</c:v>
                </c:pt>
                <c:pt idx="6">
                  <c:v>207869560</c:v>
                </c:pt>
              </c:numCache>
            </c:numRef>
          </c:val>
        </c:ser>
        <c:axId val="73786112"/>
        <c:axId val="73787648"/>
      </c:barChart>
      <c:catAx>
        <c:axId val="73786112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73787648"/>
        <c:crosses val="autoZero"/>
        <c:auto val="1"/>
        <c:lblAlgn val="ctr"/>
        <c:lblOffset val="100"/>
      </c:catAx>
      <c:valAx>
        <c:axId val="73787648"/>
        <c:scaling>
          <c:orientation val="minMax"/>
        </c:scaling>
        <c:axPos val="l"/>
        <c:majorGridlines/>
        <c:numFmt formatCode="General" sourceLinked="1"/>
        <c:tickLblPos val="nextTo"/>
        <c:txPr>
          <a:bodyPr rot="0" vert="horz"/>
          <a:lstStyle/>
          <a:p>
            <a:pPr>
              <a:defRPr sz="105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73786112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525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depthPercent val="100"/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'gr+ar 14'!$C$3</c:f>
              <c:strCache>
                <c:ptCount val="1"/>
                <c:pt idx="0">
                  <c:v>Trasfert e pakushtezuar </c:v>
                </c:pt>
              </c:strCache>
            </c:strRef>
          </c:tx>
          <c:cat>
            <c:strRef>
              <c:f>'gr+ar 14'!$B$5:$B$15</c:f>
              <c:strCache>
                <c:ptCount val="11"/>
                <c:pt idx="0">
                  <c:v>Viti 2004</c:v>
                </c:pt>
                <c:pt idx="1">
                  <c:v>Viti 2005</c:v>
                </c:pt>
                <c:pt idx="2">
                  <c:v>Viti 2006</c:v>
                </c:pt>
                <c:pt idx="3">
                  <c:v>Viti 2007</c:v>
                </c:pt>
                <c:pt idx="4">
                  <c:v>Viti 2008</c:v>
                </c:pt>
                <c:pt idx="5">
                  <c:v>Viti 2009</c:v>
                </c:pt>
                <c:pt idx="6">
                  <c:v>Viti 2010</c:v>
                </c:pt>
                <c:pt idx="7">
                  <c:v>Viti 2011</c:v>
                </c:pt>
                <c:pt idx="8">
                  <c:v>Viti 2012</c:v>
                </c:pt>
                <c:pt idx="9">
                  <c:v>Viti 2013</c:v>
                </c:pt>
                <c:pt idx="10">
                  <c:v>Viti 2014</c:v>
                </c:pt>
              </c:strCache>
            </c:strRef>
          </c:cat>
          <c:val>
            <c:numRef>
              <c:f>'gr+ar 14'!$C$5:$C$15</c:f>
              <c:numCache>
                <c:formatCode>#,##0</c:formatCode>
                <c:ptCount val="11"/>
                <c:pt idx="0">
                  <c:v>101531000</c:v>
                </c:pt>
                <c:pt idx="1">
                  <c:v>153081000</c:v>
                </c:pt>
                <c:pt idx="2">
                  <c:v>137110000</c:v>
                </c:pt>
                <c:pt idx="3">
                  <c:v>180321000</c:v>
                </c:pt>
                <c:pt idx="4">
                  <c:v>247335000</c:v>
                </c:pt>
                <c:pt idx="5">
                  <c:v>251540000</c:v>
                </c:pt>
                <c:pt idx="6">
                  <c:v>208046000</c:v>
                </c:pt>
                <c:pt idx="7">
                  <c:v>201805000</c:v>
                </c:pt>
                <c:pt idx="8">
                  <c:v>204832000</c:v>
                </c:pt>
                <c:pt idx="9">
                  <c:v>234767326</c:v>
                </c:pt>
                <c:pt idx="10">
                  <c:v>232065000</c:v>
                </c:pt>
              </c:numCache>
            </c:numRef>
          </c:val>
        </c:ser>
        <c:ser>
          <c:idx val="1"/>
          <c:order val="1"/>
          <c:tx>
            <c:strRef>
              <c:f>'gr+ar 14'!$D$3</c:f>
              <c:strCache>
                <c:ptCount val="1"/>
                <c:pt idx="0">
                  <c:v>te ardhurat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</c:spPr>
          <c:cat>
            <c:strRef>
              <c:f>'gr+ar 14'!$B$5:$B$15</c:f>
              <c:strCache>
                <c:ptCount val="11"/>
                <c:pt idx="0">
                  <c:v>Viti 2004</c:v>
                </c:pt>
                <c:pt idx="1">
                  <c:v>Viti 2005</c:v>
                </c:pt>
                <c:pt idx="2">
                  <c:v>Viti 2006</c:v>
                </c:pt>
                <c:pt idx="3">
                  <c:v>Viti 2007</c:v>
                </c:pt>
                <c:pt idx="4">
                  <c:v>Viti 2008</c:v>
                </c:pt>
                <c:pt idx="5">
                  <c:v>Viti 2009</c:v>
                </c:pt>
                <c:pt idx="6">
                  <c:v>Viti 2010</c:v>
                </c:pt>
                <c:pt idx="7">
                  <c:v>Viti 2011</c:v>
                </c:pt>
                <c:pt idx="8">
                  <c:v>Viti 2012</c:v>
                </c:pt>
                <c:pt idx="9">
                  <c:v>Viti 2013</c:v>
                </c:pt>
                <c:pt idx="10">
                  <c:v>Viti 2014</c:v>
                </c:pt>
              </c:strCache>
            </c:strRef>
          </c:cat>
          <c:val>
            <c:numRef>
              <c:f>'gr+ar 14'!$D$5:$D$15</c:f>
              <c:numCache>
                <c:formatCode>#,##0</c:formatCode>
                <c:ptCount val="11"/>
                <c:pt idx="0">
                  <c:v>63474000</c:v>
                </c:pt>
                <c:pt idx="1">
                  <c:v>73051000</c:v>
                </c:pt>
                <c:pt idx="2">
                  <c:v>88247000</c:v>
                </c:pt>
                <c:pt idx="3">
                  <c:v>103450000</c:v>
                </c:pt>
                <c:pt idx="4">
                  <c:v>191771906</c:v>
                </c:pt>
                <c:pt idx="5">
                  <c:v>207869560</c:v>
                </c:pt>
                <c:pt idx="6">
                  <c:v>282605931</c:v>
                </c:pt>
                <c:pt idx="7">
                  <c:v>311102071</c:v>
                </c:pt>
                <c:pt idx="8">
                  <c:v>311992416</c:v>
                </c:pt>
                <c:pt idx="9">
                  <c:v>329704542</c:v>
                </c:pt>
                <c:pt idx="10">
                  <c:v>421409693</c:v>
                </c:pt>
              </c:numCache>
            </c:numRef>
          </c:val>
        </c:ser>
        <c:ser>
          <c:idx val="2"/>
          <c:order val="2"/>
          <c:tx>
            <c:strRef>
              <c:f>'gr+ar 14'!$E$3</c:f>
              <c:strCache>
                <c:ptCount val="1"/>
                <c:pt idx="0">
                  <c:v>   burime</c:v>
                </c:pt>
              </c:strCache>
            </c:strRef>
          </c:tx>
          <c:cat>
            <c:strRef>
              <c:f>'gr+ar 14'!$B$5:$B$15</c:f>
              <c:strCache>
                <c:ptCount val="11"/>
                <c:pt idx="0">
                  <c:v>Viti 2004</c:v>
                </c:pt>
                <c:pt idx="1">
                  <c:v>Viti 2005</c:v>
                </c:pt>
                <c:pt idx="2">
                  <c:v>Viti 2006</c:v>
                </c:pt>
                <c:pt idx="3">
                  <c:v>Viti 2007</c:v>
                </c:pt>
                <c:pt idx="4">
                  <c:v>Viti 2008</c:v>
                </c:pt>
                <c:pt idx="5">
                  <c:v>Viti 2009</c:v>
                </c:pt>
                <c:pt idx="6">
                  <c:v>Viti 2010</c:v>
                </c:pt>
                <c:pt idx="7">
                  <c:v>Viti 2011</c:v>
                </c:pt>
                <c:pt idx="8">
                  <c:v>Viti 2012</c:v>
                </c:pt>
                <c:pt idx="9">
                  <c:v>Viti 2013</c:v>
                </c:pt>
                <c:pt idx="10">
                  <c:v>Viti 2014</c:v>
                </c:pt>
              </c:strCache>
            </c:strRef>
          </c:cat>
          <c:val>
            <c:numRef>
              <c:f>'gr+ar 14'!$E$5:$E$15</c:f>
              <c:numCache>
                <c:formatCode>#,##0</c:formatCode>
                <c:ptCount val="11"/>
                <c:pt idx="0">
                  <c:v>165005000</c:v>
                </c:pt>
                <c:pt idx="1">
                  <c:v>226132000</c:v>
                </c:pt>
                <c:pt idx="2">
                  <c:v>225357000</c:v>
                </c:pt>
                <c:pt idx="3">
                  <c:v>283771000</c:v>
                </c:pt>
                <c:pt idx="4">
                  <c:v>439106906</c:v>
                </c:pt>
                <c:pt idx="5">
                  <c:v>459409560</c:v>
                </c:pt>
                <c:pt idx="6">
                  <c:v>490651931</c:v>
                </c:pt>
                <c:pt idx="7">
                  <c:v>512907071</c:v>
                </c:pt>
                <c:pt idx="8">
                  <c:v>516824416</c:v>
                </c:pt>
                <c:pt idx="9">
                  <c:v>564471868</c:v>
                </c:pt>
                <c:pt idx="10">
                  <c:v>653474693</c:v>
                </c:pt>
              </c:numCache>
            </c:numRef>
          </c:val>
        </c:ser>
        <c:shape val="box"/>
        <c:axId val="73219456"/>
        <c:axId val="73233536"/>
        <c:axId val="0"/>
      </c:bar3DChart>
      <c:catAx>
        <c:axId val="73219456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73233536"/>
        <c:crosses val="autoZero"/>
        <c:auto val="1"/>
        <c:lblAlgn val="ctr"/>
        <c:lblOffset val="100"/>
      </c:catAx>
      <c:valAx>
        <c:axId val="73233536"/>
        <c:scaling>
          <c:orientation val="minMax"/>
        </c:scaling>
        <c:axPos val="l"/>
        <c:majorGridlines/>
        <c:numFmt formatCode="#,##0" sourceLinked="1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7321945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5694531933508356"/>
          <c:y val="0.39252474815370947"/>
          <c:w val="0.13105566491688536"/>
          <c:h val="0.44850524934383201"/>
        </c:manualLayout>
      </c:layout>
      <c:txPr>
        <a:bodyPr/>
        <a:lstStyle/>
        <a:p>
          <a:pPr>
            <a:defRPr sz="1000" b="1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1481056257175661"/>
          <c:y val="2.4498886414253896E-2"/>
          <c:w val="0.78874856486796718"/>
          <c:h val="0.75946547884187132"/>
        </c:manualLayout>
      </c:layout>
      <c:barChart>
        <c:barDir val="col"/>
        <c:grouping val="clustered"/>
        <c:ser>
          <c:idx val="0"/>
          <c:order val="0"/>
          <c:tx>
            <c:strRef>
              <c:f>'buxh vite 14'!$G$3:$G$4</c:f>
              <c:strCache>
                <c:ptCount val="1"/>
                <c:pt idx="0">
                  <c:v>Investime  Vlere</c:v>
                </c:pt>
              </c:strCache>
            </c:strRef>
          </c:tx>
          <c:cat>
            <c:strRef>
              <c:f>'buxh vite 14'!$C$5:$C$21</c:f>
              <c:strCache>
                <c:ptCount val="17"/>
                <c:pt idx="0">
                  <c:v>Viti 1998</c:v>
                </c:pt>
                <c:pt idx="1">
                  <c:v>Viti 1999</c:v>
                </c:pt>
                <c:pt idx="2">
                  <c:v>Viti 2000</c:v>
                </c:pt>
                <c:pt idx="3">
                  <c:v>Viti 2001</c:v>
                </c:pt>
                <c:pt idx="4">
                  <c:v>Viti 2002</c:v>
                </c:pt>
                <c:pt idx="5">
                  <c:v>Viti 2003</c:v>
                </c:pt>
                <c:pt idx="6">
                  <c:v>Viti 2004</c:v>
                </c:pt>
                <c:pt idx="7">
                  <c:v>Viti 2005</c:v>
                </c:pt>
                <c:pt idx="8">
                  <c:v>Viti 2006</c:v>
                </c:pt>
                <c:pt idx="9">
                  <c:v>Viti 2007</c:v>
                </c:pt>
                <c:pt idx="10">
                  <c:v>Viti 2008</c:v>
                </c:pt>
                <c:pt idx="11">
                  <c:v>Viti 2009</c:v>
                </c:pt>
                <c:pt idx="12">
                  <c:v>Viti 2010</c:v>
                </c:pt>
                <c:pt idx="13">
                  <c:v>Viti 2011</c:v>
                </c:pt>
                <c:pt idx="14">
                  <c:v>Viti 2012</c:v>
                </c:pt>
                <c:pt idx="15">
                  <c:v>Viti 2013</c:v>
                </c:pt>
                <c:pt idx="16">
                  <c:v>Viti 2014</c:v>
                </c:pt>
              </c:strCache>
            </c:strRef>
          </c:cat>
          <c:val>
            <c:numRef>
              <c:f>'buxh vite 14'!$G$5:$G$21</c:f>
              <c:numCache>
                <c:formatCode>_(* #,##0_);_(* \(#,##0\);_(* "-"??_);_(@_)</c:formatCode>
                <c:ptCount val="17"/>
                <c:pt idx="0">
                  <c:v>1080.8</c:v>
                </c:pt>
                <c:pt idx="1">
                  <c:v>3846.36</c:v>
                </c:pt>
                <c:pt idx="2">
                  <c:v>3607</c:v>
                </c:pt>
                <c:pt idx="3">
                  <c:v>7561.18</c:v>
                </c:pt>
                <c:pt idx="4">
                  <c:v>28282.5</c:v>
                </c:pt>
                <c:pt idx="5">
                  <c:v>33346.600000000006</c:v>
                </c:pt>
                <c:pt idx="6">
                  <c:v>46415.4</c:v>
                </c:pt>
                <c:pt idx="7">
                  <c:v>68528.959999999992</c:v>
                </c:pt>
                <c:pt idx="8">
                  <c:v>92168.959999999992</c:v>
                </c:pt>
                <c:pt idx="9">
                  <c:v>153661.19999999998</c:v>
                </c:pt>
                <c:pt idx="10">
                  <c:v>242114.1</c:v>
                </c:pt>
                <c:pt idx="11">
                  <c:v>405307</c:v>
                </c:pt>
                <c:pt idx="12">
                  <c:v>356660</c:v>
                </c:pt>
                <c:pt idx="13">
                  <c:v>329103.1227999999</c:v>
                </c:pt>
                <c:pt idx="14">
                  <c:v>408818.20200000005</c:v>
                </c:pt>
                <c:pt idx="15">
                  <c:v>438700.80000000005</c:v>
                </c:pt>
                <c:pt idx="16">
                  <c:v>387207.28200000001</c:v>
                </c:pt>
              </c:numCache>
            </c:numRef>
          </c:val>
        </c:ser>
        <c:ser>
          <c:idx val="1"/>
          <c:order val="1"/>
          <c:tx>
            <c:strRef>
              <c:f>'buxh vite 14'!$H$3:$H$4</c:f>
              <c:strCache>
                <c:ptCount val="1"/>
                <c:pt idx="0">
                  <c:v>Shpenzime funks vlere</c:v>
                </c:pt>
              </c:strCache>
            </c:strRef>
          </c:tx>
          <c:cat>
            <c:strRef>
              <c:f>'buxh vite 14'!$C$5:$C$21</c:f>
              <c:strCache>
                <c:ptCount val="17"/>
                <c:pt idx="0">
                  <c:v>Viti 1998</c:v>
                </c:pt>
                <c:pt idx="1">
                  <c:v>Viti 1999</c:v>
                </c:pt>
                <c:pt idx="2">
                  <c:v>Viti 2000</c:v>
                </c:pt>
                <c:pt idx="3">
                  <c:v>Viti 2001</c:v>
                </c:pt>
                <c:pt idx="4">
                  <c:v>Viti 2002</c:v>
                </c:pt>
                <c:pt idx="5">
                  <c:v>Viti 2003</c:v>
                </c:pt>
                <c:pt idx="6">
                  <c:v>Viti 2004</c:v>
                </c:pt>
                <c:pt idx="7">
                  <c:v>Viti 2005</c:v>
                </c:pt>
                <c:pt idx="8">
                  <c:v>Viti 2006</c:v>
                </c:pt>
                <c:pt idx="9">
                  <c:v>Viti 2007</c:v>
                </c:pt>
                <c:pt idx="10">
                  <c:v>Viti 2008</c:v>
                </c:pt>
                <c:pt idx="11">
                  <c:v>Viti 2009</c:v>
                </c:pt>
                <c:pt idx="12">
                  <c:v>Viti 2010</c:v>
                </c:pt>
                <c:pt idx="13">
                  <c:v>Viti 2011</c:v>
                </c:pt>
                <c:pt idx="14">
                  <c:v>Viti 2012</c:v>
                </c:pt>
                <c:pt idx="15">
                  <c:v>Viti 2013</c:v>
                </c:pt>
                <c:pt idx="16">
                  <c:v>Viti 2014</c:v>
                </c:pt>
              </c:strCache>
            </c:strRef>
          </c:cat>
          <c:val>
            <c:numRef>
              <c:f>'buxh vite 14'!$H$5:$H$21</c:f>
              <c:numCache>
                <c:formatCode>_(* #,##0_);_(* \(#,##0\);_(* "-"??_);_(@_)</c:formatCode>
                <c:ptCount val="17"/>
                <c:pt idx="0">
                  <c:v>9727.2000000000007</c:v>
                </c:pt>
                <c:pt idx="1">
                  <c:v>28206.639999999989</c:v>
                </c:pt>
                <c:pt idx="2">
                  <c:v>14428</c:v>
                </c:pt>
                <c:pt idx="3">
                  <c:v>26807.82</c:v>
                </c:pt>
                <c:pt idx="4">
                  <c:v>84847.5</c:v>
                </c:pt>
                <c:pt idx="5">
                  <c:v>85748.4</c:v>
                </c:pt>
                <c:pt idx="6">
                  <c:v>108302.59999999999</c:v>
                </c:pt>
                <c:pt idx="7">
                  <c:v>145624.04</c:v>
                </c:pt>
                <c:pt idx="8">
                  <c:v>195859.04</c:v>
                </c:pt>
                <c:pt idx="9">
                  <c:v>212198.8</c:v>
                </c:pt>
                <c:pt idx="10">
                  <c:v>284220.90000000002</c:v>
                </c:pt>
                <c:pt idx="11">
                  <c:v>266594</c:v>
                </c:pt>
                <c:pt idx="12">
                  <c:v>255062</c:v>
                </c:pt>
                <c:pt idx="13">
                  <c:v>300397.87719999999</c:v>
                </c:pt>
                <c:pt idx="14">
                  <c:v>281286.79800000001</c:v>
                </c:pt>
                <c:pt idx="15">
                  <c:v>292467.20000000001</c:v>
                </c:pt>
                <c:pt idx="16">
                  <c:v>296300.71799999999</c:v>
                </c:pt>
              </c:numCache>
            </c:numRef>
          </c:val>
        </c:ser>
        <c:axId val="77665792"/>
        <c:axId val="77667328"/>
      </c:barChart>
      <c:catAx>
        <c:axId val="77665792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77667328"/>
        <c:crosses val="autoZero"/>
        <c:auto val="1"/>
        <c:lblAlgn val="ctr"/>
        <c:lblOffset val="100"/>
      </c:catAx>
      <c:valAx>
        <c:axId val="77667328"/>
        <c:scaling>
          <c:orientation val="minMax"/>
        </c:scaling>
        <c:axPos val="l"/>
        <c:majorGridlines/>
        <c:numFmt formatCode="_(* #,##0_);_(* \(#,##0\);_(* &quot;-&quot;??_);_(@_)" sourceLinked="1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776657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90289629984541253"/>
          <c:y val="0.44449362537923298"/>
          <c:w val="8.7918855148847036E-2"/>
          <c:h val="0.31888185469021302"/>
        </c:manualLayout>
      </c:layout>
      <c:txPr>
        <a:bodyPr/>
        <a:lstStyle/>
        <a:p>
          <a:pPr>
            <a:defRPr sz="105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'raport inv,shpenz fun 13 (2)'!$D$4</c:f>
              <c:strCache>
                <c:ptCount val="1"/>
                <c:pt idx="0">
                  <c:v>VLERA </c:v>
                </c:pt>
              </c:strCache>
            </c:strRef>
          </c:tx>
          <c:spPr>
            <a:solidFill>
              <a:srgbClr val="0070C0"/>
            </a:solidFill>
          </c:spPr>
          <c:cat>
            <c:strRef>
              <c:f>'raport inv,shpenz fun 13 (2)'!$C$5:$C$21</c:f>
              <c:strCache>
                <c:ptCount val="17"/>
                <c:pt idx="0">
                  <c:v>Viti 1998</c:v>
                </c:pt>
                <c:pt idx="1">
                  <c:v>Viti 1999</c:v>
                </c:pt>
                <c:pt idx="2">
                  <c:v>Viti 2000</c:v>
                </c:pt>
                <c:pt idx="3">
                  <c:v>Viti 2001</c:v>
                </c:pt>
                <c:pt idx="4">
                  <c:v>Viti 2002</c:v>
                </c:pt>
                <c:pt idx="5">
                  <c:v>Viti 2003</c:v>
                </c:pt>
                <c:pt idx="6">
                  <c:v>Viti 2004</c:v>
                </c:pt>
                <c:pt idx="7">
                  <c:v>Viti 2005</c:v>
                </c:pt>
                <c:pt idx="8">
                  <c:v>Viti 2006</c:v>
                </c:pt>
                <c:pt idx="9">
                  <c:v>Viti 2007</c:v>
                </c:pt>
                <c:pt idx="10">
                  <c:v>Viti 2008</c:v>
                </c:pt>
                <c:pt idx="11">
                  <c:v>Viti 2009</c:v>
                </c:pt>
                <c:pt idx="12">
                  <c:v>Viti 2010</c:v>
                </c:pt>
                <c:pt idx="13">
                  <c:v>Viti 2011</c:v>
                </c:pt>
                <c:pt idx="14">
                  <c:v>Viti 2012</c:v>
                </c:pt>
                <c:pt idx="15">
                  <c:v>Viti 2013</c:v>
                </c:pt>
                <c:pt idx="16">
                  <c:v>Viti 2014</c:v>
                </c:pt>
              </c:strCache>
            </c:strRef>
          </c:cat>
          <c:val>
            <c:numRef>
              <c:f>'raport inv,shpenz fun 13 (2)'!$D$5:$D$21</c:f>
              <c:numCache>
                <c:formatCode>#,##0</c:formatCode>
                <c:ptCount val="17"/>
                <c:pt idx="0">
                  <c:v>10808</c:v>
                </c:pt>
                <c:pt idx="1">
                  <c:v>32053</c:v>
                </c:pt>
                <c:pt idx="2">
                  <c:v>18035</c:v>
                </c:pt>
                <c:pt idx="3">
                  <c:v>34369</c:v>
                </c:pt>
                <c:pt idx="4">
                  <c:v>113130</c:v>
                </c:pt>
                <c:pt idx="5">
                  <c:v>119095</c:v>
                </c:pt>
                <c:pt idx="6">
                  <c:v>154718</c:v>
                </c:pt>
                <c:pt idx="7">
                  <c:v>214153</c:v>
                </c:pt>
                <c:pt idx="8">
                  <c:v>288028</c:v>
                </c:pt>
                <c:pt idx="9">
                  <c:v>365860</c:v>
                </c:pt>
                <c:pt idx="10">
                  <c:v>526335</c:v>
                </c:pt>
                <c:pt idx="11">
                  <c:v>671901</c:v>
                </c:pt>
                <c:pt idx="12">
                  <c:v>611722</c:v>
                </c:pt>
                <c:pt idx="13">
                  <c:v>629501</c:v>
                </c:pt>
                <c:pt idx="14">
                  <c:v>690105</c:v>
                </c:pt>
                <c:pt idx="15">
                  <c:v>731168</c:v>
                </c:pt>
                <c:pt idx="16">
                  <c:v>683508</c:v>
                </c:pt>
              </c:numCache>
            </c:numRef>
          </c:val>
        </c:ser>
        <c:axId val="80087680"/>
        <c:axId val="80089472"/>
      </c:barChart>
      <c:catAx>
        <c:axId val="80087680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80089472"/>
        <c:crosses val="autoZero"/>
        <c:auto val="1"/>
        <c:lblAlgn val="ctr"/>
        <c:lblOffset val="100"/>
      </c:catAx>
      <c:valAx>
        <c:axId val="80089472"/>
        <c:scaling>
          <c:orientation val="minMax"/>
        </c:scaling>
        <c:axPos val="l"/>
        <c:majorGridlines/>
        <c:numFmt formatCode="#,##0" sourceLinked="1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80087680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8.4217316646814033E-2"/>
          <c:y val="5.5437988284251387E-2"/>
          <c:w val="0.9123405413341068"/>
          <c:h val="0.80203944101581892"/>
        </c:manualLayout>
      </c:layout>
      <c:barChart>
        <c:barDir val="col"/>
        <c:grouping val="stacked"/>
        <c:ser>
          <c:idx val="0"/>
          <c:order val="0"/>
          <c:cat>
            <c:strRef>
              <c:f>'inv  vite bashk 14'!$C$6:$C$22</c:f>
              <c:strCache>
                <c:ptCount val="17"/>
                <c:pt idx="0">
                  <c:v>Viti 1998</c:v>
                </c:pt>
                <c:pt idx="1">
                  <c:v>Viti 1999</c:v>
                </c:pt>
                <c:pt idx="2">
                  <c:v>Viti 2000</c:v>
                </c:pt>
                <c:pt idx="3">
                  <c:v>Viti 2001</c:v>
                </c:pt>
                <c:pt idx="4">
                  <c:v>Viti 2002</c:v>
                </c:pt>
                <c:pt idx="5">
                  <c:v>Viti 2003</c:v>
                </c:pt>
                <c:pt idx="6">
                  <c:v>Viti 2004</c:v>
                </c:pt>
                <c:pt idx="7">
                  <c:v>Viti 2005</c:v>
                </c:pt>
                <c:pt idx="8">
                  <c:v>Viti 2006</c:v>
                </c:pt>
                <c:pt idx="9">
                  <c:v>Viti 2007</c:v>
                </c:pt>
                <c:pt idx="10">
                  <c:v>Viti 2008</c:v>
                </c:pt>
                <c:pt idx="11">
                  <c:v>Viti 2009</c:v>
                </c:pt>
                <c:pt idx="12">
                  <c:v>Viti 2010</c:v>
                </c:pt>
                <c:pt idx="13">
                  <c:v>Viti 2011</c:v>
                </c:pt>
                <c:pt idx="14">
                  <c:v>Viti 2012</c:v>
                </c:pt>
                <c:pt idx="15">
                  <c:v>Viti 2013</c:v>
                </c:pt>
                <c:pt idx="16">
                  <c:v>Viti 2014</c:v>
                </c:pt>
              </c:strCache>
            </c:strRef>
          </c:cat>
          <c:val>
            <c:numRef>
              <c:f>'inv  vite bashk 14'!$D$6:$D$22</c:f>
              <c:numCache>
                <c:formatCode>#,##0</c:formatCode>
                <c:ptCount val="17"/>
                <c:pt idx="0">
                  <c:v>2949</c:v>
                </c:pt>
                <c:pt idx="1">
                  <c:v>19971</c:v>
                </c:pt>
                <c:pt idx="2">
                  <c:v>9172</c:v>
                </c:pt>
                <c:pt idx="3">
                  <c:v>17437</c:v>
                </c:pt>
                <c:pt idx="4">
                  <c:v>30950</c:v>
                </c:pt>
                <c:pt idx="5">
                  <c:v>39677</c:v>
                </c:pt>
                <c:pt idx="6">
                  <c:v>58516</c:v>
                </c:pt>
                <c:pt idx="7">
                  <c:v>73950</c:v>
                </c:pt>
                <c:pt idx="8">
                  <c:v>67521</c:v>
                </c:pt>
                <c:pt idx="9">
                  <c:v>73075</c:v>
                </c:pt>
                <c:pt idx="10">
                  <c:v>125009</c:v>
                </c:pt>
                <c:pt idx="11">
                  <c:v>354187</c:v>
                </c:pt>
                <c:pt idx="12">
                  <c:v>356660</c:v>
                </c:pt>
                <c:pt idx="13">
                  <c:v>233701</c:v>
                </c:pt>
                <c:pt idx="14">
                  <c:v>281055</c:v>
                </c:pt>
                <c:pt idx="15">
                  <c:v>283725</c:v>
                </c:pt>
                <c:pt idx="16">
                  <c:v>387222</c:v>
                </c:pt>
              </c:numCache>
            </c:numRef>
          </c:val>
        </c:ser>
        <c:overlap val="100"/>
        <c:axId val="80104832"/>
        <c:axId val="73811072"/>
      </c:barChart>
      <c:catAx>
        <c:axId val="80104832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73811072"/>
        <c:crosses val="autoZero"/>
        <c:auto val="1"/>
        <c:lblAlgn val="ctr"/>
        <c:lblOffset val="100"/>
      </c:catAx>
      <c:valAx>
        <c:axId val="73811072"/>
        <c:scaling>
          <c:orientation val="minMax"/>
        </c:scaling>
        <c:axPos val="l"/>
        <c:majorGridlines/>
        <c:numFmt formatCode="#,##0" sourceLinked="1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80104832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7402597402597403"/>
          <c:y val="4.0431245306935072E-2"/>
          <c:w val="0.82597406435306742"/>
          <c:h val="0.80615950565234451"/>
        </c:manualLayout>
      </c:layout>
      <c:barChart>
        <c:barDir val="col"/>
        <c:grouping val="stacked"/>
        <c:ser>
          <c:idx val="0"/>
          <c:order val="0"/>
          <c:cat>
            <c:strRef>
              <c:f>'inv vite bashk 14 +grk'!$C$6:$C$22</c:f>
              <c:strCache>
                <c:ptCount val="17"/>
                <c:pt idx="0">
                  <c:v>Viti 1998</c:v>
                </c:pt>
                <c:pt idx="1">
                  <c:v>Viti 1999</c:v>
                </c:pt>
                <c:pt idx="2">
                  <c:v>Viti 2000</c:v>
                </c:pt>
                <c:pt idx="3">
                  <c:v>Viti 2001</c:v>
                </c:pt>
                <c:pt idx="4">
                  <c:v>Viti 2002</c:v>
                </c:pt>
                <c:pt idx="5">
                  <c:v>Viti 2003</c:v>
                </c:pt>
                <c:pt idx="6">
                  <c:v>Viti 2004</c:v>
                </c:pt>
                <c:pt idx="7">
                  <c:v>Viti 2005</c:v>
                </c:pt>
                <c:pt idx="8">
                  <c:v>Viti 2006</c:v>
                </c:pt>
                <c:pt idx="9">
                  <c:v>Viti 2007</c:v>
                </c:pt>
                <c:pt idx="10">
                  <c:v>Viti 2008</c:v>
                </c:pt>
                <c:pt idx="11">
                  <c:v>Viti 2009</c:v>
                </c:pt>
                <c:pt idx="12">
                  <c:v>Viti 2010</c:v>
                </c:pt>
                <c:pt idx="13">
                  <c:v>Viti 2011</c:v>
                </c:pt>
                <c:pt idx="14">
                  <c:v>Viti 2012</c:v>
                </c:pt>
                <c:pt idx="15">
                  <c:v>Viti 2013</c:v>
                </c:pt>
                <c:pt idx="16">
                  <c:v>Viti 2014</c:v>
                </c:pt>
              </c:strCache>
            </c:strRef>
          </c:cat>
          <c:val>
            <c:numRef>
              <c:f>'inv vite bashk 14 +grk'!$D$6:$D$22</c:f>
              <c:numCache>
                <c:formatCode>#,##0</c:formatCode>
                <c:ptCount val="17"/>
                <c:pt idx="0">
                  <c:v>2949</c:v>
                </c:pt>
                <c:pt idx="1">
                  <c:v>19971</c:v>
                </c:pt>
                <c:pt idx="2">
                  <c:v>9172</c:v>
                </c:pt>
                <c:pt idx="3">
                  <c:v>17437</c:v>
                </c:pt>
                <c:pt idx="4">
                  <c:v>56112</c:v>
                </c:pt>
                <c:pt idx="5">
                  <c:v>52930</c:v>
                </c:pt>
                <c:pt idx="6">
                  <c:v>61214</c:v>
                </c:pt>
                <c:pt idx="7">
                  <c:v>79910</c:v>
                </c:pt>
                <c:pt idx="8">
                  <c:v>93958</c:v>
                </c:pt>
                <c:pt idx="9">
                  <c:v>230088</c:v>
                </c:pt>
                <c:pt idx="10">
                  <c:v>260734</c:v>
                </c:pt>
                <c:pt idx="11">
                  <c:v>667943</c:v>
                </c:pt>
                <c:pt idx="12">
                  <c:v>686000</c:v>
                </c:pt>
                <c:pt idx="13">
                  <c:v>590370</c:v>
                </c:pt>
                <c:pt idx="14">
                  <c:v>639374</c:v>
                </c:pt>
                <c:pt idx="15">
                  <c:v>419137</c:v>
                </c:pt>
                <c:pt idx="16">
                  <c:v>487221</c:v>
                </c:pt>
              </c:numCache>
            </c:numRef>
          </c:val>
        </c:ser>
        <c:overlap val="100"/>
        <c:axId val="81609088"/>
        <c:axId val="81610624"/>
      </c:barChart>
      <c:catAx>
        <c:axId val="81609088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81610624"/>
        <c:crosses val="autoZero"/>
        <c:auto val="1"/>
        <c:lblAlgn val="ctr"/>
        <c:lblOffset val="100"/>
      </c:catAx>
      <c:valAx>
        <c:axId val="81610624"/>
        <c:scaling>
          <c:orientation val="minMax"/>
        </c:scaling>
        <c:axPos val="l"/>
        <c:majorGridlines/>
        <c:numFmt formatCode="#,##0" sourceLinked="1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81609088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hPercent val="6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/>
      <c:bar3DChart>
        <c:barDir val="col"/>
        <c:grouping val="clustered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'!$B$6:$B$10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'!$E$6:$E$10</c:f>
              <c:numCache>
                <c:formatCode>#,##0</c:formatCode>
                <c:ptCount val="5"/>
                <c:pt idx="0">
                  <c:v>7777000</c:v>
                </c:pt>
                <c:pt idx="1">
                  <c:v>15702000</c:v>
                </c:pt>
                <c:pt idx="2">
                  <c:v>36678632</c:v>
                </c:pt>
                <c:pt idx="3">
                  <c:v>30384024</c:v>
                </c:pt>
                <c:pt idx="4">
                  <c:v>42976233</c:v>
                </c:pt>
              </c:numCache>
            </c:numRef>
          </c:val>
        </c:ser>
        <c:ser>
          <c:idx val="1"/>
          <c:order val="1"/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'!$B$6:$B$10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Lit>
              <c:formatCode>General</c:formatCode>
              <c:ptCount val="1"/>
              <c:pt idx="0">
                <c:v>0</c:v>
              </c:pt>
            </c:numLit>
          </c:val>
        </c:ser>
        <c:shape val="box"/>
        <c:axId val="81647872"/>
        <c:axId val="81653760"/>
        <c:axId val="0"/>
      </c:bar3DChart>
      <c:catAx>
        <c:axId val="81647872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653760"/>
        <c:crosses val="autoZero"/>
        <c:auto val="1"/>
        <c:lblAlgn val="ctr"/>
        <c:lblOffset val="100"/>
        <c:tickLblSkip val="1"/>
        <c:tickMarkSkip val="1"/>
      </c:catAx>
      <c:valAx>
        <c:axId val="81653760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647872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0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2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3"/>
  <c:chart>
    <c:view3D>
      <c:hPercent val="72"/>
      <c:depthPercent val="100"/>
      <c:rAngAx val="1"/>
    </c:view3D>
    <c:plotArea>
      <c:layout>
        <c:manualLayout>
          <c:layoutTarget val="inner"/>
          <c:xMode val="edge"/>
          <c:yMode val="edge"/>
          <c:x val="0.11027914942835539"/>
          <c:y val="9.9502729280184238E-3"/>
          <c:w val="0.86033876062102399"/>
          <c:h val="0.86069860827359501"/>
        </c:manualLayout>
      </c:layout>
      <c:bar3DChart>
        <c:barDir val="col"/>
        <c:grouping val="stacked"/>
        <c:ser>
          <c:idx val="0"/>
          <c:order val="0"/>
          <c:dPt>
            <c:idx val="0"/>
            <c:spPr>
              <a:solidFill>
                <a:srgbClr val="C00000"/>
              </a:solidFill>
            </c:spPr>
          </c:dPt>
          <c:dPt>
            <c:idx val="1"/>
            <c:spPr>
              <a:solidFill>
                <a:schemeClr val="accent6">
                  <a:lumMod val="50000"/>
                </a:schemeClr>
              </a:solidFill>
            </c:spPr>
          </c:dPt>
          <c:dPt>
            <c:idx val="2"/>
            <c:spPr>
              <a:solidFill>
                <a:schemeClr val="accent5">
                  <a:lumMod val="50000"/>
                </a:schemeClr>
              </a:solidFill>
            </c:spPr>
          </c:dPt>
          <c:dPt>
            <c:idx val="5"/>
            <c:spPr>
              <a:solidFill>
                <a:srgbClr val="0070C0"/>
              </a:solidFill>
            </c:spPr>
          </c:dPt>
          <c:cat>
            <c:strRef>
              <c:f>'rritje grant)'!$B$6:$B$16</c:f>
              <c:strCache>
                <c:ptCount val="11"/>
                <c:pt idx="0">
                  <c:v>Viti 2004</c:v>
                </c:pt>
                <c:pt idx="1">
                  <c:v>Viti 2005</c:v>
                </c:pt>
                <c:pt idx="2">
                  <c:v>Viti 2006</c:v>
                </c:pt>
                <c:pt idx="3">
                  <c:v>Viti 2007</c:v>
                </c:pt>
                <c:pt idx="4">
                  <c:v>Viti 2008</c:v>
                </c:pt>
                <c:pt idx="5">
                  <c:v>Viti 2009</c:v>
                </c:pt>
                <c:pt idx="6">
                  <c:v>Viti 2010</c:v>
                </c:pt>
                <c:pt idx="7">
                  <c:v>Viti 2011</c:v>
                </c:pt>
                <c:pt idx="8">
                  <c:v>Viti 2012</c:v>
                </c:pt>
                <c:pt idx="9">
                  <c:v>Viti 2013</c:v>
                </c:pt>
                <c:pt idx="10">
                  <c:v>Viti 2014</c:v>
                </c:pt>
              </c:strCache>
            </c:strRef>
          </c:cat>
          <c:val>
            <c:numRef>
              <c:f>'rritje grant)'!$C$6:$C$16</c:f>
              <c:numCache>
                <c:formatCode>#,##0</c:formatCode>
                <c:ptCount val="11"/>
                <c:pt idx="0">
                  <c:v>101531000</c:v>
                </c:pt>
                <c:pt idx="1">
                  <c:v>153081000</c:v>
                </c:pt>
                <c:pt idx="2">
                  <c:v>137110000</c:v>
                </c:pt>
                <c:pt idx="3">
                  <c:v>180321000</c:v>
                </c:pt>
                <c:pt idx="4">
                  <c:v>247335000</c:v>
                </c:pt>
                <c:pt idx="5">
                  <c:v>251540000</c:v>
                </c:pt>
                <c:pt idx="6">
                  <c:v>208046000</c:v>
                </c:pt>
                <c:pt idx="7">
                  <c:v>201805000</c:v>
                </c:pt>
                <c:pt idx="8">
                  <c:v>204832000</c:v>
                </c:pt>
                <c:pt idx="9">
                  <c:v>234767326</c:v>
                </c:pt>
                <c:pt idx="10">
                  <c:v>232065000</c:v>
                </c:pt>
              </c:numCache>
            </c:numRef>
          </c:val>
        </c:ser>
        <c:shape val="box"/>
        <c:axId val="60682624"/>
        <c:axId val="60684160"/>
        <c:axId val="0"/>
      </c:bar3DChart>
      <c:catAx>
        <c:axId val="60682624"/>
        <c:scaling>
          <c:orientation val="minMax"/>
        </c:scaling>
        <c:axPos val="b"/>
        <c:numFmt formatCode="General" sourceLinked="1"/>
        <c:tickLblPos val="low"/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60684160"/>
        <c:crosses val="autoZero"/>
        <c:auto val="1"/>
        <c:lblAlgn val="ctr"/>
        <c:lblOffset val="100"/>
        <c:tickLblSkip val="1"/>
        <c:tickMarkSkip val="1"/>
      </c:catAx>
      <c:valAx>
        <c:axId val="60684160"/>
        <c:scaling>
          <c:orientation val="minMax"/>
        </c:scaling>
        <c:axPos val="l"/>
        <c:majorGridlines/>
        <c:numFmt formatCode="#,##0" sourceLinked="1"/>
        <c:tickLblPos val="nextTo"/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6068262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  <c:txPr>
        <a:bodyPr/>
        <a:lstStyle/>
        <a:p>
          <a:pPr>
            <a:defRPr sz="21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title>
    <c:view3D>
      <c:hPercent val="8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'shp ap +nd 13'!$D$4</c:f>
              <c:strCache>
                <c:ptCount val="1"/>
                <c:pt idx="0">
                  <c:v>operative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13'!$A$6:$A$10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13'!$D$6:$D$10</c:f>
              <c:numCache>
                <c:formatCode>#,##0</c:formatCode>
                <c:ptCount val="5"/>
                <c:pt idx="0">
                  <c:v>13306000</c:v>
                </c:pt>
                <c:pt idx="1">
                  <c:v>25722000</c:v>
                </c:pt>
                <c:pt idx="2">
                  <c:v>57099632</c:v>
                </c:pt>
                <c:pt idx="3">
                  <c:v>48442024</c:v>
                </c:pt>
                <c:pt idx="4">
                  <c:v>61046071</c:v>
                </c:pt>
              </c:numCache>
            </c:numRef>
          </c:val>
        </c:ser>
        <c:shape val="box"/>
        <c:axId val="82316672"/>
        <c:axId val="82334848"/>
        <c:axId val="0"/>
      </c:bar3DChart>
      <c:catAx>
        <c:axId val="82316672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334848"/>
        <c:crosses val="autoZero"/>
        <c:auto val="1"/>
        <c:lblAlgn val="ctr"/>
        <c:lblOffset val="100"/>
        <c:tickLblSkip val="1"/>
        <c:tickMarkSkip val="1"/>
      </c:catAx>
      <c:valAx>
        <c:axId val="82334848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316672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0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hPercent val="8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'shp ap +nd 13'!$B$4</c:f>
              <c:strCache>
                <c:ptCount val="1"/>
                <c:pt idx="0">
                  <c:v>paga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13'!$A$6:$A$10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13'!$B$6:$B$10</c:f>
              <c:numCache>
                <c:formatCode>#,##0</c:formatCode>
                <c:ptCount val="5"/>
                <c:pt idx="0">
                  <c:v>62303000</c:v>
                </c:pt>
                <c:pt idx="1">
                  <c:v>79687000</c:v>
                </c:pt>
                <c:pt idx="2">
                  <c:v>80655000</c:v>
                </c:pt>
                <c:pt idx="3">
                  <c:v>84782218</c:v>
                </c:pt>
                <c:pt idx="4">
                  <c:v>87724093</c:v>
                </c:pt>
              </c:numCache>
            </c:numRef>
          </c:val>
        </c:ser>
        <c:ser>
          <c:idx val="1"/>
          <c:order val="1"/>
          <c:tx>
            <c:strRef>
              <c:f>'shp ap +nd 13'!$C$4</c:f>
              <c:strCache>
                <c:ptCount val="1"/>
                <c:pt idx="0">
                  <c:v>sigurime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13'!$A$6:$A$10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13'!$C$6:$C$10</c:f>
              <c:numCache>
                <c:formatCode>#,##0</c:formatCode>
                <c:ptCount val="5"/>
                <c:pt idx="0">
                  <c:v>17467000</c:v>
                </c:pt>
                <c:pt idx="1">
                  <c:v>20888000</c:v>
                </c:pt>
                <c:pt idx="2">
                  <c:v>19140688</c:v>
                </c:pt>
                <c:pt idx="3">
                  <c:v>15597000</c:v>
                </c:pt>
                <c:pt idx="4">
                  <c:v>17522308</c:v>
                </c:pt>
              </c:numCache>
            </c:numRef>
          </c:val>
        </c:ser>
        <c:ser>
          <c:idx val="2"/>
          <c:order val="2"/>
          <c:tx>
            <c:strRef>
              <c:f>'shp ap +nd 13'!$D$4</c:f>
              <c:strCache>
                <c:ptCount val="1"/>
                <c:pt idx="0">
                  <c:v>operative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13'!$A$6:$A$10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13'!$D$6:$D$10</c:f>
              <c:numCache>
                <c:formatCode>#,##0</c:formatCode>
                <c:ptCount val="5"/>
                <c:pt idx="0">
                  <c:v>13306000</c:v>
                </c:pt>
                <c:pt idx="1">
                  <c:v>25722000</c:v>
                </c:pt>
                <c:pt idx="2">
                  <c:v>57099632</c:v>
                </c:pt>
                <c:pt idx="3">
                  <c:v>48442024</c:v>
                </c:pt>
                <c:pt idx="4">
                  <c:v>61046071</c:v>
                </c:pt>
              </c:numCache>
            </c:numRef>
          </c:val>
        </c:ser>
        <c:ser>
          <c:idx val="3"/>
          <c:order val="3"/>
          <c:tx>
            <c:strRef>
              <c:f>'shp ap +nd 13'!$E$4</c:f>
              <c:strCache>
                <c:ptCount val="1"/>
                <c:pt idx="0">
                  <c:v>sociale</c:v>
                </c:pt>
              </c:strCache>
            </c:strRef>
          </c:tx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13'!$A$6:$A$10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13'!$E$6:$E$10</c:f>
              <c:numCache>
                <c:formatCode>#,##0</c:formatCode>
                <c:ptCount val="5"/>
                <c:pt idx="0">
                  <c:v>428000</c:v>
                </c:pt>
                <c:pt idx="1">
                  <c:v>1936000</c:v>
                </c:pt>
                <c:pt idx="2">
                  <c:v>1301000</c:v>
                </c:pt>
                <c:pt idx="3">
                  <c:v>573000</c:v>
                </c:pt>
                <c:pt idx="4">
                  <c:v>12934815</c:v>
                </c:pt>
              </c:numCache>
            </c:numRef>
          </c:val>
        </c:ser>
        <c:ser>
          <c:idx val="4"/>
          <c:order val="4"/>
          <c:tx>
            <c:strRef>
              <c:f>'shp ap +nd 13'!$G$4</c:f>
              <c:strCache>
                <c:ptCount val="1"/>
                <c:pt idx="0">
                  <c:v>invest</c:v>
                </c:pt>
              </c:strCache>
            </c:strRef>
          </c:tx>
          <c:spPr>
            <a:solidFill>
              <a:srgbClr val="660066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13'!$A$6:$A$10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13'!$G$6:$G$10</c:f>
              <c:numCache>
                <c:formatCode>#,##0</c:formatCode>
                <c:ptCount val="5"/>
                <c:pt idx="0">
                  <c:v>58516000</c:v>
                </c:pt>
                <c:pt idx="1">
                  <c:v>73950000</c:v>
                </c:pt>
                <c:pt idx="2">
                  <c:v>67521175</c:v>
                </c:pt>
                <c:pt idx="3">
                  <c:v>73074948</c:v>
                </c:pt>
                <c:pt idx="4">
                  <c:v>125009017</c:v>
                </c:pt>
              </c:numCache>
            </c:numRef>
          </c:val>
        </c:ser>
        <c:shape val="box"/>
        <c:axId val="82391424"/>
        <c:axId val="82392960"/>
        <c:axId val="0"/>
      </c:bar3DChart>
      <c:catAx>
        <c:axId val="82391424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2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392960"/>
        <c:crosses val="autoZero"/>
        <c:auto val="1"/>
        <c:lblAlgn val="ctr"/>
        <c:lblOffset val="100"/>
        <c:tickLblSkip val="1"/>
        <c:tickMarkSkip val="1"/>
      </c:catAx>
      <c:valAx>
        <c:axId val="82392960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2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39142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5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2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hPercent val="6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/>
      <c:bar3DChart>
        <c:barDir val="col"/>
        <c:grouping val="clustered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'!$B$6:$B$10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'!$E$6:$E$10</c:f>
              <c:numCache>
                <c:formatCode>#,##0</c:formatCode>
                <c:ptCount val="5"/>
                <c:pt idx="0">
                  <c:v>7777000</c:v>
                </c:pt>
                <c:pt idx="1">
                  <c:v>15702000</c:v>
                </c:pt>
                <c:pt idx="2">
                  <c:v>36678632</c:v>
                </c:pt>
                <c:pt idx="3">
                  <c:v>30384024</c:v>
                </c:pt>
                <c:pt idx="4">
                  <c:v>42976233</c:v>
                </c:pt>
              </c:numCache>
            </c:numRef>
          </c:val>
        </c:ser>
        <c:ser>
          <c:idx val="1"/>
          <c:order val="1"/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'!$B$6:$B$10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Lit>
              <c:formatCode>General</c:formatCode>
              <c:ptCount val="1"/>
              <c:pt idx="0">
                <c:v>0</c:v>
              </c:pt>
            </c:numLit>
          </c:val>
        </c:ser>
        <c:shape val="box"/>
        <c:axId val="82422016"/>
        <c:axId val="82436096"/>
        <c:axId val="0"/>
      </c:bar3DChart>
      <c:catAx>
        <c:axId val="82422016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436096"/>
        <c:crosses val="autoZero"/>
        <c:auto val="1"/>
        <c:lblAlgn val="ctr"/>
        <c:lblOffset val="100"/>
        <c:tickLblSkip val="1"/>
        <c:tickMarkSkip val="1"/>
      </c:catAx>
      <c:valAx>
        <c:axId val="82436096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42201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0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2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  <c:txPr>
        <a:bodyPr/>
        <a:lstStyle/>
        <a:p>
          <a:pPr>
            <a:defRPr sz="21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title>
    <c:view3D>
      <c:hPercent val="8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'shp ap +nd 13 (3)'!$D$4</c:f>
              <c:strCache>
                <c:ptCount val="1"/>
                <c:pt idx="0">
                  <c:v>operative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13 (3)'!$A$6:$A$10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13 (3)'!$D$6:$D$10</c:f>
              <c:numCache>
                <c:formatCode>#,##0</c:formatCode>
                <c:ptCount val="5"/>
                <c:pt idx="0">
                  <c:v>13306000</c:v>
                </c:pt>
                <c:pt idx="1">
                  <c:v>25722000</c:v>
                </c:pt>
                <c:pt idx="2">
                  <c:v>57099632</c:v>
                </c:pt>
                <c:pt idx="3">
                  <c:v>48442024</c:v>
                </c:pt>
                <c:pt idx="4">
                  <c:v>61046071</c:v>
                </c:pt>
              </c:numCache>
            </c:numRef>
          </c:val>
        </c:ser>
        <c:shape val="box"/>
        <c:axId val="82447744"/>
        <c:axId val="82457728"/>
        <c:axId val="0"/>
      </c:bar3DChart>
      <c:catAx>
        <c:axId val="82447744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457728"/>
        <c:crosses val="autoZero"/>
        <c:auto val="1"/>
        <c:lblAlgn val="ctr"/>
        <c:lblOffset val="100"/>
        <c:tickLblSkip val="1"/>
        <c:tickMarkSkip val="1"/>
      </c:catAx>
      <c:valAx>
        <c:axId val="82457728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44774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0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hPercent val="8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'shp ap +nd 13 (3)'!$B$4</c:f>
              <c:strCache>
                <c:ptCount val="1"/>
                <c:pt idx="0">
                  <c:v>paga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13 (3)'!$A$6:$A$10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13 (3)'!$B$6:$B$10</c:f>
              <c:numCache>
                <c:formatCode>#,##0</c:formatCode>
                <c:ptCount val="5"/>
                <c:pt idx="0">
                  <c:v>62303000</c:v>
                </c:pt>
                <c:pt idx="1">
                  <c:v>79687000</c:v>
                </c:pt>
                <c:pt idx="2">
                  <c:v>80655000</c:v>
                </c:pt>
                <c:pt idx="3">
                  <c:v>84782218</c:v>
                </c:pt>
                <c:pt idx="4">
                  <c:v>87724093</c:v>
                </c:pt>
              </c:numCache>
            </c:numRef>
          </c:val>
        </c:ser>
        <c:ser>
          <c:idx val="1"/>
          <c:order val="1"/>
          <c:tx>
            <c:strRef>
              <c:f>'shp ap +nd 13 (3)'!$C$4</c:f>
              <c:strCache>
                <c:ptCount val="1"/>
                <c:pt idx="0">
                  <c:v>sigurime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13 (3)'!$A$6:$A$10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13 (3)'!$C$6:$C$10</c:f>
              <c:numCache>
                <c:formatCode>#,##0</c:formatCode>
                <c:ptCount val="5"/>
                <c:pt idx="0">
                  <c:v>17467000</c:v>
                </c:pt>
                <c:pt idx="1">
                  <c:v>20888000</c:v>
                </c:pt>
                <c:pt idx="2">
                  <c:v>19140688</c:v>
                </c:pt>
                <c:pt idx="3">
                  <c:v>15597000</c:v>
                </c:pt>
                <c:pt idx="4">
                  <c:v>17522308</c:v>
                </c:pt>
              </c:numCache>
            </c:numRef>
          </c:val>
        </c:ser>
        <c:ser>
          <c:idx val="2"/>
          <c:order val="2"/>
          <c:tx>
            <c:strRef>
              <c:f>'shp ap +nd 13 (3)'!$D$4</c:f>
              <c:strCache>
                <c:ptCount val="1"/>
                <c:pt idx="0">
                  <c:v>operative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13 (3)'!$A$6:$A$10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13 (3)'!$D$6:$D$10</c:f>
              <c:numCache>
                <c:formatCode>#,##0</c:formatCode>
                <c:ptCount val="5"/>
                <c:pt idx="0">
                  <c:v>13306000</c:v>
                </c:pt>
                <c:pt idx="1">
                  <c:v>25722000</c:v>
                </c:pt>
                <c:pt idx="2">
                  <c:v>57099632</c:v>
                </c:pt>
                <c:pt idx="3">
                  <c:v>48442024</c:v>
                </c:pt>
                <c:pt idx="4">
                  <c:v>61046071</c:v>
                </c:pt>
              </c:numCache>
            </c:numRef>
          </c:val>
        </c:ser>
        <c:ser>
          <c:idx val="3"/>
          <c:order val="3"/>
          <c:tx>
            <c:strRef>
              <c:f>'shp ap +nd 13 (3)'!$E$4</c:f>
              <c:strCache>
                <c:ptCount val="1"/>
                <c:pt idx="0">
                  <c:v>sociale</c:v>
                </c:pt>
              </c:strCache>
            </c:strRef>
          </c:tx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13 (3)'!$A$6:$A$10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13 (3)'!$E$6:$E$10</c:f>
              <c:numCache>
                <c:formatCode>#,##0</c:formatCode>
                <c:ptCount val="5"/>
                <c:pt idx="0">
                  <c:v>428000</c:v>
                </c:pt>
                <c:pt idx="1">
                  <c:v>1936000</c:v>
                </c:pt>
                <c:pt idx="2">
                  <c:v>1301000</c:v>
                </c:pt>
                <c:pt idx="3">
                  <c:v>573000</c:v>
                </c:pt>
                <c:pt idx="4">
                  <c:v>12934815</c:v>
                </c:pt>
              </c:numCache>
            </c:numRef>
          </c:val>
        </c:ser>
        <c:ser>
          <c:idx val="4"/>
          <c:order val="4"/>
          <c:tx>
            <c:strRef>
              <c:f>'shp ap +nd 13 (3)'!#REF!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rgbClr val="660066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13 (3)'!$A$6:$A$10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13 (3)'!#REF!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hape val="box"/>
        <c:axId val="82510208"/>
        <c:axId val="82511744"/>
        <c:axId val="0"/>
      </c:bar3DChart>
      <c:catAx>
        <c:axId val="82510208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2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511744"/>
        <c:crosses val="autoZero"/>
        <c:auto val="1"/>
        <c:lblAlgn val="ctr"/>
        <c:lblOffset val="100"/>
        <c:tickLblSkip val="1"/>
        <c:tickMarkSkip val="1"/>
      </c:catAx>
      <c:valAx>
        <c:axId val="82511744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2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51020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5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2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hPercent val="6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/>
      <c:bar3DChart>
        <c:barDir val="col"/>
        <c:grouping val="clustered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'!$B$6:$B$10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'!$E$6:$E$10</c:f>
              <c:numCache>
                <c:formatCode>#,##0</c:formatCode>
                <c:ptCount val="5"/>
                <c:pt idx="0">
                  <c:v>7777000</c:v>
                </c:pt>
                <c:pt idx="1">
                  <c:v>15702000</c:v>
                </c:pt>
                <c:pt idx="2">
                  <c:v>36678632</c:v>
                </c:pt>
                <c:pt idx="3">
                  <c:v>30384024</c:v>
                </c:pt>
                <c:pt idx="4">
                  <c:v>42976233</c:v>
                </c:pt>
              </c:numCache>
            </c:numRef>
          </c:val>
        </c:ser>
        <c:ser>
          <c:idx val="1"/>
          <c:order val="1"/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'!$B$6:$B$10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Lit>
              <c:formatCode>General</c:formatCode>
              <c:ptCount val="1"/>
              <c:pt idx="0">
                <c:v>0</c:v>
              </c:pt>
            </c:numLit>
          </c:val>
        </c:ser>
        <c:shape val="box"/>
        <c:axId val="82544896"/>
        <c:axId val="82558976"/>
        <c:axId val="0"/>
      </c:bar3DChart>
      <c:catAx>
        <c:axId val="82544896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558976"/>
        <c:crosses val="autoZero"/>
        <c:auto val="1"/>
        <c:lblAlgn val="ctr"/>
        <c:lblOffset val="100"/>
        <c:tickLblSkip val="1"/>
        <c:tickMarkSkip val="1"/>
      </c:catAx>
      <c:valAx>
        <c:axId val="82558976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54489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0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2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  <c:txPr>
        <a:bodyPr/>
        <a:lstStyle/>
        <a:p>
          <a:pPr>
            <a:defRPr sz="21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title>
    <c:view3D>
      <c:hPercent val="8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'shp ap +nd 13 (3)'!$D$4</c:f>
              <c:strCache>
                <c:ptCount val="1"/>
                <c:pt idx="0">
                  <c:v>operative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13 (3)'!$A$6:$A$10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13 (3)'!$D$6:$D$10</c:f>
              <c:numCache>
                <c:formatCode>#,##0</c:formatCode>
                <c:ptCount val="5"/>
                <c:pt idx="0">
                  <c:v>13306000</c:v>
                </c:pt>
                <c:pt idx="1">
                  <c:v>25722000</c:v>
                </c:pt>
                <c:pt idx="2">
                  <c:v>57099632</c:v>
                </c:pt>
                <c:pt idx="3">
                  <c:v>48442024</c:v>
                </c:pt>
                <c:pt idx="4">
                  <c:v>61046071</c:v>
                </c:pt>
              </c:numCache>
            </c:numRef>
          </c:val>
        </c:ser>
        <c:shape val="box"/>
        <c:axId val="82570624"/>
        <c:axId val="82646144"/>
        <c:axId val="0"/>
      </c:bar3DChart>
      <c:catAx>
        <c:axId val="82570624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646144"/>
        <c:crosses val="autoZero"/>
        <c:auto val="1"/>
        <c:lblAlgn val="ctr"/>
        <c:lblOffset val="100"/>
        <c:tickLblSkip val="1"/>
        <c:tickMarkSkip val="1"/>
      </c:catAx>
      <c:valAx>
        <c:axId val="82646144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57062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0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hPercent val="8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'shp ap +nd 13 (3)'!$B$4</c:f>
              <c:strCache>
                <c:ptCount val="1"/>
                <c:pt idx="0">
                  <c:v>paga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13 (3)'!$A$6:$A$10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13 (3)'!$B$6:$B$10</c:f>
              <c:numCache>
                <c:formatCode>#,##0</c:formatCode>
                <c:ptCount val="5"/>
                <c:pt idx="0">
                  <c:v>62303000</c:v>
                </c:pt>
                <c:pt idx="1">
                  <c:v>79687000</c:v>
                </c:pt>
                <c:pt idx="2">
                  <c:v>80655000</c:v>
                </c:pt>
                <c:pt idx="3">
                  <c:v>84782218</c:v>
                </c:pt>
                <c:pt idx="4">
                  <c:v>87724093</c:v>
                </c:pt>
              </c:numCache>
            </c:numRef>
          </c:val>
        </c:ser>
        <c:ser>
          <c:idx val="1"/>
          <c:order val="1"/>
          <c:tx>
            <c:strRef>
              <c:f>'shp ap +nd 13 (3)'!$C$4</c:f>
              <c:strCache>
                <c:ptCount val="1"/>
                <c:pt idx="0">
                  <c:v>sigurime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13 (3)'!$A$6:$A$10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13 (3)'!$C$6:$C$10</c:f>
              <c:numCache>
                <c:formatCode>#,##0</c:formatCode>
                <c:ptCount val="5"/>
                <c:pt idx="0">
                  <c:v>17467000</c:v>
                </c:pt>
                <c:pt idx="1">
                  <c:v>20888000</c:v>
                </c:pt>
                <c:pt idx="2">
                  <c:v>19140688</c:v>
                </c:pt>
                <c:pt idx="3">
                  <c:v>15597000</c:v>
                </c:pt>
                <c:pt idx="4">
                  <c:v>17522308</c:v>
                </c:pt>
              </c:numCache>
            </c:numRef>
          </c:val>
        </c:ser>
        <c:ser>
          <c:idx val="2"/>
          <c:order val="2"/>
          <c:tx>
            <c:strRef>
              <c:f>'shp ap +nd 13 (3)'!$D$4</c:f>
              <c:strCache>
                <c:ptCount val="1"/>
                <c:pt idx="0">
                  <c:v>operative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13 (3)'!$A$6:$A$10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13 (3)'!$D$6:$D$10</c:f>
              <c:numCache>
                <c:formatCode>#,##0</c:formatCode>
                <c:ptCount val="5"/>
                <c:pt idx="0">
                  <c:v>13306000</c:v>
                </c:pt>
                <c:pt idx="1">
                  <c:v>25722000</c:v>
                </c:pt>
                <c:pt idx="2">
                  <c:v>57099632</c:v>
                </c:pt>
                <c:pt idx="3">
                  <c:v>48442024</c:v>
                </c:pt>
                <c:pt idx="4">
                  <c:v>61046071</c:v>
                </c:pt>
              </c:numCache>
            </c:numRef>
          </c:val>
        </c:ser>
        <c:ser>
          <c:idx val="3"/>
          <c:order val="3"/>
          <c:tx>
            <c:strRef>
              <c:f>'shp ap +nd 13 (3)'!$E$4</c:f>
              <c:strCache>
                <c:ptCount val="1"/>
                <c:pt idx="0">
                  <c:v>sociale</c:v>
                </c:pt>
              </c:strCache>
            </c:strRef>
          </c:tx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13 (3)'!$A$6:$A$10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13 (3)'!$E$6:$E$10</c:f>
              <c:numCache>
                <c:formatCode>#,##0</c:formatCode>
                <c:ptCount val="5"/>
                <c:pt idx="0">
                  <c:v>428000</c:v>
                </c:pt>
                <c:pt idx="1">
                  <c:v>1936000</c:v>
                </c:pt>
                <c:pt idx="2">
                  <c:v>1301000</c:v>
                </c:pt>
                <c:pt idx="3">
                  <c:v>573000</c:v>
                </c:pt>
                <c:pt idx="4">
                  <c:v>12934815</c:v>
                </c:pt>
              </c:numCache>
            </c:numRef>
          </c:val>
        </c:ser>
        <c:ser>
          <c:idx val="4"/>
          <c:order val="4"/>
          <c:tx>
            <c:strRef>
              <c:f>'shp ap +nd 13 (3)'!#REF!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rgbClr val="660066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13 (3)'!$A$6:$A$10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13 (3)'!#REF!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hape val="box"/>
        <c:axId val="82694528"/>
        <c:axId val="82696064"/>
        <c:axId val="0"/>
      </c:bar3DChart>
      <c:catAx>
        <c:axId val="82694528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2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696064"/>
        <c:crosses val="autoZero"/>
        <c:auto val="1"/>
        <c:lblAlgn val="ctr"/>
        <c:lblOffset val="100"/>
        <c:tickLblSkip val="1"/>
        <c:tickMarkSkip val="1"/>
      </c:catAx>
      <c:valAx>
        <c:axId val="82696064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2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69452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5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2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hPercent val="6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/>
      <c:bar3DChart>
        <c:barDir val="col"/>
        <c:grouping val="clustered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'!$B$6:$B$10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'!$E$6:$E$10</c:f>
              <c:numCache>
                <c:formatCode>#,##0</c:formatCode>
                <c:ptCount val="5"/>
                <c:pt idx="0">
                  <c:v>7777000</c:v>
                </c:pt>
                <c:pt idx="1">
                  <c:v>15702000</c:v>
                </c:pt>
                <c:pt idx="2">
                  <c:v>36678632</c:v>
                </c:pt>
                <c:pt idx="3">
                  <c:v>30384024</c:v>
                </c:pt>
                <c:pt idx="4">
                  <c:v>42976233</c:v>
                </c:pt>
              </c:numCache>
            </c:numRef>
          </c:val>
        </c:ser>
        <c:ser>
          <c:idx val="1"/>
          <c:order val="1"/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'!$B$6:$B$10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Lit>
              <c:formatCode>General</c:formatCode>
              <c:ptCount val="1"/>
              <c:pt idx="0">
                <c:v>0</c:v>
              </c:pt>
            </c:numLit>
          </c:val>
        </c:ser>
        <c:shape val="box"/>
        <c:axId val="83998976"/>
        <c:axId val="84004864"/>
        <c:axId val="0"/>
      </c:bar3DChart>
      <c:catAx>
        <c:axId val="83998976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4004864"/>
        <c:crosses val="autoZero"/>
        <c:auto val="1"/>
        <c:lblAlgn val="ctr"/>
        <c:lblOffset val="100"/>
        <c:tickLblSkip val="1"/>
        <c:tickMarkSkip val="1"/>
      </c:catAx>
      <c:valAx>
        <c:axId val="84004864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399897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0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2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layout/>
      <c:txPr>
        <a:bodyPr/>
        <a:lstStyle/>
        <a:p>
          <a:pPr>
            <a:defRPr sz="21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title>
    <c:view3D>
      <c:hPercent val="8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/>
      <c:bar3DChart>
        <c:barDir val="col"/>
        <c:grouping val="clustered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'14 shp ap +nd permb'!$A$6:$A$10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Lit>
              <c:formatCode>General</c:formatCode>
              <c:ptCount val="1"/>
              <c:pt idx="0">
                <c:v>0</c:v>
              </c:pt>
            </c:numLit>
          </c:val>
        </c:ser>
        <c:shape val="box"/>
        <c:axId val="84012416"/>
        <c:axId val="84157568"/>
        <c:axId val="0"/>
      </c:bar3DChart>
      <c:catAx>
        <c:axId val="84012416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4157568"/>
        <c:crosses val="autoZero"/>
        <c:auto val="1"/>
        <c:lblAlgn val="ctr"/>
        <c:lblOffset val="100"/>
        <c:tickLblSkip val="1"/>
        <c:tickMarkSkip val="1"/>
      </c:catAx>
      <c:valAx>
        <c:axId val="84157568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401241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0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hPercent val="5"/>
      <c:depthPercent val="100"/>
      <c:rAngAx val="1"/>
    </c:view3D>
    <c:plotArea>
      <c:layout>
        <c:manualLayout>
          <c:layoutTarget val="inner"/>
          <c:xMode val="edge"/>
          <c:yMode val="edge"/>
          <c:x val="0.20807174103237094"/>
          <c:y val="7.4548702245552642E-2"/>
          <c:w val="0.44894356955380582"/>
          <c:h val="0.68734580052493555"/>
        </c:manualLayout>
      </c:layout>
      <c:bar3DChart>
        <c:barDir val="col"/>
        <c:grouping val="clustered"/>
        <c:ser>
          <c:idx val="0"/>
          <c:order val="0"/>
          <c:tx>
            <c:strRef>
              <c:f>'gr+ar 14'!$C$3</c:f>
              <c:strCache>
                <c:ptCount val="1"/>
                <c:pt idx="0">
                  <c:v>Trasfert e pakushtezuar </c:v>
                </c:pt>
              </c:strCache>
            </c:strRef>
          </c:tx>
          <c:cat>
            <c:strRef>
              <c:f>'gr+ar 14'!$B$4:$B$14</c:f>
              <c:strCache>
                <c:ptCount val="11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  <c:pt idx="7">
                  <c:v>Viti 2010</c:v>
                </c:pt>
                <c:pt idx="8">
                  <c:v>Viti 2011</c:v>
                </c:pt>
                <c:pt idx="9">
                  <c:v>Viti 2012</c:v>
                </c:pt>
                <c:pt idx="10">
                  <c:v>Viti 2013</c:v>
                </c:pt>
              </c:strCache>
            </c:strRef>
          </c:cat>
          <c:val>
            <c:numRef>
              <c:f>'gr+ar 14'!$C$4:$C$14</c:f>
              <c:numCache>
                <c:formatCode>#,##0</c:formatCode>
                <c:ptCount val="11"/>
                <c:pt idx="1">
                  <c:v>101531000</c:v>
                </c:pt>
                <c:pt idx="2">
                  <c:v>153081000</c:v>
                </c:pt>
                <c:pt idx="3">
                  <c:v>137110000</c:v>
                </c:pt>
                <c:pt idx="4">
                  <c:v>180321000</c:v>
                </c:pt>
                <c:pt idx="5">
                  <c:v>247335000</c:v>
                </c:pt>
                <c:pt idx="6">
                  <c:v>251540000</c:v>
                </c:pt>
                <c:pt idx="7">
                  <c:v>208046000</c:v>
                </c:pt>
                <c:pt idx="8">
                  <c:v>201805000</c:v>
                </c:pt>
                <c:pt idx="9">
                  <c:v>204832000</c:v>
                </c:pt>
                <c:pt idx="10">
                  <c:v>234767326</c:v>
                </c:pt>
              </c:numCache>
            </c:numRef>
          </c:val>
        </c:ser>
        <c:ser>
          <c:idx val="1"/>
          <c:order val="1"/>
          <c:tx>
            <c:strRef>
              <c:f>'gr+ar 14'!$D$3</c:f>
              <c:strCache>
                <c:ptCount val="1"/>
                <c:pt idx="0">
                  <c:v>te ardhurat</c:v>
                </c:pt>
              </c:strCache>
            </c:strRef>
          </c:tx>
          <c:cat>
            <c:strRef>
              <c:f>'gr+ar 14'!$B$4:$B$14</c:f>
              <c:strCache>
                <c:ptCount val="11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  <c:pt idx="7">
                  <c:v>Viti 2010</c:v>
                </c:pt>
                <c:pt idx="8">
                  <c:v>Viti 2011</c:v>
                </c:pt>
                <c:pt idx="9">
                  <c:v>Viti 2012</c:v>
                </c:pt>
                <c:pt idx="10">
                  <c:v>Viti 2013</c:v>
                </c:pt>
              </c:strCache>
            </c:strRef>
          </c:cat>
          <c:val>
            <c:numRef>
              <c:f>'gr+ar 14'!$D$4:$D$14</c:f>
              <c:numCache>
                <c:formatCode>#,##0</c:formatCode>
                <c:ptCount val="11"/>
                <c:pt idx="1">
                  <c:v>63474000</c:v>
                </c:pt>
                <c:pt idx="2">
                  <c:v>73051000</c:v>
                </c:pt>
                <c:pt idx="3">
                  <c:v>88247000</c:v>
                </c:pt>
                <c:pt idx="4">
                  <c:v>103450000</c:v>
                </c:pt>
                <c:pt idx="5">
                  <c:v>191771906</c:v>
                </c:pt>
                <c:pt idx="6">
                  <c:v>207869560</c:v>
                </c:pt>
                <c:pt idx="7">
                  <c:v>282605931</c:v>
                </c:pt>
                <c:pt idx="8">
                  <c:v>311102071</c:v>
                </c:pt>
                <c:pt idx="9">
                  <c:v>311992416</c:v>
                </c:pt>
                <c:pt idx="10">
                  <c:v>329704542</c:v>
                </c:pt>
              </c:numCache>
            </c:numRef>
          </c:val>
        </c:ser>
        <c:shape val="cylinder"/>
        <c:axId val="73124480"/>
        <c:axId val="73126272"/>
        <c:axId val="0"/>
      </c:bar3DChart>
      <c:catAx>
        <c:axId val="73124480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73126272"/>
        <c:crosses val="autoZero"/>
        <c:auto val="1"/>
        <c:lblAlgn val="ctr"/>
        <c:lblOffset val="100"/>
      </c:catAx>
      <c:valAx>
        <c:axId val="73126272"/>
        <c:scaling>
          <c:orientation val="minMax"/>
        </c:scaling>
        <c:axPos val="l"/>
        <c:majorGridlines/>
        <c:numFmt formatCode="General" sourceLinked="1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7312448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txPr>
        <a:bodyPr/>
        <a:lstStyle/>
        <a:p>
          <a:pPr>
            <a:defRPr sz="5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</c:title>
    <c:view3D>
      <c:hPercent val="8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'14 shpfunk  ap +nd permb  (2)'!$G$4</c:f>
              <c:strCache>
                <c:ptCount val="1"/>
                <c:pt idx="0">
                  <c:v>investime 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'14 shpfunk  ap +nd permb  (2)'!$A$6:$A$10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'14 shpfunk  ap +nd permb  (2)'!$G$6:$G$10</c:f>
              <c:numCache>
                <c:formatCode>#,##0</c:formatCode>
                <c:ptCount val="5"/>
                <c:pt idx="0">
                  <c:v>33516000</c:v>
                </c:pt>
                <c:pt idx="1">
                  <c:v>43950000</c:v>
                </c:pt>
                <c:pt idx="2">
                  <c:v>61521175</c:v>
                </c:pt>
                <c:pt idx="3">
                  <c:v>73074948</c:v>
                </c:pt>
                <c:pt idx="4">
                  <c:v>125009017</c:v>
                </c:pt>
              </c:numCache>
            </c:numRef>
          </c:val>
        </c:ser>
        <c:shape val="box"/>
        <c:axId val="84190336"/>
        <c:axId val="84191872"/>
        <c:axId val="0"/>
      </c:bar3DChart>
      <c:catAx>
        <c:axId val="84190336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2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4191872"/>
        <c:crosses val="autoZero"/>
        <c:auto val="1"/>
        <c:lblAlgn val="ctr"/>
        <c:lblOffset val="100"/>
        <c:tickLblSkip val="1"/>
        <c:tickMarkSkip val="1"/>
      </c:catAx>
      <c:valAx>
        <c:axId val="84191872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2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419033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5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2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depthPercent val="100"/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'14 shpfunk  ap +nd permb  (2)'!$B$4</c:f>
              <c:strCache>
                <c:ptCount val="1"/>
                <c:pt idx="0">
                  <c:v>paga+sig shoq</c:v>
                </c:pt>
              </c:strCache>
            </c:strRef>
          </c:tx>
          <c:cat>
            <c:numRef>
              <c:f>'14 shpfunk  ap +nd permb  (2)'!$A$5:$A$16</c:f>
              <c:numCache>
                <c:formatCode>General</c:formatCode>
                <c:ptCount val="12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</c:numCache>
            </c:numRef>
          </c:cat>
          <c:val>
            <c:numRef>
              <c:f>'14 shpfunk  ap +nd permb  (2)'!$B$5:$B$16</c:f>
              <c:numCache>
                <c:formatCode>#,##0</c:formatCode>
                <c:ptCount val="12"/>
                <c:pt idx="0">
                  <c:v>54083000</c:v>
                </c:pt>
                <c:pt idx="1">
                  <c:v>79770000</c:v>
                </c:pt>
                <c:pt idx="2">
                  <c:v>100575000</c:v>
                </c:pt>
                <c:pt idx="3">
                  <c:v>99795688</c:v>
                </c:pt>
                <c:pt idx="4">
                  <c:v>100379218</c:v>
                </c:pt>
                <c:pt idx="5">
                  <c:v>105246401</c:v>
                </c:pt>
                <c:pt idx="6">
                  <c:v>136600895</c:v>
                </c:pt>
                <c:pt idx="7">
                  <c:v>143984401</c:v>
                </c:pt>
                <c:pt idx="8">
                  <c:v>144934752</c:v>
                </c:pt>
                <c:pt idx="9">
                  <c:v>152975608</c:v>
                </c:pt>
                <c:pt idx="10">
                  <c:v>168729458</c:v>
                </c:pt>
                <c:pt idx="11">
                  <c:v>166724000</c:v>
                </c:pt>
              </c:numCache>
            </c:numRef>
          </c:val>
        </c:ser>
        <c:ser>
          <c:idx val="1"/>
          <c:order val="1"/>
          <c:tx>
            <c:strRef>
              <c:f>'14 shpfunk  ap +nd permb  (2)'!$C$4</c:f>
              <c:strCache>
                <c:ptCount val="1"/>
                <c:pt idx="0">
                  <c:v>sociale +operative</c:v>
                </c:pt>
              </c:strCache>
            </c:strRef>
          </c:tx>
          <c:cat>
            <c:numRef>
              <c:f>'14 shpfunk  ap +nd permb  (2)'!$A$5:$A$16</c:f>
              <c:numCache>
                <c:formatCode>General</c:formatCode>
                <c:ptCount val="12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</c:numCache>
            </c:numRef>
          </c:cat>
          <c:val>
            <c:numRef>
              <c:f>'14 shpfunk  ap +nd permb  (2)'!$C$5:$C$16</c:f>
              <c:numCache>
                <c:formatCode>#,##0</c:formatCode>
                <c:ptCount val="12"/>
                <c:pt idx="0">
                  <c:v>30110000</c:v>
                </c:pt>
                <c:pt idx="1">
                  <c:v>38734000</c:v>
                </c:pt>
                <c:pt idx="2">
                  <c:v>57658000</c:v>
                </c:pt>
                <c:pt idx="3">
                  <c:v>64400632</c:v>
                </c:pt>
                <c:pt idx="4">
                  <c:v>49015024</c:v>
                </c:pt>
                <c:pt idx="5">
                  <c:v>73980886</c:v>
                </c:pt>
                <c:pt idx="6">
                  <c:v>107069630</c:v>
                </c:pt>
                <c:pt idx="7">
                  <c:v>111078149</c:v>
                </c:pt>
                <c:pt idx="8">
                  <c:v>119219169</c:v>
                </c:pt>
                <c:pt idx="9">
                  <c:v>125307515</c:v>
                </c:pt>
                <c:pt idx="10">
                  <c:v>111580954</c:v>
                </c:pt>
                <c:pt idx="11">
                  <c:v>129562567</c:v>
                </c:pt>
              </c:numCache>
            </c:numRef>
          </c:val>
        </c:ser>
        <c:ser>
          <c:idx val="2"/>
          <c:order val="2"/>
          <c:tx>
            <c:strRef>
              <c:f>'14 shpfunk  ap +nd permb  (2)'!$G$4</c:f>
              <c:strCache>
                <c:ptCount val="1"/>
                <c:pt idx="0">
                  <c:v>investime </c:v>
                </c:pt>
              </c:strCache>
            </c:strRef>
          </c:tx>
          <c:cat>
            <c:numRef>
              <c:f>'14 shpfunk  ap +nd permb  (2)'!$A$5:$A$16</c:f>
              <c:numCache>
                <c:formatCode>General</c:formatCode>
                <c:ptCount val="12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</c:numCache>
            </c:numRef>
          </c:cat>
          <c:val>
            <c:numRef>
              <c:f>'14 shpfunk  ap +nd permb  (2)'!$G$5:$G$16</c:f>
              <c:numCache>
                <c:formatCode>#,##0</c:formatCode>
                <c:ptCount val="12"/>
                <c:pt idx="0">
                  <c:v>19677000</c:v>
                </c:pt>
                <c:pt idx="1">
                  <c:v>33516000</c:v>
                </c:pt>
                <c:pt idx="2">
                  <c:v>43950000</c:v>
                </c:pt>
                <c:pt idx="3">
                  <c:v>61521175</c:v>
                </c:pt>
                <c:pt idx="4">
                  <c:v>73074948</c:v>
                </c:pt>
                <c:pt idx="5">
                  <c:v>125009017</c:v>
                </c:pt>
                <c:pt idx="6">
                  <c:v>334187511</c:v>
                </c:pt>
                <c:pt idx="7">
                  <c:v>356660000</c:v>
                </c:pt>
                <c:pt idx="8">
                  <c:v>233700268</c:v>
                </c:pt>
                <c:pt idx="9">
                  <c:v>281055415</c:v>
                </c:pt>
                <c:pt idx="10">
                  <c:v>283725420</c:v>
                </c:pt>
                <c:pt idx="11">
                  <c:v>387221508</c:v>
                </c:pt>
              </c:numCache>
            </c:numRef>
          </c:val>
        </c:ser>
        <c:shape val="cylinder"/>
        <c:axId val="84204160"/>
        <c:axId val="82281216"/>
        <c:axId val="0"/>
      </c:bar3DChart>
      <c:catAx>
        <c:axId val="84204160"/>
        <c:scaling>
          <c:orientation val="minMax"/>
        </c:scaling>
        <c:axPos val="b"/>
        <c:numFmt formatCode="General" sourceLinked="1"/>
        <c:tickLblPos val="nextTo"/>
        <c:crossAx val="82281216"/>
        <c:crosses val="autoZero"/>
        <c:auto val="1"/>
        <c:lblAlgn val="ctr"/>
        <c:lblOffset val="100"/>
      </c:catAx>
      <c:valAx>
        <c:axId val="82281216"/>
        <c:scaling>
          <c:orientation val="minMax"/>
        </c:scaling>
        <c:axPos val="l"/>
        <c:majorGridlines/>
        <c:numFmt formatCode="#,##0" sourceLinked="1"/>
        <c:tickLblPos val="nextTo"/>
        <c:crossAx val="8420416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</c:legend>
    <c:plotVisOnly val="1"/>
    <c:dispBlanksAs val="gap"/>
  </c:chart>
  <c:externalData r:id="rId1"/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hPercent val="6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/>
      <c:bar3DChart>
        <c:barDir val="col"/>
        <c:grouping val="clustered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'!$B$6:$B$10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'!$E$6:$E$10</c:f>
              <c:numCache>
                <c:formatCode>#,##0</c:formatCode>
                <c:ptCount val="5"/>
                <c:pt idx="0">
                  <c:v>7777000</c:v>
                </c:pt>
                <c:pt idx="1">
                  <c:v>15702000</c:v>
                </c:pt>
                <c:pt idx="2">
                  <c:v>36678632</c:v>
                </c:pt>
                <c:pt idx="3">
                  <c:v>30384024</c:v>
                </c:pt>
                <c:pt idx="4">
                  <c:v>42976233</c:v>
                </c:pt>
              </c:numCache>
            </c:numRef>
          </c:val>
        </c:ser>
        <c:ser>
          <c:idx val="1"/>
          <c:order val="1"/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'!$B$6:$B$10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Lit>
              <c:formatCode>General</c:formatCode>
              <c:ptCount val="1"/>
              <c:pt idx="0">
                <c:v>0</c:v>
              </c:pt>
            </c:numLit>
          </c:val>
        </c:ser>
        <c:shape val="box"/>
        <c:axId val="84748928"/>
        <c:axId val="84763008"/>
        <c:axId val="0"/>
      </c:bar3DChart>
      <c:catAx>
        <c:axId val="84748928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4763008"/>
        <c:crosses val="autoZero"/>
        <c:auto val="1"/>
        <c:lblAlgn val="ctr"/>
        <c:lblOffset val="100"/>
        <c:tickLblSkip val="1"/>
        <c:tickMarkSkip val="1"/>
      </c:catAx>
      <c:valAx>
        <c:axId val="84763008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474892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0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2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  <c:txPr>
        <a:bodyPr/>
        <a:lstStyle/>
        <a:p>
          <a:pPr>
            <a:defRPr sz="21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title>
    <c:view3D>
      <c:hPercent val="8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'shp ap +nd 13 (3)'!$D$4</c:f>
              <c:strCache>
                <c:ptCount val="1"/>
                <c:pt idx="0">
                  <c:v>operative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13 (3)'!$A$6:$A$10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13 (3)'!$D$6:$D$10</c:f>
              <c:numCache>
                <c:formatCode>#,##0</c:formatCode>
                <c:ptCount val="5"/>
                <c:pt idx="0">
                  <c:v>13306000</c:v>
                </c:pt>
                <c:pt idx="1">
                  <c:v>25722000</c:v>
                </c:pt>
                <c:pt idx="2">
                  <c:v>57099632</c:v>
                </c:pt>
                <c:pt idx="3">
                  <c:v>48442024</c:v>
                </c:pt>
                <c:pt idx="4">
                  <c:v>61046071</c:v>
                </c:pt>
              </c:numCache>
            </c:numRef>
          </c:val>
        </c:ser>
        <c:shape val="box"/>
        <c:axId val="84787200"/>
        <c:axId val="84788736"/>
        <c:axId val="0"/>
      </c:bar3DChart>
      <c:catAx>
        <c:axId val="84787200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4788736"/>
        <c:crosses val="autoZero"/>
        <c:auto val="1"/>
        <c:lblAlgn val="ctr"/>
        <c:lblOffset val="100"/>
        <c:tickLblSkip val="1"/>
        <c:tickMarkSkip val="1"/>
      </c:catAx>
      <c:valAx>
        <c:axId val="84788736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478720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0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hPercent val="8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'shp ap +nd 13 (3)'!$B$4</c:f>
              <c:strCache>
                <c:ptCount val="1"/>
                <c:pt idx="0">
                  <c:v>paga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13 (3)'!$A$6:$A$10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13 (3)'!$B$6:$B$10</c:f>
              <c:numCache>
                <c:formatCode>#,##0</c:formatCode>
                <c:ptCount val="5"/>
                <c:pt idx="0">
                  <c:v>62303000</c:v>
                </c:pt>
                <c:pt idx="1">
                  <c:v>79687000</c:v>
                </c:pt>
                <c:pt idx="2">
                  <c:v>80655000</c:v>
                </c:pt>
                <c:pt idx="3">
                  <c:v>84782218</c:v>
                </c:pt>
                <c:pt idx="4">
                  <c:v>87724093</c:v>
                </c:pt>
              </c:numCache>
            </c:numRef>
          </c:val>
        </c:ser>
        <c:ser>
          <c:idx val="1"/>
          <c:order val="1"/>
          <c:tx>
            <c:strRef>
              <c:f>'shp ap +nd 13 (3)'!$C$4</c:f>
              <c:strCache>
                <c:ptCount val="1"/>
                <c:pt idx="0">
                  <c:v>sigurime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13 (3)'!$A$6:$A$10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13 (3)'!$C$6:$C$10</c:f>
              <c:numCache>
                <c:formatCode>#,##0</c:formatCode>
                <c:ptCount val="5"/>
                <c:pt idx="0">
                  <c:v>17467000</c:v>
                </c:pt>
                <c:pt idx="1">
                  <c:v>20888000</c:v>
                </c:pt>
                <c:pt idx="2">
                  <c:v>19140688</c:v>
                </c:pt>
                <c:pt idx="3">
                  <c:v>15597000</c:v>
                </c:pt>
                <c:pt idx="4">
                  <c:v>17522308</c:v>
                </c:pt>
              </c:numCache>
            </c:numRef>
          </c:val>
        </c:ser>
        <c:ser>
          <c:idx val="2"/>
          <c:order val="2"/>
          <c:tx>
            <c:strRef>
              <c:f>'shp ap +nd 13 (3)'!$D$4</c:f>
              <c:strCache>
                <c:ptCount val="1"/>
                <c:pt idx="0">
                  <c:v>operative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13 (3)'!$A$6:$A$10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13 (3)'!$D$6:$D$10</c:f>
              <c:numCache>
                <c:formatCode>#,##0</c:formatCode>
                <c:ptCount val="5"/>
                <c:pt idx="0">
                  <c:v>13306000</c:v>
                </c:pt>
                <c:pt idx="1">
                  <c:v>25722000</c:v>
                </c:pt>
                <c:pt idx="2">
                  <c:v>57099632</c:v>
                </c:pt>
                <c:pt idx="3">
                  <c:v>48442024</c:v>
                </c:pt>
                <c:pt idx="4">
                  <c:v>61046071</c:v>
                </c:pt>
              </c:numCache>
            </c:numRef>
          </c:val>
        </c:ser>
        <c:ser>
          <c:idx val="3"/>
          <c:order val="3"/>
          <c:tx>
            <c:strRef>
              <c:f>'shp ap +nd 13 (3)'!$E$4</c:f>
              <c:strCache>
                <c:ptCount val="1"/>
                <c:pt idx="0">
                  <c:v>sociale</c:v>
                </c:pt>
              </c:strCache>
            </c:strRef>
          </c:tx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13 (3)'!$A$6:$A$10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13 (3)'!$E$6:$E$10</c:f>
              <c:numCache>
                <c:formatCode>#,##0</c:formatCode>
                <c:ptCount val="5"/>
                <c:pt idx="0">
                  <c:v>428000</c:v>
                </c:pt>
                <c:pt idx="1">
                  <c:v>1936000</c:v>
                </c:pt>
                <c:pt idx="2">
                  <c:v>1301000</c:v>
                </c:pt>
                <c:pt idx="3">
                  <c:v>573000</c:v>
                </c:pt>
                <c:pt idx="4">
                  <c:v>12934815</c:v>
                </c:pt>
              </c:numCache>
            </c:numRef>
          </c:val>
        </c:ser>
        <c:ser>
          <c:idx val="4"/>
          <c:order val="4"/>
          <c:tx>
            <c:strRef>
              <c:f>'shp ap +nd 13 (3)'!#REF!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rgbClr val="660066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13 (3)'!$A$6:$A$10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13 (3)'!#REF!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hape val="box"/>
        <c:axId val="84841216"/>
        <c:axId val="84842752"/>
        <c:axId val="0"/>
      </c:bar3DChart>
      <c:catAx>
        <c:axId val="84841216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2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4842752"/>
        <c:crosses val="autoZero"/>
        <c:auto val="1"/>
        <c:lblAlgn val="ctr"/>
        <c:lblOffset val="100"/>
        <c:tickLblSkip val="1"/>
        <c:tickMarkSkip val="1"/>
      </c:catAx>
      <c:valAx>
        <c:axId val="84842752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2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484121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5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2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1866103288353967"/>
          <c:y val="4.6770924467774859E-2"/>
          <c:w val="0.74734076349644063"/>
          <c:h val="0.79822506561679785"/>
        </c:manualLayout>
      </c:layout>
      <c:barChart>
        <c:barDir val="col"/>
        <c:grouping val="clustered"/>
        <c:ser>
          <c:idx val="0"/>
          <c:order val="0"/>
          <c:tx>
            <c:strRef>
              <c:f>'gr+ar 14'!$C$3</c:f>
              <c:strCache>
                <c:ptCount val="1"/>
                <c:pt idx="0">
                  <c:v>Trasfert e pakushtezuar </c:v>
                </c:pt>
              </c:strCache>
            </c:strRef>
          </c:tx>
          <c:cat>
            <c:strRef>
              <c:f>'gr+ar 14'!$B$4:$B$10</c:f>
              <c:strCache>
                <c:ptCount val="7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</c:strCache>
            </c:strRef>
          </c:cat>
          <c:val>
            <c:numRef>
              <c:f>'gr+ar 14'!$C$4:$C$10</c:f>
              <c:numCache>
                <c:formatCode>#,##0</c:formatCode>
                <c:ptCount val="7"/>
                <c:pt idx="1">
                  <c:v>101531000</c:v>
                </c:pt>
                <c:pt idx="2">
                  <c:v>153081000</c:v>
                </c:pt>
                <c:pt idx="3">
                  <c:v>137110000</c:v>
                </c:pt>
                <c:pt idx="4">
                  <c:v>180321000</c:v>
                </c:pt>
                <c:pt idx="5">
                  <c:v>247335000</c:v>
                </c:pt>
                <c:pt idx="6">
                  <c:v>251540000</c:v>
                </c:pt>
              </c:numCache>
            </c:numRef>
          </c:val>
        </c:ser>
        <c:ser>
          <c:idx val="1"/>
          <c:order val="1"/>
          <c:tx>
            <c:strRef>
              <c:f>'gr+ar 14'!$D$3</c:f>
              <c:strCache>
                <c:ptCount val="1"/>
                <c:pt idx="0">
                  <c:v>te ardhurat</c:v>
                </c:pt>
              </c:strCache>
            </c:strRef>
          </c:tx>
          <c:cat>
            <c:strRef>
              <c:f>'gr+ar 14'!$B$4:$B$10</c:f>
              <c:strCache>
                <c:ptCount val="7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</c:strCache>
            </c:strRef>
          </c:cat>
          <c:val>
            <c:numRef>
              <c:f>'gr+ar 14'!$D$4:$D$10</c:f>
              <c:numCache>
                <c:formatCode>#,##0</c:formatCode>
                <c:ptCount val="7"/>
                <c:pt idx="1">
                  <c:v>63474000</c:v>
                </c:pt>
                <c:pt idx="2">
                  <c:v>73051000</c:v>
                </c:pt>
                <c:pt idx="3">
                  <c:v>88247000</c:v>
                </c:pt>
                <c:pt idx="4">
                  <c:v>103450000</c:v>
                </c:pt>
                <c:pt idx="5">
                  <c:v>191771906</c:v>
                </c:pt>
                <c:pt idx="6">
                  <c:v>207869560</c:v>
                </c:pt>
              </c:numCache>
            </c:numRef>
          </c:val>
        </c:ser>
        <c:axId val="62665088"/>
        <c:axId val="62666624"/>
      </c:barChart>
      <c:catAx>
        <c:axId val="62665088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62666624"/>
        <c:crosses val="autoZero"/>
        <c:auto val="1"/>
        <c:lblAlgn val="ctr"/>
        <c:lblOffset val="100"/>
      </c:catAx>
      <c:valAx>
        <c:axId val="62666624"/>
        <c:scaling>
          <c:orientation val="minMax"/>
        </c:scaling>
        <c:axPos val="l"/>
        <c:majorGridlines/>
        <c:numFmt formatCode="General" sourceLinked="1"/>
        <c:tickLblPos val="nextTo"/>
        <c:txPr>
          <a:bodyPr rot="0" vert="horz"/>
          <a:lstStyle/>
          <a:p>
            <a:pPr>
              <a:defRPr sz="105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62665088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525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depthPercent val="100"/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'gr+ar 14'!$C$3</c:f>
              <c:strCache>
                <c:ptCount val="1"/>
                <c:pt idx="0">
                  <c:v>Trasfert e pakushtezuar </c:v>
                </c:pt>
              </c:strCache>
            </c:strRef>
          </c:tx>
          <c:cat>
            <c:strRef>
              <c:f>'gr+ar 14'!$B$5:$B$15</c:f>
              <c:strCache>
                <c:ptCount val="11"/>
                <c:pt idx="0">
                  <c:v>Viti 2004</c:v>
                </c:pt>
                <c:pt idx="1">
                  <c:v>Viti 2005</c:v>
                </c:pt>
                <c:pt idx="2">
                  <c:v>Viti 2006</c:v>
                </c:pt>
                <c:pt idx="3">
                  <c:v>Viti 2007</c:v>
                </c:pt>
                <c:pt idx="4">
                  <c:v>Viti 2008</c:v>
                </c:pt>
                <c:pt idx="5">
                  <c:v>Viti 2009</c:v>
                </c:pt>
                <c:pt idx="6">
                  <c:v>Viti 2010</c:v>
                </c:pt>
                <c:pt idx="7">
                  <c:v>Viti 2011</c:v>
                </c:pt>
                <c:pt idx="8">
                  <c:v>Viti 2012</c:v>
                </c:pt>
                <c:pt idx="9">
                  <c:v>Viti 2013</c:v>
                </c:pt>
                <c:pt idx="10">
                  <c:v>Viti 2014</c:v>
                </c:pt>
              </c:strCache>
            </c:strRef>
          </c:cat>
          <c:val>
            <c:numRef>
              <c:f>'gr+ar 14'!$C$5:$C$15</c:f>
              <c:numCache>
                <c:formatCode>#,##0</c:formatCode>
                <c:ptCount val="11"/>
                <c:pt idx="0">
                  <c:v>101531000</c:v>
                </c:pt>
                <c:pt idx="1">
                  <c:v>153081000</c:v>
                </c:pt>
                <c:pt idx="2">
                  <c:v>137110000</c:v>
                </c:pt>
                <c:pt idx="3">
                  <c:v>180321000</c:v>
                </c:pt>
                <c:pt idx="4">
                  <c:v>247335000</c:v>
                </c:pt>
                <c:pt idx="5">
                  <c:v>251540000</c:v>
                </c:pt>
                <c:pt idx="6">
                  <c:v>208046000</c:v>
                </c:pt>
                <c:pt idx="7">
                  <c:v>201805000</c:v>
                </c:pt>
                <c:pt idx="8">
                  <c:v>204832000</c:v>
                </c:pt>
                <c:pt idx="9">
                  <c:v>234767326</c:v>
                </c:pt>
                <c:pt idx="10">
                  <c:v>232065000</c:v>
                </c:pt>
              </c:numCache>
            </c:numRef>
          </c:val>
        </c:ser>
        <c:ser>
          <c:idx val="1"/>
          <c:order val="1"/>
          <c:tx>
            <c:strRef>
              <c:f>'gr+ar 14'!$D$3</c:f>
              <c:strCache>
                <c:ptCount val="1"/>
                <c:pt idx="0">
                  <c:v>te ardhurat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</c:spPr>
          <c:cat>
            <c:strRef>
              <c:f>'gr+ar 14'!$B$5:$B$15</c:f>
              <c:strCache>
                <c:ptCount val="11"/>
                <c:pt idx="0">
                  <c:v>Viti 2004</c:v>
                </c:pt>
                <c:pt idx="1">
                  <c:v>Viti 2005</c:v>
                </c:pt>
                <c:pt idx="2">
                  <c:v>Viti 2006</c:v>
                </c:pt>
                <c:pt idx="3">
                  <c:v>Viti 2007</c:v>
                </c:pt>
                <c:pt idx="4">
                  <c:v>Viti 2008</c:v>
                </c:pt>
                <c:pt idx="5">
                  <c:v>Viti 2009</c:v>
                </c:pt>
                <c:pt idx="6">
                  <c:v>Viti 2010</c:v>
                </c:pt>
                <c:pt idx="7">
                  <c:v>Viti 2011</c:v>
                </c:pt>
                <c:pt idx="8">
                  <c:v>Viti 2012</c:v>
                </c:pt>
                <c:pt idx="9">
                  <c:v>Viti 2013</c:v>
                </c:pt>
                <c:pt idx="10">
                  <c:v>Viti 2014</c:v>
                </c:pt>
              </c:strCache>
            </c:strRef>
          </c:cat>
          <c:val>
            <c:numRef>
              <c:f>'gr+ar 14'!$D$5:$D$15</c:f>
              <c:numCache>
                <c:formatCode>#,##0</c:formatCode>
                <c:ptCount val="11"/>
                <c:pt idx="0">
                  <c:v>63474000</c:v>
                </c:pt>
                <c:pt idx="1">
                  <c:v>73051000</c:v>
                </c:pt>
                <c:pt idx="2">
                  <c:v>88247000</c:v>
                </c:pt>
                <c:pt idx="3">
                  <c:v>103450000</c:v>
                </c:pt>
                <c:pt idx="4">
                  <c:v>191771906</c:v>
                </c:pt>
                <c:pt idx="5">
                  <c:v>207869560</c:v>
                </c:pt>
                <c:pt idx="6">
                  <c:v>282605931</c:v>
                </c:pt>
                <c:pt idx="7">
                  <c:v>311102071</c:v>
                </c:pt>
                <c:pt idx="8">
                  <c:v>311992416</c:v>
                </c:pt>
                <c:pt idx="9">
                  <c:v>329704542</c:v>
                </c:pt>
                <c:pt idx="10">
                  <c:v>421409693</c:v>
                </c:pt>
              </c:numCache>
            </c:numRef>
          </c:val>
        </c:ser>
        <c:ser>
          <c:idx val="2"/>
          <c:order val="2"/>
          <c:tx>
            <c:strRef>
              <c:f>'gr+ar 14'!$E$3</c:f>
              <c:strCache>
                <c:ptCount val="1"/>
                <c:pt idx="0">
                  <c:v>   burime</c:v>
                </c:pt>
              </c:strCache>
            </c:strRef>
          </c:tx>
          <c:cat>
            <c:strRef>
              <c:f>'gr+ar 14'!$B$5:$B$15</c:f>
              <c:strCache>
                <c:ptCount val="11"/>
                <c:pt idx="0">
                  <c:v>Viti 2004</c:v>
                </c:pt>
                <c:pt idx="1">
                  <c:v>Viti 2005</c:v>
                </c:pt>
                <c:pt idx="2">
                  <c:v>Viti 2006</c:v>
                </c:pt>
                <c:pt idx="3">
                  <c:v>Viti 2007</c:v>
                </c:pt>
                <c:pt idx="4">
                  <c:v>Viti 2008</c:v>
                </c:pt>
                <c:pt idx="5">
                  <c:v>Viti 2009</c:v>
                </c:pt>
                <c:pt idx="6">
                  <c:v>Viti 2010</c:v>
                </c:pt>
                <c:pt idx="7">
                  <c:v>Viti 2011</c:v>
                </c:pt>
                <c:pt idx="8">
                  <c:v>Viti 2012</c:v>
                </c:pt>
                <c:pt idx="9">
                  <c:v>Viti 2013</c:v>
                </c:pt>
                <c:pt idx="10">
                  <c:v>Viti 2014</c:v>
                </c:pt>
              </c:strCache>
            </c:strRef>
          </c:cat>
          <c:val>
            <c:numRef>
              <c:f>'gr+ar 14'!$E$5:$E$15</c:f>
              <c:numCache>
                <c:formatCode>#,##0</c:formatCode>
                <c:ptCount val="11"/>
                <c:pt idx="0">
                  <c:v>165005000</c:v>
                </c:pt>
                <c:pt idx="1">
                  <c:v>226132000</c:v>
                </c:pt>
                <c:pt idx="2">
                  <c:v>225357000</c:v>
                </c:pt>
                <c:pt idx="3">
                  <c:v>283771000</c:v>
                </c:pt>
                <c:pt idx="4">
                  <c:v>439106906</c:v>
                </c:pt>
                <c:pt idx="5">
                  <c:v>459409560</c:v>
                </c:pt>
                <c:pt idx="6">
                  <c:v>490651931</c:v>
                </c:pt>
                <c:pt idx="7">
                  <c:v>512907071</c:v>
                </c:pt>
                <c:pt idx="8">
                  <c:v>516824416</c:v>
                </c:pt>
                <c:pt idx="9">
                  <c:v>564471868</c:v>
                </c:pt>
                <c:pt idx="10">
                  <c:v>653474693</c:v>
                </c:pt>
              </c:numCache>
            </c:numRef>
          </c:val>
        </c:ser>
        <c:shape val="box"/>
        <c:axId val="62692352"/>
        <c:axId val="62702336"/>
        <c:axId val="0"/>
      </c:bar3DChart>
      <c:catAx>
        <c:axId val="62692352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62702336"/>
        <c:crosses val="autoZero"/>
        <c:auto val="1"/>
        <c:lblAlgn val="ctr"/>
        <c:lblOffset val="100"/>
      </c:catAx>
      <c:valAx>
        <c:axId val="62702336"/>
        <c:scaling>
          <c:orientation val="minMax"/>
        </c:scaling>
        <c:axPos val="l"/>
        <c:majorGridlines/>
        <c:numFmt formatCode="#,##0" sourceLinked="1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62692352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0000092557699809"/>
          <c:y val="0.39252474815370947"/>
          <c:w val="0.18800015867034259"/>
          <c:h val="0.21183860886568784"/>
        </c:manualLayout>
      </c:layout>
      <c:txPr>
        <a:bodyPr/>
        <a:lstStyle/>
        <a:p>
          <a:pPr>
            <a:defRPr sz="690" b="1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hPercent val="5"/>
      <c:depthPercent val="100"/>
      <c:rAngAx val="1"/>
    </c:view3D>
    <c:plotArea>
      <c:layout>
        <c:manualLayout>
          <c:layoutTarget val="inner"/>
          <c:xMode val="edge"/>
          <c:yMode val="edge"/>
          <c:x val="0.20807174103237094"/>
          <c:y val="7.4548702245552642E-2"/>
          <c:w val="0.44894356955380582"/>
          <c:h val="0.68734580052493555"/>
        </c:manualLayout>
      </c:layout>
      <c:bar3DChart>
        <c:barDir val="col"/>
        <c:grouping val="clustered"/>
        <c:ser>
          <c:idx val="0"/>
          <c:order val="0"/>
          <c:tx>
            <c:strRef>
              <c:f>'kot1'!$C$6</c:f>
              <c:strCache>
                <c:ptCount val="1"/>
                <c:pt idx="0">
                  <c:v>Trasfert e pakushtezuar </c:v>
                </c:pt>
              </c:strCache>
            </c:strRef>
          </c:tx>
          <c:cat>
            <c:strRef>
              <c:f>'kot1'!$B$7:$B$17</c:f>
              <c:strCache>
                <c:ptCount val="11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  <c:pt idx="7">
                  <c:v>Viti 2010</c:v>
                </c:pt>
                <c:pt idx="8">
                  <c:v>Viti 2011</c:v>
                </c:pt>
                <c:pt idx="9">
                  <c:v>Viti 2012</c:v>
                </c:pt>
                <c:pt idx="10">
                  <c:v>Viti 2013</c:v>
                </c:pt>
              </c:strCache>
            </c:strRef>
          </c:cat>
          <c:val>
            <c:numRef>
              <c:f>'kot1'!$C$7:$C$17</c:f>
              <c:numCache>
                <c:formatCode>#,##0</c:formatCode>
                <c:ptCount val="11"/>
                <c:pt idx="1">
                  <c:v>101531000</c:v>
                </c:pt>
                <c:pt idx="2">
                  <c:v>153081000</c:v>
                </c:pt>
                <c:pt idx="3">
                  <c:v>137110000</c:v>
                </c:pt>
                <c:pt idx="4">
                  <c:v>180321000</c:v>
                </c:pt>
                <c:pt idx="5">
                  <c:v>247335000</c:v>
                </c:pt>
                <c:pt idx="6">
                  <c:v>251540000</c:v>
                </c:pt>
                <c:pt idx="7">
                  <c:v>208046000</c:v>
                </c:pt>
                <c:pt idx="8">
                  <c:v>201805000</c:v>
                </c:pt>
                <c:pt idx="9">
                  <c:v>204832000</c:v>
                </c:pt>
                <c:pt idx="10">
                  <c:v>229767326</c:v>
                </c:pt>
              </c:numCache>
            </c:numRef>
          </c:val>
        </c:ser>
        <c:ser>
          <c:idx val="1"/>
          <c:order val="1"/>
          <c:tx>
            <c:strRef>
              <c:f>'kot1'!$D$6</c:f>
              <c:strCache>
                <c:ptCount val="1"/>
                <c:pt idx="0">
                  <c:v>te ardhurat</c:v>
                </c:pt>
              </c:strCache>
            </c:strRef>
          </c:tx>
          <c:cat>
            <c:strRef>
              <c:f>'kot1'!$B$7:$B$17</c:f>
              <c:strCache>
                <c:ptCount val="11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  <c:pt idx="7">
                  <c:v>Viti 2010</c:v>
                </c:pt>
                <c:pt idx="8">
                  <c:v>Viti 2011</c:v>
                </c:pt>
                <c:pt idx="9">
                  <c:v>Viti 2012</c:v>
                </c:pt>
                <c:pt idx="10">
                  <c:v>Viti 2013</c:v>
                </c:pt>
              </c:strCache>
            </c:strRef>
          </c:cat>
          <c:val>
            <c:numRef>
              <c:f>'kot1'!$D$7:$D$17</c:f>
              <c:numCache>
                <c:formatCode>#,##0</c:formatCode>
                <c:ptCount val="11"/>
                <c:pt idx="1">
                  <c:v>63474000</c:v>
                </c:pt>
                <c:pt idx="2">
                  <c:v>73051000</c:v>
                </c:pt>
                <c:pt idx="3">
                  <c:v>88247000</c:v>
                </c:pt>
                <c:pt idx="4">
                  <c:v>103450000</c:v>
                </c:pt>
                <c:pt idx="5">
                  <c:v>191771906</c:v>
                </c:pt>
                <c:pt idx="6">
                  <c:v>207869560</c:v>
                </c:pt>
                <c:pt idx="7">
                  <c:v>318106800</c:v>
                </c:pt>
                <c:pt idx="8">
                  <c:v>311102071</c:v>
                </c:pt>
                <c:pt idx="9">
                  <c:v>311110000</c:v>
                </c:pt>
                <c:pt idx="10">
                  <c:v>503920000</c:v>
                </c:pt>
              </c:numCache>
            </c:numRef>
          </c:val>
        </c:ser>
        <c:shape val="cylinder"/>
        <c:axId val="60531840"/>
        <c:axId val="60685696"/>
        <c:axId val="0"/>
      </c:bar3DChart>
      <c:catAx>
        <c:axId val="60531840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60685696"/>
        <c:crosses val="autoZero"/>
        <c:auto val="1"/>
        <c:lblAlgn val="ctr"/>
        <c:lblOffset val="100"/>
      </c:catAx>
      <c:valAx>
        <c:axId val="60685696"/>
        <c:scaling>
          <c:orientation val="minMax"/>
        </c:scaling>
        <c:axPos val="l"/>
        <c:majorGridlines/>
        <c:numFmt formatCode="General" sourceLinked="1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6053184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txPr>
        <a:bodyPr/>
        <a:lstStyle/>
        <a:p>
          <a:pPr>
            <a:defRPr sz="65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1866103288353967"/>
          <c:y val="4.6770924467774859E-2"/>
          <c:w val="0.74734076349644063"/>
          <c:h val="0.79822506561679785"/>
        </c:manualLayout>
      </c:layout>
      <c:barChart>
        <c:barDir val="col"/>
        <c:grouping val="clustered"/>
        <c:ser>
          <c:idx val="0"/>
          <c:order val="0"/>
          <c:tx>
            <c:strRef>
              <c:f>'kot1'!$C$6</c:f>
              <c:strCache>
                <c:ptCount val="1"/>
                <c:pt idx="0">
                  <c:v>Trasfert e pakushtezuar </c:v>
                </c:pt>
              </c:strCache>
            </c:strRef>
          </c:tx>
          <c:cat>
            <c:strRef>
              <c:f>'kot1'!$B$7:$B$13</c:f>
              <c:strCache>
                <c:ptCount val="7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</c:strCache>
            </c:strRef>
          </c:cat>
          <c:val>
            <c:numRef>
              <c:f>'kot1'!$C$7:$C$13</c:f>
              <c:numCache>
                <c:formatCode>#,##0</c:formatCode>
                <c:ptCount val="7"/>
                <c:pt idx="1">
                  <c:v>101531000</c:v>
                </c:pt>
                <c:pt idx="2">
                  <c:v>153081000</c:v>
                </c:pt>
                <c:pt idx="3">
                  <c:v>137110000</c:v>
                </c:pt>
                <c:pt idx="4">
                  <c:v>180321000</c:v>
                </c:pt>
                <c:pt idx="5">
                  <c:v>247335000</c:v>
                </c:pt>
                <c:pt idx="6">
                  <c:v>251540000</c:v>
                </c:pt>
              </c:numCache>
            </c:numRef>
          </c:val>
        </c:ser>
        <c:ser>
          <c:idx val="1"/>
          <c:order val="1"/>
          <c:tx>
            <c:strRef>
              <c:f>'kot1'!$D$6</c:f>
              <c:strCache>
                <c:ptCount val="1"/>
                <c:pt idx="0">
                  <c:v>te ardhurat</c:v>
                </c:pt>
              </c:strCache>
            </c:strRef>
          </c:tx>
          <c:cat>
            <c:strRef>
              <c:f>'kot1'!$B$7:$B$13</c:f>
              <c:strCache>
                <c:ptCount val="7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</c:strCache>
            </c:strRef>
          </c:cat>
          <c:val>
            <c:numRef>
              <c:f>'kot1'!$D$7:$D$13</c:f>
              <c:numCache>
                <c:formatCode>#,##0</c:formatCode>
                <c:ptCount val="7"/>
                <c:pt idx="1">
                  <c:v>63474000</c:v>
                </c:pt>
                <c:pt idx="2">
                  <c:v>73051000</c:v>
                </c:pt>
                <c:pt idx="3">
                  <c:v>88247000</c:v>
                </c:pt>
                <c:pt idx="4">
                  <c:v>103450000</c:v>
                </c:pt>
                <c:pt idx="5">
                  <c:v>191771906</c:v>
                </c:pt>
                <c:pt idx="6">
                  <c:v>207869560</c:v>
                </c:pt>
              </c:numCache>
            </c:numRef>
          </c:val>
        </c:ser>
        <c:axId val="73193344"/>
        <c:axId val="73194880"/>
      </c:barChart>
      <c:catAx>
        <c:axId val="73193344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73194880"/>
        <c:crosses val="autoZero"/>
        <c:auto val="1"/>
        <c:lblAlgn val="ctr"/>
        <c:lblOffset val="100"/>
      </c:catAx>
      <c:valAx>
        <c:axId val="73194880"/>
        <c:scaling>
          <c:orientation val="minMax"/>
        </c:scaling>
        <c:axPos val="l"/>
        <c:majorGridlines/>
        <c:numFmt formatCode="General" sourceLinked="1"/>
        <c:tickLblPos val="nextTo"/>
        <c:txPr>
          <a:bodyPr rot="0" vert="horz"/>
          <a:lstStyle/>
          <a:p>
            <a:pPr>
              <a:defRPr sz="105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731933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937063792458877"/>
          <c:y val="3.6653178769320609E-2"/>
          <c:w val="0.14997689869325592"/>
          <c:h val="0.29706401283172934"/>
        </c:manualLayout>
      </c:layout>
      <c:txPr>
        <a:bodyPr/>
        <a:lstStyle/>
        <a:p>
          <a:pPr>
            <a:defRPr sz="685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hPercent val="5"/>
      <c:depthPercent val="100"/>
      <c:rAngAx val="1"/>
    </c:view3D>
    <c:plotArea>
      <c:layout>
        <c:manualLayout>
          <c:layoutTarget val="inner"/>
          <c:xMode val="edge"/>
          <c:yMode val="edge"/>
          <c:x val="0.20807174103237094"/>
          <c:y val="7.4548702245552642E-2"/>
          <c:w val="0.44894356955380582"/>
          <c:h val="0.68734580052493555"/>
        </c:manualLayout>
      </c:layout>
      <c:bar3DChart>
        <c:barDir val="col"/>
        <c:grouping val="clustered"/>
        <c:ser>
          <c:idx val="0"/>
          <c:order val="0"/>
          <c:tx>
            <c:strRef>
              <c:f>'kot1'!$C$6</c:f>
              <c:strCache>
                <c:ptCount val="1"/>
                <c:pt idx="0">
                  <c:v>Trasfert e pakushtezuar </c:v>
                </c:pt>
              </c:strCache>
            </c:strRef>
          </c:tx>
          <c:cat>
            <c:strRef>
              <c:f>'kot1'!$B$7:$B$17</c:f>
              <c:strCache>
                <c:ptCount val="11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  <c:pt idx="7">
                  <c:v>Viti 2010</c:v>
                </c:pt>
                <c:pt idx="8">
                  <c:v>Viti 2011</c:v>
                </c:pt>
                <c:pt idx="9">
                  <c:v>Viti 2012</c:v>
                </c:pt>
                <c:pt idx="10">
                  <c:v>Viti 2013</c:v>
                </c:pt>
              </c:strCache>
            </c:strRef>
          </c:cat>
          <c:val>
            <c:numRef>
              <c:f>'kot1'!$C$7:$C$17</c:f>
              <c:numCache>
                <c:formatCode>#,##0</c:formatCode>
                <c:ptCount val="11"/>
                <c:pt idx="1">
                  <c:v>101531000</c:v>
                </c:pt>
                <c:pt idx="2">
                  <c:v>153081000</c:v>
                </c:pt>
                <c:pt idx="3">
                  <c:v>137110000</c:v>
                </c:pt>
                <c:pt idx="4">
                  <c:v>180321000</c:v>
                </c:pt>
                <c:pt idx="5">
                  <c:v>247335000</c:v>
                </c:pt>
                <c:pt idx="6">
                  <c:v>251540000</c:v>
                </c:pt>
                <c:pt idx="7">
                  <c:v>208046000</c:v>
                </c:pt>
                <c:pt idx="8">
                  <c:v>201805000</c:v>
                </c:pt>
                <c:pt idx="9">
                  <c:v>204832000</c:v>
                </c:pt>
                <c:pt idx="10">
                  <c:v>229767326</c:v>
                </c:pt>
              </c:numCache>
            </c:numRef>
          </c:val>
        </c:ser>
        <c:ser>
          <c:idx val="1"/>
          <c:order val="1"/>
          <c:tx>
            <c:strRef>
              <c:f>'kot1'!$D$6</c:f>
              <c:strCache>
                <c:ptCount val="1"/>
                <c:pt idx="0">
                  <c:v>te ardhurat</c:v>
                </c:pt>
              </c:strCache>
            </c:strRef>
          </c:tx>
          <c:cat>
            <c:strRef>
              <c:f>'kot1'!$B$7:$B$17</c:f>
              <c:strCache>
                <c:ptCount val="11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  <c:pt idx="7">
                  <c:v>Viti 2010</c:v>
                </c:pt>
                <c:pt idx="8">
                  <c:v>Viti 2011</c:v>
                </c:pt>
                <c:pt idx="9">
                  <c:v>Viti 2012</c:v>
                </c:pt>
                <c:pt idx="10">
                  <c:v>Viti 2013</c:v>
                </c:pt>
              </c:strCache>
            </c:strRef>
          </c:cat>
          <c:val>
            <c:numRef>
              <c:f>'kot1'!$D$7:$D$17</c:f>
              <c:numCache>
                <c:formatCode>#,##0</c:formatCode>
                <c:ptCount val="11"/>
                <c:pt idx="1">
                  <c:v>63474000</c:v>
                </c:pt>
                <c:pt idx="2">
                  <c:v>73051000</c:v>
                </c:pt>
                <c:pt idx="3">
                  <c:v>88247000</c:v>
                </c:pt>
                <c:pt idx="4">
                  <c:v>103450000</c:v>
                </c:pt>
                <c:pt idx="5">
                  <c:v>191771906</c:v>
                </c:pt>
                <c:pt idx="6">
                  <c:v>207869560</c:v>
                </c:pt>
                <c:pt idx="7">
                  <c:v>318106800</c:v>
                </c:pt>
                <c:pt idx="8">
                  <c:v>311102071</c:v>
                </c:pt>
                <c:pt idx="9">
                  <c:v>311110000</c:v>
                </c:pt>
                <c:pt idx="10">
                  <c:v>503920000</c:v>
                </c:pt>
              </c:numCache>
            </c:numRef>
          </c:val>
        </c:ser>
        <c:shape val="cylinder"/>
        <c:axId val="73289728"/>
        <c:axId val="73291264"/>
        <c:axId val="0"/>
      </c:bar3DChart>
      <c:catAx>
        <c:axId val="73289728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73291264"/>
        <c:crosses val="autoZero"/>
        <c:auto val="1"/>
        <c:lblAlgn val="ctr"/>
        <c:lblOffset val="100"/>
      </c:catAx>
      <c:valAx>
        <c:axId val="73291264"/>
        <c:scaling>
          <c:orientation val="minMax"/>
        </c:scaling>
        <c:axPos val="l"/>
        <c:majorGridlines/>
        <c:numFmt formatCode="General" sourceLinked="1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7328972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txPr>
        <a:bodyPr/>
        <a:lstStyle/>
        <a:p>
          <a:pPr>
            <a:defRPr sz="65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1866103288353967"/>
          <c:y val="4.6770924467774859E-2"/>
          <c:w val="0.74734076349644063"/>
          <c:h val="0.79822506561679785"/>
        </c:manualLayout>
      </c:layout>
      <c:barChart>
        <c:barDir val="col"/>
        <c:grouping val="clustered"/>
        <c:ser>
          <c:idx val="0"/>
          <c:order val="0"/>
          <c:tx>
            <c:strRef>
              <c:f>'kot1'!$C$6</c:f>
              <c:strCache>
                <c:ptCount val="1"/>
                <c:pt idx="0">
                  <c:v>Trasfert e pakushtezuar </c:v>
                </c:pt>
              </c:strCache>
            </c:strRef>
          </c:tx>
          <c:cat>
            <c:strRef>
              <c:f>'kot1'!$B$7:$B$13</c:f>
              <c:strCache>
                <c:ptCount val="7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</c:strCache>
            </c:strRef>
          </c:cat>
          <c:val>
            <c:numRef>
              <c:f>'kot1'!$C$7:$C$13</c:f>
              <c:numCache>
                <c:formatCode>#,##0</c:formatCode>
                <c:ptCount val="7"/>
                <c:pt idx="1">
                  <c:v>101531000</c:v>
                </c:pt>
                <c:pt idx="2">
                  <c:v>153081000</c:v>
                </c:pt>
                <c:pt idx="3">
                  <c:v>137110000</c:v>
                </c:pt>
                <c:pt idx="4">
                  <c:v>180321000</c:v>
                </c:pt>
                <c:pt idx="5">
                  <c:v>247335000</c:v>
                </c:pt>
                <c:pt idx="6">
                  <c:v>251540000</c:v>
                </c:pt>
              </c:numCache>
            </c:numRef>
          </c:val>
        </c:ser>
        <c:ser>
          <c:idx val="1"/>
          <c:order val="1"/>
          <c:tx>
            <c:strRef>
              <c:f>'kot1'!$D$6</c:f>
              <c:strCache>
                <c:ptCount val="1"/>
                <c:pt idx="0">
                  <c:v>te ardhurat</c:v>
                </c:pt>
              </c:strCache>
            </c:strRef>
          </c:tx>
          <c:cat>
            <c:strRef>
              <c:f>'kot1'!$B$7:$B$13</c:f>
              <c:strCache>
                <c:ptCount val="7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</c:strCache>
            </c:strRef>
          </c:cat>
          <c:val>
            <c:numRef>
              <c:f>'kot1'!$D$7:$D$13</c:f>
              <c:numCache>
                <c:formatCode>#,##0</c:formatCode>
                <c:ptCount val="7"/>
                <c:pt idx="1">
                  <c:v>63474000</c:v>
                </c:pt>
                <c:pt idx="2">
                  <c:v>73051000</c:v>
                </c:pt>
                <c:pt idx="3">
                  <c:v>88247000</c:v>
                </c:pt>
                <c:pt idx="4">
                  <c:v>103450000</c:v>
                </c:pt>
                <c:pt idx="5">
                  <c:v>191771906</c:v>
                </c:pt>
                <c:pt idx="6">
                  <c:v>207869560</c:v>
                </c:pt>
              </c:numCache>
            </c:numRef>
          </c:val>
        </c:ser>
        <c:axId val="73324032"/>
        <c:axId val="73325568"/>
      </c:barChart>
      <c:catAx>
        <c:axId val="73324032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73325568"/>
        <c:crosses val="autoZero"/>
        <c:auto val="1"/>
        <c:lblAlgn val="ctr"/>
        <c:lblOffset val="100"/>
      </c:catAx>
      <c:valAx>
        <c:axId val="73325568"/>
        <c:scaling>
          <c:orientation val="minMax"/>
        </c:scaling>
        <c:axPos val="l"/>
        <c:majorGridlines/>
        <c:numFmt formatCode="General" sourceLinked="1"/>
        <c:tickLblPos val="nextTo"/>
        <c:txPr>
          <a:bodyPr rot="0" vert="horz"/>
          <a:lstStyle/>
          <a:p>
            <a:pPr>
              <a:defRPr sz="105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733240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937063792458877"/>
          <c:y val="3.6653178769320609E-2"/>
          <c:w val="0.14997689869325592"/>
          <c:h val="0.29706401283172934"/>
        </c:manualLayout>
      </c:layout>
      <c:txPr>
        <a:bodyPr/>
        <a:lstStyle/>
        <a:p>
          <a:pPr>
            <a:defRPr sz="685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23971B-17DC-41BB-BA8E-30EAC2ADBD06}" type="datetimeFigureOut">
              <a:rPr lang="en-US" smtClean="0"/>
              <a:pPr/>
              <a:t>7/8/2016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E012CE-EB3C-48A5-A3C3-B86D1EB9125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E012CE-EB3C-48A5-A3C3-B86D1EB9125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E012CE-EB3C-48A5-A3C3-B86D1EB91253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E012CE-EB3C-48A5-A3C3-B86D1EB91253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E012CE-EB3C-48A5-A3C3-B86D1EB91253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E012CE-EB3C-48A5-A3C3-B86D1EB91253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E012CE-EB3C-48A5-A3C3-B86D1EB91253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6194-2DB5-4F0E-AD5F-11F6F5F23B70}" type="datetimeFigureOut">
              <a:rPr lang="en-US" smtClean="0"/>
              <a:pPr/>
              <a:t>7/8/2016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819-0EAC-4870-9778-799285E82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6194-2DB5-4F0E-AD5F-11F6F5F23B70}" type="datetimeFigureOut">
              <a:rPr lang="en-US" smtClean="0"/>
              <a:pPr/>
              <a:t>7/8/2016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819-0EAC-4870-9778-799285E82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6194-2DB5-4F0E-AD5F-11F6F5F23B70}" type="datetimeFigureOut">
              <a:rPr lang="en-US" smtClean="0"/>
              <a:pPr/>
              <a:t>7/8/2016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819-0EAC-4870-9778-799285E82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6194-2DB5-4F0E-AD5F-11F6F5F23B70}" type="datetimeFigureOut">
              <a:rPr lang="en-US" smtClean="0"/>
              <a:pPr/>
              <a:t>7/8/2016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819-0EAC-4870-9778-799285E82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6194-2DB5-4F0E-AD5F-11F6F5F23B70}" type="datetimeFigureOut">
              <a:rPr lang="en-US" smtClean="0"/>
              <a:pPr/>
              <a:t>7/8/2016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819-0EAC-4870-9778-799285E82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6194-2DB5-4F0E-AD5F-11F6F5F23B70}" type="datetimeFigureOut">
              <a:rPr lang="en-US" smtClean="0"/>
              <a:pPr/>
              <a:t>7/8/2016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819-0EAC-4870-9778-799285E82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6194-2DB5-4F0E-AD5F-11F6F5F23B70}" type="datetimeFigureOut">
              <a:rPr lang="en-US" smtClean="0"/>
              <a:pPr/>
              <a:t>7/8/2016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819-0EAC-4870-9778-799285E82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6194-2DB5-4F0E-AD5F-11F6F5F23B70}" type="datetimeFigureOut">
              <a:rPr lang="en-US" smtClean="0"/>
              <a:pPr/>
              <a:t>7/8/2016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819-0EAC-4870-9778-799285E82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6194-2DB5-4F0E-AD5F-11F6F5F23B70}" type="datetimeFigureOut">
              <a:rPr lang="en-US" smtClean="0"/>
              <a:pPr/>
              <a:t>7/8/2016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819-0EAC-4870-9778-799285E82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6194-2DB5-4F0E-AD5F-11F6F5F23B70}" type="datetimeFigureOut">
              <a:rPr lang="en-US" smtClean="0"/>
              <a:pPr/>
              <a:t>7/8/2016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819-0EAC-4870-9778-799285E82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6194-2DB5-4F0E-AD5F-11F6F5F23B70}" type="datetimeFigureOut">
              <a:rPr lang="en-US" smtClean="0"/>
              <a:pPr/>
              <a:t>7/8/2016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819-0EAC-4870-9778-799285E82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E6194-2DB5-4F0E-AD5F-11F6F5F23B70}" type="datetimeFigureOut">
              <a:rPr lang="en-US" smtClean="0"/>
              <a:pPr/>
              <a:t>7/8/2016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B9819-0EAC-4870-9778-799285E82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5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2.xml"/><Relationship Id="rId3" Type="http://schemas.openxmlformats.org/officeDocument/2006/relationships/chart" Target="../charts/chart7.xml"/><Relationship Id="rId7" Type="http://schemas.openxmlformats.org/officeDocument/2006/relationships/chart" Target="../charts/chart11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0.xml"/><Relationship Id="rId5" Type="http://schemas.openxmlformats.org/officeDocument/2006/relationships/chart" Target="../charts/chart9.xml"/><Relationship Id="rId10" Type="http://schemas.openxmlformats.org/officeDocument/2006/relationships/chart" Target="../charts/chart14.xml"/><Relationship Id="rId4" Type="http://schemas.openxmlformats.org/officeDocument/2006/relationships/chart" Target="../charts/chart8.xml"/><Relationship Id="rId9" Type="http://schemas.openxmlformats.org/officeDocument/2006/relationships/chart" Target="../charts/char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5.xml"/><Relationship Id="rId13" Type="http://schemas.openxmlformats.org/officeDocument/2006/relationships/chart" Target="../charts/chart30.xml"/><Relationship Id="rId3" Type="http://schemas.openxmlformats.org/officeDocument/2006/relationships/chart" Target="../charts/chart20.xml"/><Relationship Id="rId7" Type="http://schemas.openxmlformats.org/officeDocument/2006/relationships/chart" Target="../charts/chart24.xml"/><Relationship Id="rId12" Type="http://schemas.openxmlformats.org/officeDocument/2006/relationships/chart" Target="../charts/chart29.xml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23.xml"/><Relationship Id="rId11" Type="http://schemas.openxmlformats.org/officeDocument/2006/relationships/chart" Target="../charts/chart28.xml"/><Relationship Id="rId5" Type="http://schemas.openxmlformats.org/officeDocument/2006/relationships/chart" Target="../charts/chart22.xml"/><Relationship Id="rId10" Type="http://schemas.openxmlformats.org/officeDocument/2006/relationships/chart" Target="../charts/chart27.xml"/><Relationship Id="rId4" Type="http://schemas.openxmlformats.org/officeDocument/2006/relationships/chart" Target="../charts/chart21.xml"/><Relationship Id="rId9" Type="http://schemas.openxmlformats.org/officeDocument/2006/relationships/chart" Target="../charts/chart26.xml"/><Relationship Id="rId14" Type="http://schemas.openxmlformats.org/officeDocument/2006/relationships/chart" Target="../charts/chart3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3.xml"/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00400" y="2209800"/>
            <a:ext cx="59436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Bashkia Kamëz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0" y="2819400"/>
            <a:ext cx="53340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n-US" sz="24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Buxheti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5" descr="Logo Transparent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57600" y="596997"/>
            <a:ext cx="1066800" cy="151197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276600" y="3657600"/>
            <a:ext cx="190308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2014</a:t>
            </a:r>
            <a:endParaRPr lang="en-US" sz="66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28600" y="914400"/>
            <a:ext cx="8763000" cy="4062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sq-AL" sz="2000" b="1" dirty="0" smtClean="0">
                <a:solidFill>
                  <a:srgbClr val="0070C0"/>
                </a:solidFill>
              </a:rPr>
              <a:t>Të ardhurat e vetë bashkisë</a:t>
            </a:r>
            <a:endParaRPr lang="en-US" sz="2000" b="1" dirty="0" smtClean="0">
              <a:solidFill>
                <a:srgbClr val="0070C0"/>
              </a:solidFill>
            </a:endParaRPr>
          </a:p>
          <a:p>
            <a:pPr algn="just"/>
            <a:r>
              <a:rPr lang="sq-AL" sz="1400" dirty="0" smtClean="0"/>
              <a:t> </a:t>
            </a:r>
            <a:endParaRPr lang="en-US" sz="1400" dirty="0" smtClean="0"/>
          </a:p>
          <a:p>
            <a:pPr algn="just"/>
            <a:r>
              <a:rPr lang="en-US" sz="1400" dirty="0" smtClean="0"/>
              <a:t>	</a:t>
            </a:r>
            <a:r>
              <a:rPr lang="sq-AL" sz="1400" dirty="0" smtClean="0"/>
              <a:t>Ky buxhet, i cili për pjesën më të madhe mundësohet nga fuqizimi i administrimit fiskal, bën të mundur realizimin e objektivave të bashkisë për të financuar nevojat e mëdha të komunitetit, për përmirësimin rrënjësor të infrastrukturës dhe të shërbimeve publike.</a:t>
            </a:r>
            <a:endParaRPr lang="en-US" sz="1400" dirty="0" smtClean="0"/>
          </a:p>
          <a:p>
            <a:pPr algn="just"/>
            <a:r>
              <a:rPr lang="en-US" sz="1400" dirty="0" smtClean="0"/>
              <a:t>	</a:t>
            </a:r>
            <a:r>
              <a:rPr lang="sq-AL" sz="1400" dirty="0" smtClean="0"/>
              <a:t>Mbështetur në vendimin e Këshillit Bashkiak “Për miratimin e Paketës Fiskale në Bashkinë Kamëz për vitin 201</a:t>
            </a:r>
            <a:r>
              <a:rPr lang="en-US" sz="1400" dirty="0" smtClean="0"/>
              <a:t>4</a:t>
            </a:r>
            <a:r>
              <a:rPr lang="sq-AL" sz="1400" dirty="0" smtClean="0"/>
              <a:t>”, të ardhurat për vitin 201</a:t>
            </a:r>
            <a:r>
              <a:rPr lang="en-US" sz="1400" dirty="0" smtClean="0"/>
              <a:t>4</a:t>
            </a:r>
            <a:r>
              <a:rPr lang="sq-AL" sz="1400" dirty="0" smtClean="0"/>
              <a:t> janë planifikuar në vlerë absolute </a:t>
            </a:r>
            <a:r>
              <a:rPr lang="en-US" sz="1400" dirty="0" smtClean="0"/>
              <a:t>421,409,693 </a:t>
            </a:r>
            <a:r>
              <a:rPr lang="sq-AL" sz="1400" dirty="0" smtClean="0"/>
              <a:t>lekë.</a:t>
            </a:r>
            <a:endParaRPr lang="en-US" sz="1400" dirty="0" smtClean="0"/>
          </a:p>
          <a:p>
            <a:pPr algn="just"/>
            <a:r>
              <a:rPr lang="en-US" sz="1400" dirty="0" smtClean="0"/>
              <a:t>	</a:t>
            </a:r>
            <a:r>
              <a:rPr lang="sq-AL" sz="1400" dirty="0" smtClean="0"/>
              <a:t>Për vitin 201</a:t>
            </a:r>
            <a:r>
              <a:rPr lang="en-US" sz="1400" dirty="0" smtClean="0"/>
              <a:t>4</a:t>
            </a:r>
            <a:r>
              <a:rPr lang="sq-AL" sz="1400" dirty="0" smtClean="0"/>
              <a:t> janë planifikuar në vlerë absolute </a:t>
            </a:r>
            <a:r>
              <a:rPr lang="en-US" sz="1400" dirty="0" smtClean="0"/>
              <a:t>91,705,151,</a:t>
            </a:r>
            <a:r>
              <a:rPr lang="sq-AL" sz="1400" dirty="0" smtClean="0"/>
              <a:t>lekë më shumë se realizimi i vitit 201</a:t>
            </a:r>
            <a:r>
              <a:rPr lang="en-US" sz="1400" dirty="0" smtClean="0"/>
              <a:t>3</a:t>
            </a:r>
            <a:r>
              <a:rPr lang="sq-AL" sz="1400" dirty="0" smtClean="0"/>
              <a:t> ose në vlerë relative </a:t>
            </a:r>
            <a:r>
              <a:rPr lang="en-US" sz="1400" dirty="0" smtClean="0"/>
              <a:t>27.81 </a:t>
            </a:r>
            <a:r>
              <a:rPr lang="sq-AL" sz="1400" dirty="0" smtClean="0"/>
              <a:t>% më shumë. Në krahasim me realizimin e vitit 201</a:t>
            </a:r>
            <a:r>
              <a:rPr lang="en-US" sz="1400" dirty="0" smtClean="0"/>
              <a:t>2</a:t>
            </a:r>
            <a:r>
              <a:rPr lang="sq-AL" sz="1400" dirty="0" smtClean="0"/>
              <a:t> janë planifikuar </a:t>
            </a:r>
            <a:r>
              <a:rPr lang="en-US" sz="1400" dirty="0" smtClean="0"/>
              <a:t>109,417,272 </a:t>
            </a:r>
            <a:r>
              <a:rPr lang="sq-AL" sz="1400" dirty="0" smtClean="0"/>
              <a:t>lekë më shumë ose </a:t>
            </a:r>
            <a:r>
              <a:rPr lang="en-US" sz="1400" dirty="0" smtClean="0"/>
              <a:t>35.07 </a:t>
            </a:r>
            <a:r>
              <a:rPr lang="sq-AL" sz="1400" dirty="0" smtClean="0"/>
              <a:t>% më shumë; në krahasim me vitin 201</a:t>
            </a:r>
            <a:r>
              <a:rPr lang="en-US" sz="1400" dirty="0" smtClean="0"/>
              <a:t>1</a:t>
            </a:r>
            <a:r>
              <a:rPr lang="sq-AL" sz="1400" dirty="0" smtClean="0"/>
              <a:t>  rritja është </a:t>
            </a:r>
            <a:r>
              <a:rPr lang="en-US" sz="1400" dirty="0" smtClean="0"/>
              <a:t>110,307,622 </a:t>
            </a:r>
            <a:r>
              <a:rPr lang="sq-AL" sz="1400" dirty="0" smtClean="0"/>
              <a:t>lekë ose </a:t>
            </a:r>
            <a:r>
              <a:rPr lang="en-US" sz="1400" dirty="0" smtClean="0"/>
              <a:t>35.46</a:t>
            </a:r>
            <a:r>
              <a:rPr lang="sq-AL" sz="1400" dirty="0" smtClean="0"/>
              <a:t>% më shumë në krahasim me vitin 2010  rritja është </a:t>
            </a:r>
            <a:r>
              <a:rPr lang="en-US" sz="1400" dirty="0" smtClean="0"/>
              <a:t>138,803,662 </a:t>
            </a:r>
            <a:r>
              <a:rPr lang="sq-AL" sz="1400" dirty="0" smtClean="0"/>
              <a:t>lekë ose </a:t>
            </a:r>
            <a:r>
              <a:rPr lang="en-US" sz="1400" dirty="0" smtClean="0"/>
              <a:t>49.12 </a:t>
            </a:r>
            <a:r>
              <a:rPr lang="sq-AL" sz="1400" dirty="0" smtClean="0"/>
              <a:t>% më shumë; në krahasim me vitin 2009 rritja është </a:t>
            </a:r>
            <a:r>
              <a:rPr lang="en-US" sz="1400" dirty="0" smtClean="0"/>
              <a:t>213,540,133</a:t>
            </a:r>
            <a:r>
              <a:rPr lang="sq-AL" sz="1400" dirty="0" smtClean="0"/>
              <a:t> lekë ose 1</a:t>
            </a:r>
            <a:r>
              <a:rPr lang="en-US" sz="1400" dirty="0" smtClean="0"/>
              <a:t>02.73 </a:t>
            </a:r>
            <a:r>
              <a:rPr lang="sq-AL" sz="1400" dirty="0" smtClean="0"/>
              <a:t>% më shumë dhe në krahasim me vitin 2008 rritja </a:t>
            </a:r>
            <a:r>
              <a:rPr lang="en-US" sz="1400" dirty="0" smtClean="0"/>
              <a:t>229,634,787 </a:t>
            </a:r>
            <a:r>
              <a:rPr lang="sq-AL" sz="1400" dirty="0" smtClean="0"/>
              <a:t>lekë ose 1</a:t>
            </a:r>
            <a:r>
              <a:rPr lang="en-US" sz="1400" dirty="0" smtClean="0"/>
              <a:t>09.74 </a:t>
            </a:r>
            <a:r>
              <a:rPr lang="sq-AL" sz="1400" dirty="0" smtClean="0"/>
              <a:t>% më shumë. Kjo rritje duke qartë edhe në tabelat bashkëlidhur si dhe në grafikun përkatës (tabelat nr 2</a:t>
            </a:r>
            <a:r>
              <a:rPr lang="en-US" sz="1400" dirty="0" smtClean="0"/>
              <a:t>/1</a:t>
            </a:r>
            <a:r>
              <a:rPr lang="sq-AL" sz="1400" dirty="0" smtClean="0"/>
              <a:t>, </a:t>
            </a:r>
            <a:r>
              <a:rPr lang="en-US" sz="1400" dirty="0" smtClean="0"/>
              <a:t>2/2,2/3</a:t>
            </a:r>
            <a:r>
              <a:rPr lang="sq-AL" sz="1400" dirty="0" smtClean="0"/>
              <a:t>).</a:t>
            </a:r>
            <a:endParaRPr lang="en-US" sz="1400" dirty="0" smtClean="0"/>
          </a:p>
          <a:p>
            <a:pPr algn="just"/>
            <a:r>
              <a:rPr lang="en-US" sz="1400" b="1" dirty="0" smtClean="0"/>
              <a:t>	</a:t>
            </a:r>
            <a:r>
              <a:rPr lang="sq-AL" sz="1400" b="1" dirty="0" smtClean="0"/>
              <a:t>Kjo rritje</a:t>
            </a:r>
            <a:r>
              <a:rPr lang="sq-AL" sz="1400" dirty="0" smtClean="0"/>
              <a:t> e planit të të ardhurave gjatë vitit 201</a:t>
            </a:r>
            <a:r>
              <a:rPr lang="en-US" sz="1400" dirty="0" smtClean="0"/>
              <a:t>4</a:t>
            </a:r>
            <a:r>
              <a:rPr lang="sq-AL" sz="1400" dirty="0" smtClean="0"/>
              <a:t> ka ardhur nga evidentimi i të gjitha subjekteve fizike e juridike që ushtrojnë aktivitetin e tyre në territorin e Bashkisë Kamëz, krijimi i infrastrukturës, transparenca në llogaritjen e detyrimeve tatimore e në vjeljen e të ardhurave, rritja e të ardhurave nga subjektet ndërtuese brenda territorit të bashkisë sidomos pas miratimit te planit urban, rritja e numrit të abonentëve që furnizohen me ujë, planifikimi i të ardhurave nga procesi i legalizimeve etj. Kjo shihet edhe në tabelën nr. 1 dhe </a:t>
            </a:r>
            <a:r>
              <a:rPr lang="en-US" sz="1400" dirty="0" smtClean="0"/>
              <a:t>2</a:t>
            </a:r>
            <a:r>
              <a:rPr lang="sq-AL" sz="1400" dirty="0" smtClean="0"/>
              <a:t> bashkëlidhur.</a:t>
            </a:r>
            <a:endParaRPr lang="en-US" sz="1400" dirty="0"/>
          </a:p>
        </p:txBody>
      </p:sp>
      <p:sp>
        <p:nvSpPr>
          <p:cNvPr id="3" name="TextBox 2"/>
          <p:cNvSpPr txBox="1"/>
          <p:nvPr/>
        </p:nvSpPr>
        <p:spPr>
          <a:xfrm flipH="1">
            <a:off x="0" y="0"/>
            <a:ext cx="91440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q-AL" sz="2400" b="1" i="1" dirty="0" smtClean="0"/>
              <a:t>TË ARDHURAT</a:t>
            </a:r>
            <a:endParaRPr lang="en-US" sz="2400" b="1" i="1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00200" y="838200"/>
          <a:ext cx="5715000" cy="2600325"/>
        </p:xfrm>
        <a:graphic>
          <a:graphicData uri="http://schemas.openxmlformats.org/drawingml/2006/table">
            <a:tbl>
              <a:tblPr/>
              <a:tblGrid>
                <a:gridCol w="850900"/>
                <a:gridCol w="1930400"/>
                <a:gridCol w="1117600"/>
                <a:gridCol w="825500"/>
                <a:gridCol w="990600"/>
              </a:tblGrid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 err="1">
                          <a:solidFill>
                            <a:srgbClr val="FFFFFF"/>
                          </a:solidFill>
                          <a:latin typeface="Arial"/>
                        </a:rPr>
                        <a:t>Vitet</a:t>
                      </a:r>
                      <a:endParaRPr lang="en-US" sz="12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TE ARDHURAT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rritja ne 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latin typeface="Arial"/>
                        </a:rPr>
                        <a:t>63,474,000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663.91%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2004-2006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224,772,000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73,051,000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576.87%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2004-2008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328,222,000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88,247,000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477.53%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2007-2010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785,700,497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103,450,000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407.36%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2007-2012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1,408,794,984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191,774,906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219.74%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2007-2014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2,159,909,219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207,869,560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202.73%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282,606,031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149.12%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311,102,071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135.46%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311,992,416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135.07%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329,704,542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127.81%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Arial"/>
                        </a:rPr>
                        <a:t>421,409,693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Totali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2,384,681,219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Chart 2"/>
          <p:cNvGraphicFramePr>
            <a:graphicFrameLocks/>
          </p:cNvGraphicFramePr>
          <p:nvPr/>
        </p:nvGraphicFramePr>
        <p:xfrm>
          <a:off x="0" y="3505200"/>
          <a:ext cx="8991600" cy="335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 flipH="1">
            <a:off x="0" y="0"/>
            <a:ext cx="91440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q-AL" sz="2400" b="1" i="1" dirty="0" smtClean="0"/>
              <a:t>TË ARDHURAT</a:t>
            </a:r>
            <a:r>
              <a:rPr lang="en-US" sz="2400" b="1" i="1" dirty="0" smtClean="0"/>
              <a:t> NDËR VITE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1600200"/>
          <a:ext cx="9067801" cy="2873834"/>
        </p:xfrm>
        <a:graphic>
          <a:graphicData uri="http://schemas.openxmlformats.org/drawingml/2006/table">
            <a:tbl>
              <a:tblPr/>
              <a:tblGrid>
                <a:gridCol w="152399"/>
                <a:gridCol w="1447800"/>
                <a:gridCol w="609600"/>
                <a:gridCol w="609600"/>
                <a:gridCol w="609600"/>
                <a:gridCol w="609600"/>
                <a:gridCol w="560472"/>
                <a:gridCol w="571004"/>
                <a:gridCol w="621124"/>
                <a:gridCol w="582950"/>
                <a:gridCol w="533766"/>
                <a:gridCol w="571004"/>
                <a:gridCol w="598280"/>
                <a:gridCol w="533400"/>
                <a:gridCol w="457202"/>
              </a:tblGrid>
              <a:tr h="3048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Bookman Old Style"/>
                        </a:rPr>
                        <a:t>`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Bookman Old Style"/>
                        </a:rPr>
                        <a:t>EMERTIMI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Bookman Old Style"/>
                        </a:rPr>
                        <a:t>Realizimi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Bookman Old Style"/>
                        </a:rPr>
                        <a:t>Realizimi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Bookman Old Style"/>
                        </a:rPr>
                        <a:t>Realizim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Bookman Old Style"/>
                        </a:rPr>
                        <a:t>Realizimi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Bookman Old Style"/>
                        </a:rPr>
                        <a:t>Realizimi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Bookman Old Style"/>
                        </a:rPr>
                        <a:t>Realizimi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Bookman Old Style"/>
                        </a:rPr>
                        <a:t>PLANI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Bookman Old Style"/>
                        </a:rPr>
                        <a:t>raporti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Bookman Old Style"/>
                        </a:rPr>
                        <a:t>raporti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Bookman Old Style"/>
                        </a:rPr>
                        <a:t>raporti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Bookman Old Style"/>
                        </a:rPr>
                        <a:t>raporti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Bookman Old Style"/>
                        </a:rPr>
                        <a:t>raporti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latin typeface="Bookman Old Style"/>
                        </a:rPr>
                        <a:t>pesh spec v 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349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2008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2009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2010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2011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2012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2013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2014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"/>
                        </a:rPr>
                        <a:t>me  fakt 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"/>
                        </a:rPr>
                        <a:t>fakt 2012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"/>
                        </a:rPr>
                        <a:t>fakt 2011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"/>
                        </a:rPr>
                        <a:t>fakt 2010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"/>
                        </a:rPr>
                        <a:t>fakt 2009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latin typeface="Arial"/>
                        </a:rPr>
                        <a:t>e çdo drejtorie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89612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latin typeface="Arial"/>
                        </a:rPr>
                        <a:t>Trasferta e pakushtezuar per vitet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latin typeface="Arial"/>
                        </a:rPr>
                        <a:t>247,335,000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251,540,000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208,046,000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201,805,000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204,832,000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234,767,326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232,065,000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98.85%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113.30%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114.99%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111.55%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92.26%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35.51%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9612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latin typeface="Arial"/>
                        </a:rPr>
                        <a:t>Shuma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latin typeface="Arial"/>
                        </a:rPr>
                        <a:t>247,335,000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251,540,000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208,046,000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201,805,000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204,832,000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234,767,326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232,065,000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35.51%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89612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333333"/>
                          </a:solidFill>
                          <a:latin typeface="Bookman Old Style"/>
                        </a:rPr>
                        <a:t>Drejtoria  e Taksave e Tarifave Vendore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103,198,204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123,007,420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167,709,678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165,030,946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199,368,072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223,817,803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235,980,000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105.43%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118.36%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142.99%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140.71%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191.84%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56.00%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532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latin typeface="Arial"/>
                        </a:rPr>
                        <a:t>Drejtoria e Planifikimit dhe Kontrollit te Zhvillimit te Territorit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53,626,306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32,527,402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55,500,001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76,828,951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17,108,072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21,385,575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53,650,000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250.87%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313.59%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69.83%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96.67%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164.94%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12.73%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239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latin typeface="Arial"/>
                        </a:rPr>
                        <a:t>Te Ardhura nga Drejtoria e Sherbimeve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13,964,936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17,829,402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16,625,716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15,680,649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13,786,748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11,230,357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12,653,393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112.67%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91.78%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80.69%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76.11%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70.97%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3.00%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9092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Te Ardhura nga Nd.Ujesjelles Kanalizimeve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18,457,184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25,097,438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36,624,668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49,246,080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66,899,400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62,752,928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112,426,300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179.16%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168.05%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228.29%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306.97%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447.96%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26.68%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239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Te tjera Tarifa sherbimi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2,528,276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1,982,656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6,145,968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2,977,536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10,367,118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1,801,174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3,000,000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166.56%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28.94%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100.75%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48.81%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151.31%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0.71%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961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1" i="0" u="none" strike="noStrike">
                          <a:latin typeface="Arial"/>
                        </a:rPr>
                        <a:t>Shuma e te Ardhurave Bashkia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191,774,906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200,444,318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282,606,031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309,764,162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307,529,410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320,987,837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417,709,693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27239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Te ardhura nga Legalizimet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7,425,242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1,337,909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4,463,006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8,716,705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3,700,000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0.88%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909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Shuma e te Ardhurave Bashkia +legalizimet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191,774,906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207,869,560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282,606,031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311,102,071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311,992,416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329,704,542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421,409,693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18,602,471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109,417,277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110,307,622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138,803,662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213,540,133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64.49%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8961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"/>
                        </a:rPr>
                        <a:t>T O T A  L I  I BURIMEVE TE FINANCIMIT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439,109,906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451,984,318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490,652,031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511,569,162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516,824,416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564,471,868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653,474,693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52,902,706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136,650,277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141,905,531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162,822,662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201,490,375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100.00%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 flipH="1">
            <a:off x="0" y="0"/>
            <a:ext cx="9144000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nl-NL" sz="2000" b="1" dirty="0" smtClean="0"/>
              <a:t>BURIMET TE FINANCIMIT TE BASHKISE KAMEZ  PER VITET 2008-2014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0" y="1905000"/>
          <a:ext cx="9144000" cy="3490557"/>
        </p:xfrm>
        <a:graphic>
          <a:graphicData uri="http://schemas.openxmlformats.org/drawingml/2006/table">
            <a:tbl>
              <a:tblPr/>
              <a:tblGrid>
                <a:gridCol w="160421"/>
                <a:gridCol w="1122947"/>
                <a:gridCol w="545432"/>
                <a:gridCol w="609600"/>
                <a:gridCol w="609600"/>
                <a:gridCol w="609600"/>
                <a:gridCol w="609600"/>
                <a:gridCol w="533400"/>
                <a:gridCol w="609600"/>
                <a:gridCol w="609600"/>
                <a:gridCol w="533400"/>
                <a:gridCol w="533400"/>
                <a:gridCol w="609600"/>
                <a:gridCol w="533400"/>
                <a:gridCol w="533400"/>
                <a:gridCol w="381000"/>
              </a:tblGrid>
              <a:tr h="2918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 smtClean="0">
                          <a:latin typeface="Bookman Old Style"/>
                        </a:rPr>
                        <a:t>Nr</a:t>
                      </a:r>
                      <a:endParaRPr lang="en-US" sz="900" b="0" i="0" u="none" strike="noStrike" dirty="0">
                        <a:latin typeface="Bookman Old Style"/>
                      </a:endParaRP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Bookman Old Style"/>
                        </a:rPr>
                        <a:t>EMERTIMI 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 err="1">
                          <a:latin typeface="Bookman Old Style"/>
                        </a:rPr>
                        <a:t>Realizimi</a:t>
                      </a:r>
                      <a:r>
                        <a:rPr lang="en-US" sz="700" b="0" i="0" u="none" strike="noStrike" dirty="0">
                          <a:latin typeface="Bookman Old Style"/>
                        </a:rPr>
                        <a:t> 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 err="1">
                          <a:latin typeface="Bookman Old Style"/>
                        </a:rPr>
                        <a:t>Realizimi</a:t>
                      </a:r>
                      <a:r>
                        <a:rPr lang="en-US" sz="700" b="0" i="0" u="none" strike="noStrike" dirty="0">
                          <a:latin typeface="Bookman Old Style"/>
                        </a:rPr>
                        <a:t> 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 err="1">
                          <a:latin typeface="Bookman Old Style"/>
                        </a:rPr>
                        <a:t>Realizimi</a:t>
                      </a:r>
                      <a:endParaRPr lang="en-US" sz="700" b="0" i="0" u="none" strike="noStrike" dirty="0">
                        <a:latin typeface="Bookman Old Style"/>
                      </a:endParaRP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 err="1">
                          <a:latin typeface="Bookman Old Style"/>
                        </a:rPr>
                        <a:t>Realizim</a:t>
                      </a:r>
                      <a:endParaRPr lang="en-US" sz="700" b="0" i="0" u="none" strike="noStrike" dirty="0">
                        <a:latin typeface="Bookman Old Style"/>
                      </a:endParaRP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 err="1">
                          <a:latin typeface="Bookman Old Style"/>
                        </a:rPr>
                        <a:t>Realizimi</a:t>
                      </a:r>
                      <a:endParaRPr lang="en-US" sz="700" b="0" i="0" u="none" strike="noStrike" dirty="0">
                        <a:latin typeface="Bookman Old Style"/>
                      </a:endParaRP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 err="1">
                          <a:latin typeface="Bookman Old Style"/>
                        </a:rPr>
                        <a:t>Realizimi</a:t>
                      </a:r>
                      <a:endParaRPr lang="en-US" sz="700" b="0" i="0" u="none" strike="noStrike" dirty="0">
                        <a:latin typeface="Bookman Old Style"/>
                      </a:endParaRP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 err="1">
                          <a:latin typeface="Bookman Old Style"/>
                        </a:rPr>
                        <a:t>Realizimi</a:t>
                      </a:r>
                      <a:endParaRPr lang="en-US" sz="700" b="0" i="0" u="none" strike="noStrike" dirty="0">
                        <a:latin typeface="Bookman Old Style"/>
                      </a:endParaRP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latin typeface="Bookman Old Style"/>
                        </a:rPr>
                        <a:t>PLANI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 err="1">
                          <a:latin typeface="Bookman Old Style"/>
                        </a:rPr>
                        <a:t>ndr</a:t>
                      </a:r>
                      <a:r>
                        <a:rPr lang="en-US" sz="7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700" b="0" i="0" u="none" strike="noStrike" dirty="0" err="1">
                          <a:latin typeface="Bookman Old Style"/>
                        </a:rPr>
                        <a:t>vl</a:t>
                      </a:r>
                      <a:r>
                        <a:rPr lang="en-US" sz="700" b="0" i="0" u="none" strike="noStrike" dirty="0">
                          <a:latin typeface="Bookman Old Style"/>
                        </a:rPr>
                        <a:t> abs me</a:t>
                      </a:r>
                    </a:p>
                  </a:txBody>
                  <a:tcPr marL="5892" marR="5892" marT="5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 err="1">
                          <a:latin typeface="Bookman Old Style"/>
                        </a:rPr>
                        <a:t>ndr</a:t>
                      </a:r>
                      <a:r>
                        <a:rPr lang="en-US" sz="7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700" b="0" i="0" u="none" strike="noStrike" dirty="0" err="1">
                          <a:latin typeface="Bookman Old Style"/>
                        </a:rPr>
                        <a:t>vl</a:t>
                      </a:r>
                      <a:r>
                        <a:rPr lang="en-US" sz="700" b="0" i="0" u="none" strike="noStrike" dirty="0">
                          <a:latin typeface="Bookman Old Style"/>
                        </a:rPr>
                        <a:t> abs me</a:t>
                      </a:r>
                    </a:p>
                  </a:txBody>
                  <a:tcPr marL="5892" marR="5892" marT="5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 err="1">
                          <a:latin typeface="Bookman Old Style"/>
                        </a:rPr>
                        <a:t>ndr</a:t>
                      </a:r>
                      <a:r>
                        <a:rPr lang="en-US" sz="7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700" b="0" i="0" u="none" strike="noStrike" dirty="0" err="1">
                          <a:latin typeface="Bookman Old Style"/>
                        </a:rPr>
                        <a:t>vl</a:t>
                      </a:r>
                      <a:r>
                        <a:rPr lang="en-US" sz="700" b="0" i="0" u="none" strike="noStrike" dirty="0">
                          <a:latin typeface="Bookman Old Style"/>
                        </a:rPr>
                        <a:t> abs me</a:t>
                      </a:r>
                    </a:p>
                  </a:txBody>
                  <a:tcPr marL="5892" marR="5892" marT="5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 err="1">
                          <a:latin typeface="Bookman Old Style"/>
                        </a:rPr>
                        <a:t>ndr</a:t>
                      </a:r>
                      <a:r>
                        <a:rPr lang="en-US" sz="7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700" b="0" i="0" u="none" strike="noStrike" dirty="0" err="1">
                          <a:latin typeface="Bookman Old Style"/>
                        </a:rPr>
                        <a:t>vl</a:t>
                      </a:r>
                      <a:r>
                        <a:rPr lang="en-US" sz="700" b="0" i="0" u="none" strike="noStrike" dirty="0">
                          <a:latin typeface="Bookman Old Style"/>
                        </a:rPr>
                        <a:t> abs me</a:t>
                      </a:r>
                    </a:p>
                  </a:txBody>
                  <a:tcPr marL="5892" marR="5892" marT="5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 err="1">
                          <a:latin typeface="Bookman Old Style"/>
                        </a:rPr>
                        <a:t>ndr</a:t>
                      </a:r>
                      <a:r>
                        <a:rPr lang="en-US" sz="7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700" b="0" i="0" u="none" strike="noStrike" dirty="0" err="1">
                          <a:latin typeface="Bookman Old Style"/>
                        </a:rPr>
                        <a:t>vl</a:t>
                      </a:r>
                      <a:r>
                        <a:rPr lang="en-US" sz="700" b="0" i="0" u="none" strike="noStrike" dirty="0">
                          <a:latin typeface="Bookman Old Style"/>
                        </a:rPr>
                        <a:t> abs me</a:t>
                      </a:r>
                    </a:p>
                  </a:txBody>
                  <a:tcPr marL="5892" marR="5892" marT="5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latin typeface="Bookman Old Style"/>
                        </a:rPr>
                        <a:t>pesh spec v 12</a:t>
                      </a:r>
                    </a:p>
                  </a:txBody>
                  <a:tcPr marL="5892" marR="5892" marT="5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705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2007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2008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2009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2010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2011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2012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2013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2014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"/>
                        </a:rPr>
                        <a:t>fakt 2013</a:t>
                      </a:r>
                    </a:p>
                  </a:txBody>
                  <a:tcPr marL="5892" marR="5892" marT="58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"/>
                        </a:rPr>
                        <a:t>fakt 2012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"/>
                        </a:rPr>
                        <a:t>fakt 2011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"/>
                        </a:rPr>
                        <a:t>fakt 2010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 err="1">
                          <a:latin typeface="Arial"/>
                        </a:rPr>
                        <a:t>fakt</a:t>
                      </a:r>
                      <a:r>
                        <a:rPr lang="en-US" sz="700" b="0" i="0" u="none" strike="noStrike" dirty="0">
                          <a:latin typeface="Arial"/>
                        </a:rPr>
                        <a:t> 2009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latin typeface="Arial"/>
                        </a:rPr>
                        <a:t>e </a:t>
                      </a:r>
                      <a:r>
                        <a:rPr lang="en-US" sz="700" b="0" i="0" u="none" strike="noStrike" dirty="0" err="1">
                          <a:latin typeface="Arial"/>
                        </a:rPr>
                        <a:t>çdo</a:t>
                      </a:r>
                      <a:r>
                        <a:rPr lang="en-US" sz="700" b="0" i="0" u="none" strike="noStrike" dirty="0">
                          <a:latin typeface="Arial"/>
                        </a:rPr>
                        <a:t> </a:t>
                      </a:r>
                      <a:r>
                        <a:rPr lang="en-US" sz="700" b="0" i="0" u="none" strike="noStrike" dirty="0" err="1">
                          <a:latin typeface="Arial"/>
                        </a:rPr>
                        <a:t>drejtorie</a:t>
                      </a:r>
                      <a:endParaRPr lang="en-US" sz="700" b="0" i="0" u="none" strike="noStrike" dirty="0">
                        <a:latin typeface="Arial"/>
                      </a:endParaRP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12008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latin typeface="Arial"/>
                        </a:rPr>
                        <a:t>Trasferta e pakushtezuar per vitet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180,321,000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247,335,000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251,540,000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208,046,000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201,805,000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204,832,000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234,767,326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232,065,000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32,962,326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27,233,000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30,260,000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24,019,000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-19,475,000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35.51%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00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 err="1">
                          <a:latin typeface="Arial"/>
                        </a:rPr>
                        <a:t>Shuma</a:t>
                      </a:r>
                      <a:endParaRPr lang="en-US" sz="800" b="1" i="0" u="none" strike="noStrike" dirty="0">
                        <a:latin typeface="Arial"/>
                      </a:endParaRP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180,321,000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247,335,000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251,540,000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208,046,000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201,805,000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204,832,000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234,767,326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232,065,000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32,962,326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27,233,000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30,260,000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24,019,000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-19,475,000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35.51%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1200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333333"/>
                          </a:solidFill>
                          <a:latin typeface="Bookman Old Style"/>
                        </a:rPr>
                        <a:t>Drejtoria  e Taksave e Tarifave Vendore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59,571,101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103,198,204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123,007,420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167,709,678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165,030,946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199,368,072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223,817,803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235,980,000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58,786,857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36,611,928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70,949,054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68,270,322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112,972,580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56.00%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86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2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"/>
                        </a:rPr>
                        <a:t>Drejtoria e Planifikimit dhe Kontrollit te Zhvillimit te Territorit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18,637,145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53,626,306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32,527,402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55,500,001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76,828,951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17,108,072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21,385,575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53,650,000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-55,443,376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36,541,928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-23,178,951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-1,850,001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21,122,598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12.73%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00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latin typeface="Arial"/>
                        </a:rPr>
                        <a:t>Te Ardhura nga Drejtoria e Sherbimeve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11,501,833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13,964,936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17,829,402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16,625,716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15,680,649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13,786,748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11,230,357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12,653,393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-4,450,292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-1,133,355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-3,027,256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-3,972,323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-5,176,009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3.00%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055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Te Ardhura nga Nd.Ujesjelles Kanalizimeve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11,453,390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18,457,184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25,097,438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36,624,668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49,246,080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66,899,400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62,752,928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112,426,300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13,506,848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45,526,900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63,180,220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75,801,632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87,328,862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26.68%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00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5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Te tjera Tarifa sherbimi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2,286,449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2,528,276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1,982,656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6,145,968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2,977,536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10,367,118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1,801,174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3,000,000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-1,176,362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-7,367,118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22,464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-3,145,968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1,017,344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0.71%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00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1" i="0" u="none" strike="noStrike" dirty="0">
                          <a:latin typeface="Arial"/>
                        </a:rPr>
                        <a:t>Shuma e te Ardhurave Bashkia 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103,449,918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191,774,906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200,444,318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282,606,031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309,764,162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307,529,410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320,987,837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417,709,693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11,223,675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110,180,283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107,945,531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135,103,662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217,265,375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1200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6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Te ardhura nga Legalizimet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7,425,242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1,337,909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4,463,006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8,716,705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3,700,000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0.88%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05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 err="1">
                          <a:latin typeface="Arial"/>
                        </a:rPr>
                        <a:t>Shuma</a:t>
                      </a:r>
                      <a:r>
                        <a:rPr lang="en-US" sz="800" b="0" i="0" u="none" strike="noStrike" dirty="0">
                          <a:latin typeface="Arial"/>
                        </a:rPr>
                        <a:t> e </a:t>
                      </a:r>
                      <a:r>
                        <a:rPr lang="en-US" sz="800" b="0" i="0" u="none" strike="noStrike" dirty="0" err="1">
                          <a:latin typeface="Arial"/>
                        </a:rPr>
                        <a:t>te</a:t>
                      </a:r>
                      <a:r>
                        <a:rPr lang="en-US" sz="800" b="0" i="0" u="none" strike="noStrike" dirty="0">
                          <a:latin typeface="Arial"/>
                        </a:rPr>
                        <a:t> </a:t>
                      </a:r>
                      <a:r>
                        <a:rPr lang="en-US" sz="800" b="0" i="0" u="none" strike="noStrike" dirty="0" err="1">
                          <a:latin typeface="Arial"/>
                        </a:rPr>
                        <a:t>Ardhurave</a:t>
                      </a:r>
                      <a:r>
                        <a:rPr lang="en-US" sz="800" b="0" i="0" u="none" strike="noStrike" dirty="0">
                          <a:latin typeface="Arial"/>
                        </a:rPr>
                        <a:t> </a:t>
                      </a:r>
                      <a:r>
                        <a:rPr lang="en-US" sz="800" b="0" i="0" u="none" strike="noStrike" dirty="0" err="1">
                          <a:latin typeface="Arial"/>
                        </a:rPr>
                        <a:t>Bashkia</a:t>
                      </a:r>
                      <a:r>
                        <a:rPr lang="en-US" sz="800" b="0" i="0" u="none" strike="noStrike" dirty="0">
                          <a:latin typeface="Arial"/>
                        </a:rPr>
                        <a:t> +</a:t>
                      </a:r>
                      <a:r>
                        <a:rPr lang="en-US" sz="800" b="0" i="0" u="none" strike="noStrike" dirty="0" err="1">
                          <a:latin typeface="Arial"/>
                        </a:rPr>
                        <a:t>legalizimet</a:t>
                      </a:r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103,449,918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191,774,906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207,869,560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282,606,031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311,102,071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311,992,416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329,704,542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421,409,693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11,223,675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110,180,283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107,945,531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135,103,662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217,265,375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64.49%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1200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"/>
                        </a:rPr>
                        <a:t>T O T A  L I  I BURIMEVE TE FINANCIMIT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283,770,918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439,109,906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451,984,318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490,652,031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511,569,162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512,361,410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555,755,163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653,474,693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44,186,001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137,413,283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latin typeface="Arial"/>
                        </a:rPr>
                        <a:t>138,205,531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159,122,662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197,790,375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latin typeface="Arial"/>
                        </a:rPr>
                        <a:t>100.00%</a:t>
                      </a:r>
                    </a:p>
                  </a:txBody>
                  <a:tcPr marL="5892" marR="5892" marT="58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 flipH="1">
            <a:off x="0" y="0"/>
            <a:ext cx="91440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q-AL" sz="2400" b="1" dirty="0" smtClean="0">
                <a:solidFill>
                  <a:schemeClr val="bg1"/>
                </a:solidFill>
              </a:rPr>
              <a:t>Të ardhurat nga burimet kombëtare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8600" y="685800"/>
          <a:ext cx="3454400" cy="2569210"/>
        </p:xfrm>
        <a:graphic>
          <a:graphicData uri="http://schemas.openxmlformats.org/drawingml/2006/table">
            <a:tbl>
              <a:tblPr/>
              <a:tblGrid>
                <a:gridCol w="904044"/>
                <a:gridCol w="1624107"/>
                <a:gridCol w="926249"/>
              </a:tblGrid>
              <a:tr h="1835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err="1">
                          <a:solidFill>
                            <a:srgbClr val="FFFFFF"/>
                          </a:solidFill>
                          <a:latin typeface="Arial"/>
                        </a:rPr>
                        <a:t>Vitet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Trasfert e pakushtezuar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ndryshimi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</a:tr>
              <a:tr h="1835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me 2014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  <a:tr h="1835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err="1">
                          <a:solidFill>
                            <a:srgbClr val="FFFFFF"/>
                          </a:solidFill>
                          <a:latin typeface="Arial"/>
                        </a:rPr>
                        <a:t>Viti</a:t>
                      </a:r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 2004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101,531,000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130,534,000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35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153,081,000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78,984,000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5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137,110,000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94,955,000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5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180,321,000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51,744,000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5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247,335,000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-15,270,000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5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251,540,000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-19,475,000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5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208,046,000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24,019,000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5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201,805,000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30,260,000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5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204,832,000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27,233,000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5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234,767,326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-2,702,326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5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232,065,000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35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Totali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2,152,433,326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/>
        </p:nvGraphicFramePr>
        <p:xfrm>
          <a:off x="0" y="3257550"/>
          <a:ext cx="8991600" cy="3600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 flipH="1">
            <a:off x="0" y="0"/>
            <a:ext cx="91440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q-AL" sz="2400" b="1" dirty="0" smtClean="0">
                <a:solidFill>
                  <a:schemeClr val="bg1"/>
                </a:solidFill>
              </a:rPr>
              <a:t>Të ardhurat nga burimet kombëtare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0" y="762000"/>
            <a:ext cx="39624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</a:t>
            </a:r>
            <a:r>
              <a:rPr kumimoji="0" lang="sq-AL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Transferta  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</a:t>
            </a:r>
            <a:r>
              <a:rPr kumimoji="0" lang="sq-AL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Të ardhurat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Viti 2004 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61.53%  		38.47%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Viti 2005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67.70%  		32.30%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Viti 2006 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60.84%  		39.16%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Viti 2007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63.54%  		36.46%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Viti 2008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56.33%  		43.67%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Viti 2009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54.75%  		45.25%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Viti 2010 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42.40%	  	60.46%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Viti 2011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39.35%	  	60.65%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Viti 2012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39.70%	  	60.30%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Viti 2013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41.59</a:t>
            </a: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%	  	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58.41</a:t>
            </a: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%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sq-AL" sz="1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Viti 201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4</a:t>
            </a:r>
            <a:r>
              <a:rPr lang="sq-AL" sz="1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35.51</a:t>
            </a:r>
            <a:r>
              <a:rPr lang="sq-AL" sz="1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%	  	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64.49</a:t>
            </a:r>
            <a:r>
              <a:rPr lang="sq-AL" sz="1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% </a:t>
            </a:r>
            <a:endParaRPr kumimoji="0" lang="sq-A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flipH="1">
            <a:off x="0" y="0"/>
            <a:ext cx="9144000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i="1" dirty="0" smtClean="0"/>
              <a:t>% </a:t>
            </a:r>
            <a:r>
              <a:rPr lang="en-US" sz="2000" b="1" i="1" dirty="0" err="1" smtClean="0"/>
              <a:t>qe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zene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transferta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dhe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te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ardhurat</a:t>
            </a:r>
            <a:r>
              <a:rPr lang="en-US" sz="2000" b="1" i="1" dirty="0" smtClean="0"/>
              <a:t> ne </a:t>
            </a:r>
            <a:r>
              <a:rPr lang="en-US" sz="2000" b="1" i="1" dirty="0" err="1" smtClean="0"/>
              <a:t>totalin</a:t>
            </a:r>
            <a:r>
              <a:rPr lang="en-US" sz="2000" b="1" i="1" dirty="0" smtClean="0"/>
              <a:t> e </a:t>
            </a:r>
            <a:r>
              <a:rPr lang="en-US" sz="2000" b="1" i="1" dirty="0" err="1" smtClean="0"/>
              <a:t>burimeve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te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financimit</a:t>
            </a:r>
            <a:endParaRPr lang="en-US" sz="2000" b="1" i="1" dirty="0" smtClean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0" y="3657600"/>
          <a:ext cx="8991599" cy="228600"/>
        </p:xfrm>
        <a:graphic>
          <a:graphicData uri="http://schemas.openxmlformats.org/drawingml/2006/table">
            <a:tbl>
              <a:tblPr/>
              <a:tblGrid>
                <a:gridCol w="2883720"/>
                <a:gridCol w="3748836"/>
                <a:gridCol w="1093410"/>
                <a:gridCol w="1265633"/>
              </a:tblGrid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latin typeface="Arial"/>
                        </a:rPr>
                        <a:t>BASHKIA KAMEZ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latin typeface="Arial"/>
                        </a:rPr>
                        <a:t>Tabela e burimeve te financimit  sipas viteve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ne leke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 dirty="0">
                          <a:latin typeface="Arial"/>
                        </a:rPr>
                        <a:t>(</a:t>
                      </a:r>
                      <a:r>
                        <a:rPr lang="en-US" sz="700" b="0" i="0" u="none" strike="noStrike" dirty="0" err="1">
                          <a:latin typeface="Arial"/>
                        </a:rPr>
                        <a:t>tabela</a:t>
                      </a:r>
                      <a:r>
                        <a:rPr lang="en-US" sz="700" b="0" i="0" u="none" strike="noStrike" dirty="0">
                          <a:latin typeface="Arial"/>
                        </a:rPr>
                        <a:t> nr.7)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q-AL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	  	</a:t>
            </a:r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304800" y="3886200"/>
          <a:ext cx="8534401" cy="2641984"/>
        </p:xfrm>
        <a:graphic>
          <a:graphicData uri="http://schemas.openxmlformats.org/drawingml/2006/table">
            <a:tbl>
              <a:tblPr/>
              <a:tblGrid>
                <a:gridCol w="1310610"/>
                <a:gridCol w="1871038"/>
                <a:gridCol w="1500361"/>
                <a:gridCol w="1553312"/>
                <a:gridCol w="1094379"/>
                <a:gridCol w="1204701"/>
              </a:tblGrid>
              <a:tr h="2388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err="1">
                          <a:solidFill>
                            <a:srgbClr val="FFFFFF"/>
                          </a:solidFill>
                          <a:latin typeface="Arial"/>
                        </a:rPr>
                        <a:t>Vitet</a:t>
                      </a:r>
                      <a:endParaRPr lang="en-US" sz="12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Trasfert e pakushtezuar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te ardhurat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   burime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% qe ze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% qe zene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</a:tr>
              <a:tr h="2388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trasferta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te ardhurat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  <a:tr h="1990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latin typeface="Arial"/>
                        </a:rPr>
                        <a:t>101,531,000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latin typeface="Arial"/>
                        </a:rPr>
                        <a:t>63,474,000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latin typeface="Arial"/>
                        </a:rPr>
                        <a:t>165,005,000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latin typeface="Arial"/>
                        </a:rPr>
                        <a:t>61.53%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latin typeface="Arial"/>
                        </a:rPr>
                        <a:t>38.47%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90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latin typeface="Arial"/>
                        </a:rPr>
                        <a:t>153,081,000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latin typeface="Arial"/>
                        </a:rPr>
                        <a:t>73,051,000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latin typeface="Arial"/>
                        </a:rPr>
                        <a:t>226,132,000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latin typeface="Arial"/>
                        </a:rPr>
                        <a:t>67.70%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latin typeface="Arial"/>
                        </a:rPr>
                        <a:t>32.30%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90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latin typeface="Arial"/>
                        </a:rPr>
                        <a:t>137,110,000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latin typeface="Arial"/>
                        </a:rPr>
                        <a:t>88,247,000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latin typeface="Arial"/>
                        </a:rPr>
                        <a:t>225,357,000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latin typeface="Arial"/>
                        </a:rPr>
                        <a:t>60.84%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latin typeface="Arial"/>
                        </a:rPr>
                        <a:t>39.16%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90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latin typeface="Arial"/>
                        </a:rPr>
                        <a:t>180,321,000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latin typeface="Arial"/>
                        </a:rPr>
                        <a:t>103,450,000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latin typeface="Arial"/>
                        </a:rPr>
                        <a:t>283,771,000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latin typeface="Arial"/>
                        </a:rPr>
                        <a:t>63.54%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latin typeface="Arial"/>
                        </a:rPr>
                        <a:t>36.46%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01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latin typeface="Arial"/>
                        </a:rPr>
                        <a:t>247,335,000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latin typeface="Arial"/>
                        </a:rPr>
                        <a:t>191,771,906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latin typeface="Arial"/>
                        </a:rPr>
                        <a:t>439,106,906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latin typeface="Arial"/>
                        </a:rPr>
                        <a:t>56.33%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latin typeface="Arial"/>
                        </a:rPr>
                        <a:t>43.67%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90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latin typeface="Arial"/>
                        </a:rPr>
                        <a:t>251,540,000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latin typeface="Arial"/>
                        </a:rPr>
                        <a:t>207,869,560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latin typeface="Arial"/>
                        </a:rPr>
                        <a:t>459,409,560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latin typeface="Arial"/>
                        </a:rPr>
                        <a:t>54.75%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latin typeface="Arial"/>
                        </a:rPr>
                        <a:t>45.25%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90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latin typeface="Arial"/>
                        </a:rPr>
                        <a:t>208,046,000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latin typeface="Arial"/>
                        </a:rPr>
                        <a:t>282,605,931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latin typeface="Arial"/>
                        </a:rPr>
                        <a:t>490,651,931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latin typeface="Arial"/>
                        </a:rPr>
                        <a:t>42.40%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latin typeface="Arial"/>
                        </a:rPr>
                        <a:t>57.60%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90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latin typeface="Arial"/>
                        </a:rPr>
                        <a:t>201,805,000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latin typeface="Arial"/>
                        </a:rPr>
                        <a:t>311,102,071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latin typeface="Arial"/>
                        </a:rPr>
                        <a:t>512,907,071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latin typeface="Arial"/>
                        </a:rPr>
                        <a:t>39.35%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latin typeface="Arial"/>
                        </a:rPr>
                        <a:t>60.65%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90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 err="1">
                          <a:solidFill>
                            <a:srgbClr val="FFFFFF"/>
                          </a:solidFill>
                          <a:latin typeface="Arial"/>
                        </a:rPr>
                        <a:t>Viti</a:t>
                      </a:r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 2012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latin typeface="Arial"/>
                        </a:rPr>
                        <a:t>204,832,000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latin typeface="Arial"/>
                        </a:rPr>
                        <a:t>311,992,416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latin typeface="Arial"/>
                        </a:rPr>
                        <a:t>516,824,416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latin typeface="Arial"/>
                        </a:rPr>
                        <a:t>39.63%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latin typeface="Arial"/>
                        </a:rPr>
                        <a:t>60.37%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90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 err="1">
                          <a:solidFill>
                            <a:srgbClr val="FFFFFF"/>
                          </a:solidFill>
                          <a:latin typeface="Arial"/>
                        </a:rPr>
                        <a:t>Viti</a:t>
                      </a:r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 2013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latin typeface="Arial"/>
                        </a:rPr>
                        <a:t>234,767,326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latin typeface="Arial"/>
                        </a:rPr>
                        <a:t>329,704,542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latin typeface="Arial"/>
                        </a:rPr>
                        <a:t>564,471,868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latin typeface="Arial"/>
                        </a:rPr>
                        <a:t>41.59%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latin typeface="Arial"/>
                        </a:rPr>
                        <a:t>58.41%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90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err="1">
                          <a:solidFill>
                            <a:srgbClr val="FFFFFF"/>
                          </a:solidFill>
                          <a:latin typeface="Arial"/>
                        </a:rPr>
                        <a:t>Viti</a:t>
                      </a:r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 2014</a:t>
                      </a:r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232,065,000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latin typeface="Arial"/>
                        </a:rPr>
                        <a:t>421,409,693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latin typeface="Arial"/>
                        </a:rPr>
                        <a:t>653,474,693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latin typeface="Arial"/>
                        </a:rPr>
                        <a:t>35.51%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latin typeface="Arial"/>
                        </a:rPr>
                        <a:t>64.49%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Chart 11"/>
          <p:cNvGraphicFramePr>
            <a:graphicFrameLocks/>
          </p:cNvGraphicFramePr>
          <p:nvPr/>
        </p:nvGraphicFramePr>
        <p:xfrm>
          <a:off x="323850" y="2724150"/>
          <a:ext cx="6143625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Chart 12"/>
          <p:cNvGraphicFramePr>
            <a:graphicFrameLocks/>
          </p:cNvGraphicFramePr>
          <p:nvPr/>
        </p:nvGraphicFramePr>
        <p:xfrm>
          <a:off x="333375" y="2724150"/>
          <a:ext cx="613410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/>
          <p:cNvGraphicFramePr>
            <a:graphicFrameLocks/>
          </p:cNvGraphicFramePr>
          <p:nvPr/>
        </p:nvGraphicFramePr>
        <p:xfrm>
          <a:off x="3657601" y="457200"/>
          <a:ext cx="54864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/>
          </p:cNvGraphicFramePr>
          <p:nvPr/>
        </p:nvGraphicFramePr>
        <p:xfrm>
          <a:off x="323850" y="3114675"/>
          <a:ext cx="6162675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/>
        </p:nvGraphicFramePr>
        <p:xfrm>
          <a:off x="333375" y="3114675"/>
          <a:ext cx="7153275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Chart 10"/>
          <p:cNvGraphicFramePr>
            <a:graphicFrameLocks/>
          </p:cNvGraphicFramePr>
          <p:nvPr/>
        </p:nvGraphicFramePr>
        <p:xfrm>
          <a:off x="323850" y="3114675"/>
          <a:ext cx="6162675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Chart 11"/>
          <p:cNvGraphicFramePr>
            <a:graphicFrameLocks/>
          </p:cNvGraphicFramePr>
          <p:nvPr/>
        </p:nvGraphicFramePr>
        <p:xfrm>
          <a:off x="333375" y="3114675"/>
          <a:ext cx="7153275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4" name="Chart 13"/>
          <p:cNvGraphicFramePr>
            <a:graphicFrameLocks/>
          </p:cNvGraphicFramePr>
          <p:nvPr/>
        </p:nvGraphicFramePr>
        <p:xfrm>
          <a:off x="323850" y="3114675"/>
          <a:ext cx="6162675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5" name="Chart 14"/>
          <p:cNvGraphicFramePr>
            <a:graphicFrameLocks/>
          </p:cNvGraphicFramePr>
          <p:nvPr/>
        </p:nvGraphicFramePr>
        <p:xfrm>
          <a:off x="333375" y="3114675"/>
          <a:ext cx="7153275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304800" y="228602"/>
          <a:ext cx="8534401" cy="2743202"/>
        </p:xfrm>
        <a:graphic>
          <a:graphicData uri="http://schemas.openxmlformats.org/drawingml/2006/table">
            <a:tbl>
              <a:tblPr/>
              <a:tblGrid>
                <a:gridCol w="1155295"/>
                <a:gridCol w="1649311"/>
                <a:gridCol w="1322560"/>
                <a:gridCol w="1369238"/>
                <a:gridCol w="964692"/>
                <a:gridCol w="1061937"/>
                <a:gridCol w="1011368"/>
              </a:tblGrid>
              <a:tr h="2186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 err="1">
                          <a:solidFill>
                            <a:srgbClr val="FFFFFF"/>
                          </a:solidFill>
                          <a:latin typeface="Arial"/>
                        </a:rPr>
                        <a:t>Vitet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Trasfert e pakushtezuar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te ardhurat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   burime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% qe ze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% qe zene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 err="1">
                          <a:solidFill>
                            <a:srgbClr val="FFFFFF"/>
                          </a:solidFill>
                          <a:latin typeface="Arial"/>
                        </a:rPr>
                        <a:t>Granti</a:t>
                      </a:r>
                      <a:r>
                        <a:rPr lang="en-US" sz="9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</a:tr>
              <a:tr h="2186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trasferta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te ardhurat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konkurues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  <a:tr h="2096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latin typeface="Arial"/>
                        </a:rPr>
                        <a:t>101,531,000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latin typeface="Arial"/>
                        </a:rPr>
                        <a:t>63,474,000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latin typeface="Arial"/>
                        </a:rPr>
                        <a:t>165,005,000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latin typeface="Arial"/>
                        </a:rPr>
                        <a:t>61.53%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latin typeface="Arial"/>
                        </a:rPr>
                        <a:t>38.47%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6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latin typeface="Arial"/>
                        </a:rPr>
                        <a:t>153,081,000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latin typeface="Arial"/>
                        </a:rPr>
                        <a:t>73,051,000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latin typeface="Arial"/>
                        </a:rPr>
                        <a:t>226,132,000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latin typeface="Arial"/>
                        </a:rPr>
                        <a:t>67.70%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latin typeface="Arial"/>
                        </a:rPr>
                        <a:t>32.30%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15,744,000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6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latin typeface="Arial"/>
                        </a:rPr>
                        <a:t>137,110,000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latin typeface="Arial"/>
                        </a:rPr>
                        <a:t>88,247,000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latin typeface="Arial"/>
                        </a:rPr>
                        <a:t>225,357,000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latin typeface="Arial"/>
                        </a:rPr>
                        <a:t>60.84%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latin typeface="Arial"/>
                        </a:rPr>
                        <a:t>39.16%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154,739,646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6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latin typeface="Arial"/>
                        </a:rPr>
                        <a:t>180,321,000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latin typeface="Arial"/>
                        </a:rPr>
                        <a:t>103,450,000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latin typeface="Arial"/>
                        </a:rPr>
                        <a:t>283,771,000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latin typeface="Arial"/>
                        </a:rPr>
                        <a:t>63.54%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latin typeface="Arial"/>
                        </a:rPr>
                        <a:t>36.46%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157,013,277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6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latin typeface="Arial"/>
                        </a:rPr>
                        <a:t>247,335,000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latin typeface="Arial"/>
                        </a:rPr>
                        <a:t>191,771,906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latin typeface="Arial"/>
                        </a:rPr>
                        <a:t>439,106,906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latin typeface="Arial"/>
                        </a:rPr>
                        <a:t>56.33%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latin typeface="Arial"/>
                        </a:rPr>
                        <a:t>43.67%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133,396,983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6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latin typeface="Arial"/>
                        </a:rPr>
                        <a:t>251,540,000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latin typeface="Arial"/>
                        </a:rPr>
                        <a:t>207,869,560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latin typeface="Arial"/>
                        </a:rPr>
                        <a:t>459,409,560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latin typeface="Arial"/>
                        </a:rPr>
                        <a:t>54.75%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latin typeface="Arial"/>
                        </a:rPr>
                        <a:t>45.25%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314,232,703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6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latin typeface="Arial"/>
                        </a:rPr>
                        <a:t>208,046,000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latin typeface="Arial"/>
                        </a:rPr>
                        <a:t>282,605,931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latin typeface="Arial"/>
                        </a:rPr>
                        <a:t>490,651,931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latin typeface="Arial"/>
                        </a:rPr>
                        <a:t>42.40%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latin typeface="Arial"/>
                        </a:rPr>
                        <a:t>57.60%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470,882,380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6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latin typeface="Arial"/>
                        </a:rPr>
                        <a:t>201,805,000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latin typeface="Arial"/>
                        </a:rPr>
                        <a:t>311,102,071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latin typeface="Arial"/>
                        </a:rPr>
                        <a:t>512,907,071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latin typeface="Arial"/>
                        </a:rPr>
                        <a:t>39.35%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latin typeface="Arial"/>
                        </a:rPr>
                        <a:t>60.65%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356,675,552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6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latin typeface="Arial"/>
                        </a:rPr>
                        <a:t>204,832,000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latin typeface="Arial"/>
                        </a:rPr>
                        <a:t>311,992,416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latin typeface="Arial"/>
                        </a:rPr>
                        <a:t>516,824,416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latin typeface="Arial"/>
                        </a:rPr>
                        <a:t>39.63%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latin typeface="Arial"/>
                        </a:rPr>
                        <a:t>60.37%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358,000,000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6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latin typeface="Arial"/>
                        </a:rPr>
                        <a:t>234,767,326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latin typeface="Arial"/>
                        </a:rPr>
                        <a:t>329,704,542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latin typeface="Arial"/>
                        </a:rPr>
                        <a:t>564,471,868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latin typeface="Arial"/>
                        </a:rPr>
                        <a:t>41.59%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latin typeface="Arial"/>
                        </a:rPr>
                        <a:t>58.41%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135,412,000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6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 err="1">
                          <a:solidFill>
                            <a:srgbClr val="FFFFFF"/>
                          </a:solidFill>
                          <a:latin typeface="Arial"/>
                        </a:rPr>
                        <a:t>Viti</a:t>
                      </a:r>
                      <a:r>
                        <a:rPr lang="en-US" sz="9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 2014</a:t>
                      </a:r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232,065,000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latin typeface="Arial"/>
                        </a:rPr>
                        <a:t>421,409,693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latin typeface="Arial"/>
                        </a:rPr>
                        <a:t>653,474,693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latin typeface="Arial"/>
                        </a:rPr>
                        <a:t>35.51%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latin typeface="Arial"/>
                        </a:rPr>
                        <a:t>64.49%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100,000,000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7" name="Chart 16"/>
          <p:cNvGraphicFramePr>
            <a:graphicFrameLocks/>
          </p:cNvGraphicFramePr>
          <p:nvPr/>
        </p:nvGraphicFramePr>
        <p:xfrm>
          <a:off x="323850" y="2724150"/>
          <a:ext cx="6143625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18" name="Chart 17"/>
          <p:cNvGraphicFramePr>
            <a:graphicFrameLocks/>
          </p:cNvGraphicFramePr>
          <p:nvPr/>
        </p:nvGraphicFramePr>
        <p:xfrm>
          <a:off x="333375" y="2724150"/>
          <a:ext cx="613410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13" name="Chart 12"/>
          <p:cNvGraphicFramePr>
            <a:graphicFrameLocks/>
          </p:cNvGraphicFramePr>
          <p:nvPr/>
        </p:nvGraphicFramePr>
        <p:xfrm>
          <a:off x="0" y="3048000"/>
          <a:ext cx="91440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00200" y="523875"/>
          <a:ext cx="5295899" cy="2752725"/>
        </p:xfrm>
        <a:graphic>
          <a:graphicData uri="http://schemas.openxmlformats.org/drawingml/2006/table">
            <a:tbl>
              <a:tblPr/>
              <a:tblGrid>
                <a:gridCol w="558465"/>
                <a:gridCol w="1396163"/>
                <a:gridCol w="812313"/>
                <a:gridCol w="990006"/>
                <a:gridCol w="752024"/>
                <a:gridCol w="786928"/>
              </a:tblGrid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VITET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VLERA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Investimet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shpenzimet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Investime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Shpenzime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ne 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funksionim 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Vlere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funks vlere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 err="1">
                          <a:latin typeface="Arial"/>
                        </a:rPr>
                        <a:t>Viti</a:t>
                      </a:r>
                      <a:r>
                        <a:rPr lang="en-US" sz="900" b="0" i="0" u="none" strike="noStrike" dirty="0">
                          <a:latin typeface="Arial"/>
                        </a:rPr>
                        <a:t> 1998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10,808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90.00%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              1,081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               9,727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 err="1">
                          <a:latin typeface="Arial"/>
                        </a:rPr>
                        <a:t>Viti</a:t>
                      </a:r>
                      <a:r>
                        <a:rPr lang="en-US" sz="900" b="0" i="0" u="none" strike="noStrike" dirty="0">
                          <a:latin typeface="Arial"/>
                        </a:rPr>
                        <a:t> 1999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32,053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12.00%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88.00%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              3,846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             28,207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 err="1">
                          <a:latin typeface="Arial"/>
                        </a:rPr>
                        <a:t>Viti</a:t>
                      </a:r>
                      <a:r>
                        <a:rPr lang="en-US" sz="900" b="0" i="0" u="none" strike="noStrike" dirty="0">
                          <a:latin typeface="Arial"/>
                        </a:rPr>
                        <a:t> 2000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18,035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80.00%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              3,607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             14,428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 err="1">
                          <a:latin typeface="Arial"/>
                        </a:rPr>
                        <a:t>Viti</a:t>
                      </a:r>
                      <a:r>
                        <a:rPr lang="en-US" sz="900" b="0" i="0" u="none" strike="noStrike" dirty="0">
                          <a:latin typeface="Arial"/>
                        </a:rPr>
                        <a:t> 2001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34,369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22.00%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78.00%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              7,561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             26,808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 err="1">
                          <a:latin typeface="Arial"/>
                        </a:rPr>
                        <a:t>Viti</a:t>
                      </a:r>
                      <a:r>
                        <a:rPr lang="en-US" sz="900" b="0" i="0" u="none" strike="noStrike" dirty="0">
                          <a:latin typeface="Arial"/>
                        </a:rPr>
                        <a:t> 2002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113,130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25.00%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75.00%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            28,283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             84,848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 err="1">
                          <a:latin typeface="Arial"/>
                        </a:rPr>
                        <a:t>Viti</a:t>
                      </a:r>
                      <a:r>
                        <a:rPr lang="en-US" sz="900" b="0" i="0" u="none" strike="noStrike" dirty="0">
                          <a:latin typeface="Arial"/>
                        </a:rPr>
                        <a:t> 2003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119,095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28.00%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72.00%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            33,347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             85,748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/>
                        </a:rPr>
                        <a:t>Viti 2004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154,718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30.00%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70.00%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            46,415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           108,303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 err="1">
                          <a:latin typeface="Arial"/>
                        </a:rPr>
                        <a:t>Viti</a:t>
                      </a:r>
                      <a:r>
                        <a:rPr lang="en-US" sz="900" b="0" i="0" u="none" strike="noStrike" dirty="0">
                          <a:latin typeface="Arial"/>
                        </a:rPr>
                        <a:t> 2005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214,153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32.00%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68.00%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            68,529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           145,624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 err="1">
                          <a:latin typeface="Arial"/>
                        </a:rPr>
                        <a:t>Viti</a:t>
                      </a:r>
                      <a:r>
                        <a:rPr lang="en-US" sz="900" b="0" i="0" u="none" strike="noStrike" dirty="0">
                          <a:latin typeface="Arial"/>
                        </a:rPr>
                        <a:t> 2006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288,028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32.00%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68.00%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            92,169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           195,859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 err="1">
                          <a:latin typeface="Arial"/>
                        </a:rPr>
                        <a:t>Viti</a:t>
                      </a:r>
                      <a:r>
                        <a:rPr lang="en-US" sz="900" b="0" i="0" u="none" strike="noStrike" dirty="0">
                          <a:latin typeface="Arial"/>
                        </a:rPr>
                        <a:t> 2007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365,860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42.00%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58.00%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          153,661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           212,199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 err="1">
                          <a:latin typeface="Arial"/>
                        </a:rPr>
                        <a:t>Viti</a:t>
                      </a:r>
                      <a:r>
                        <a:rPr lang="en-US" sz="900" b="0" i="0" u="none" strike="noStrike" dirty="0">
                          <a:latin typeface="Arial"/>
                        </a:rPr>
                        <a:t> 2008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526,335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46.00%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54.00%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          242,114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           284,221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 err="1">
                          <a:latin typeface="Arial"/>
                        </a:rPr>
                        <a:t>Viti</a:t>
                      </a:r>
                      <a:r>
                        <a:rPr lang="en-US" sz="900" b="0" i="0" u="none" strike="noStrike" dirty="0">
                          <a:latin typeface="Arial"/>
                        </a:rPr>
                        <a:t> 2009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671,901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60.00%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40.00%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          405,307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           266,594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 err="1">
                          <a:latin typeface="Arial"/>
                        </a:rPr>
                        <a:t>Viti</a:t>
                      </a:r>
                      <a:r>
                        <a:rPr lang="en-US" sz="900" b="0" i="0" u="none" strike="noStrike" dirty="0">
                          <a:latin typeface="Arial"/>
                        </a:rPr>
                        <a:t> 2010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611,722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58.30%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41.70%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latin typeface="Arial"/>
                        </a:rPr>
                        <a:t>          356,660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           255,062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 err="1">
                          <a:latin typeface="Arial"/>
                        </a:rPr>
                        <a:t>Viti</a:t>
                      </a:r>
                      <a:r>
                        <a:rPr lang="en-US" sz="900" b="0" i="0" u="none" strike="noStrike" dirty="0">
                          <a:latin typeface="Arial"/>
                        </a:rPr>
                        <a:t> 2011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629,501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52.28%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47.72%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latin typeface="Arial"/>
                        </a:rPr>
                        <a:t>          329,103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           300,398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 err="1">
                          <a:latin typeface="Arial"/>
                        </a:rPr>
                        <a:t>Viti</a:t>
                      </a:r>
                      <a:r>
                        <a:rPr lang="en-US" sz="900" b="0" i="0" u="none" strike="noStrike" dirty="0">
                          <a:latin typeface="Arial"/>
                        </a:rPr>
                        <a:t> 2012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690,105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59.24%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40.76%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latin typeface="Arial"/>
                        </a:rPr>
                        <a:t>          408,818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latin typeface="Arial"/>
                        </a:rPr>
                        <a:t>           281,287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 err="1">
                          <a:latin typeface="Arial"/>
                        </a:rPr>
                        <a:t>Viti</a:t>
                      </a:r>
                      <a:r>
                        <a:rPr lang="en-US" sz="900" b="0" i="0" u="none" strike="noStrike" dirty="0">
                          <a:latin typeface="Arial"/>
                        </a:rPr>
                        <a:t> 2013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731,168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60.00%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40.00%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          438,701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latin typeface="Arial"/>
                        </a:rPr>
                        <a:t>           292,467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 err="1">
                          <a:latin typeface="Arial"/>
                        </a:rPr>
                        <a:t>Viti</a:t>
                      </a:r>
                      <a:r>
                        <a:rPr lang="en-US" sz="900" b="0" i="0" u="none" strike="noStrike" dirty="0">
                          <a:latin typeface="Arial"/>
                        </a:rPr>
                        <a:t> 2014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683,508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56.65%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43.35%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          387,207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latin typeface="Arial"/>
                        </a:rPr>
                        <a:t>           296,301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0" y="3352800"/>
          <a:ext cx="9144000" cy="350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 flipH="1">
            <a:off x="0" y="0"/>
            <a:ext cx="9144000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Buxheti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miratuar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ne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Keshillin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Bashkiak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ne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vite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planifikim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28600" y="152400"/>
          <a:ext cx="2070100" cy="2914650"/>
        </p:xfrm>
        <a:graphic>
          <a:graphicData uri="http://schemas.openxmlformats.org/drawingml/2006/table">
            <a:tbl>
              <a:tblPr/>
              <a:tblGrid>
                <a:gridCol w="557944"/>
                <a:gridCol w="979573"/>
                <a:gridCol w="532583"/>
              </a:tblGrid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VLERA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Viti 1998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10,808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Viti 1999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32,053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Viti 2000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18,035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Viti 2001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34,369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Viti 2002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113,130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Viti 2003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119,095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Viti 2004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154,718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Viti 2005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214,153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31.33%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Viti 2006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288,028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42.14%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Viti 2007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365,860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53.53%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Viti 2008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526,335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77.00%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Viti 2009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671,901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98.30%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Viti 2010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611,722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89.50%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Viti 2011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629,501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108.58%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Viti 2012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690,105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99.04%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Viti 2013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731,168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106.97%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Viti 2014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683,508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/>
        </p:nvGraphicFramePr>
        <p:xfrm>
          <a:off x="152400" y="3962400"/>
          <a:ext cx="88392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Rectangle 9"/>
          <p:cNvSpPr/>
          <p:nvPr/>
        </p:nvSpPr>
        <p:spPr>
          <a:xfrm>
            <a:off x="2895600" y="2438400"/>
            <a:ext cx="5791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Buxheti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 </a:t>
            </a:r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miratuar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ne </a:t>
            </a:r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Keshillin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Bashkiak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ne </a:t>
            </a:r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vite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planifikim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b="1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28600" y="152400"/>
            <a:ext cx="876300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sq-AL" sz="1600" b="1" dirty="0" smtClean="0"/>
              <a:t>Sipas tabelës së të ardhurave, bëhet edhe shpërndarja e shpenzimeve për realizimin e funksioneve të veta dhe të përbashkëta.</a:t>
            </a:r>
            <a:endParaRPr lang="en-US" sz="1600" dirty="0" smtClean="0"/>
          </a:p>
          <a:p>
            <a:r>
              <a:rPr lang="sq-AL" sz="1600" dirty="0" smtClean="0"/>
              <a:t> </a:t>
            </a:r>
            <a:endParaRPr lang="en-US" sz="1600" dirty="0" smtClean="0"/>
          </a:p>
          <a:p>
            <a:r>
              <a:rPr lang="sq-AL" sz="1600" b="1" dirty="0" smtClean="0"/>
              <a:t>Njesite pjesemarrese ne Programin Buxhetor jane</a:t>
            </a:r>
            <a:endParaRPr lang="en-US" sz="1600" dirty="0" smtClean="0"/>
          </a:p>
          <a:p>
            <a:r>
              <a:rPr lang="sq-AL" sz="1600" dirty="0" smtClean="0"/>
              <a:t>-Aparati i Administrates se Bashkise Kamez</a:t>
            </a:r>
            <a:endParaRPr lang="en-US" sz="1600" dirty="0" smtClean="0"/>
          </a:p>
          <a:p>
            <a:r>
              <a:rPr lang="sq-AL" sz="1600" dirty="0" smtClean="0"/>
              <a:t>-Nd.e Pastrim Gjelberimit e Treg.</a:t>
            </a:r>
            <a:endParaRPr lang="en-US" sz="1600" dirty="0" smtClean="0"/>
          </a:p>
          <a:p>
            <a:r>
              <a:rPr lang="sq-AL" sz="1600" dirty="0" smtClean="0"/>
              <a:t>-Nd. e Ujesjelles Kanalizimeve.</a:t>
            </a:r>
            <a:endParaRPr lang="en-US" sz="1600" dirty="0" smtClean="0"/>
          </a:p>
          <a:p>
            <a:r>
              <a:rPr lang="sq-AL" sz="1600" b="1" dirty="0" smtClean="0"/>
              <a:t> </a:t>
            </a:r>
            <a:endParaRPr lang="en-US" sz="1600" dirty="0" smtClean="0"/>
          </a:p>
          <a:p>
            <a:pPr lvl="0"/>
            <a:r>
              <a:rPr lang="sq-AL" sz="1600" b="1" u="sng" dirty="0" smtClean="0">
                <a:solidFill>
                  <a:srgbClr val="0070C0"/>
                </a:solidFill>
              </a:rPr>
              <a:t>SHPENZIMET</a:t>
            </a:r>
            <a:endParaRPr lang="en-US" sz="1600" b="1" dirty="0" smtClean="0">
              <a:solidFill>
                <a:srgbClr val="0070C0"/>
              </a:solidFill>
            </a:endParaRPr>
          </a:p>
          <a:p>
            <a:r>
              <a:rPr lang="sq-AL" sz="1600" dirty="0" smtClean="0"/>
              <a:t>Shpenzimet e planifikuara në buxhetin e Bashkisë Kamëz do të përfshijnë:</a:t>
            </a:r>
            <a:endParaRPr lang="en-US" sz="1600" dirty="0" smtClean="0"/>
          </a:p>
          <a:p>
            <a:r>
              <a:rPr lang="sq-AL" sz="1600" dirty="0" smtClean="0"/>
              <a:t>-Shpenzime për funksione të veta</a:t>
            </a:r>
            <a:endParaRPr lang="en-US" sz="1600" dirty="0" smtClean="0"/>
          </a:p>
          <a:p>
            <a:r>
              <a:rPr lang="sq-AL" sz="1600" dirty="0" smtClean="0"/>
              <a:t>-Shpenzime për funksione të deleguara</a:t>
            </a:r>
            <a:endParaRPr lang="en-US" sz="1600" dirty="0" smtClean="0"/>
          </a:p>
          <a:p>
            <a:r>
              <a:rPr lang="sq-AL" sz="1600" dirty="0" smtClean="0"/>
              <a:t>-Shpenzime për funksione të përbashkëta</a:t>
            </a:r>
            <a:endParaRPr lang="en-US" sz="1600" dirty="0" smtClean="0"/>
          </a:p>
          <a:p>
            <a:r>
              <a:rPr lang="sq-AL" sz="1600" dirty="0" smtClean="0"/>
              <a:t>Një analizë me e hollësishme për shpenzimet e sipërpërmendura jepet më poshtë.</a:t>
            </a:r>
            <a:endParaRPr lang="en-US" sz="1600" dirty="0" smtClean="0"/>
          </a:p>
          <a:p>
            <a:r>
              <a:rPr lang="sq-AL" sz="1600" dirty="0" smtClean="0"/>
              <a:t> </a:t>
            </a:r>
            <a:endParaRPr lang="en-US" sz="1600" dirty="0" smtClean="0"/>
          </a:p>
          <a:p>
            <a:r>
              <a:rPr lang="sq-AL" sz="1600" b="1" dirty="0" smtClean="0"/>
              <a:t>Shpenzime për funksione të veta</a:t>
            </a:r>
            <a:endParaRPr lang="en-US" sz="1600" dirty="0" smtClean="0"/>
          </a:p>
          <a:p>
            <a:r>
              <a:rPr lang="sq-AL" sz="1600" b="1" dirty="0" smtClean="0"/>
              <a:t>Shpenzimet për funksione të veta ndahen në dy grupe të mëdha:</a:t>
            </a:r>
            <a:endParaRPr lang="en-US" sz="1600" dirty="0" smtClean="0"/>
          </a:p>
          <a:p>
            <a:endParaRPr lang="en-US" sz="1600" b="1" dirty="0" smtClean="0"/>
          </a:p>
          <a:p>
            <a:r>
              <a:rPr lang="sq-AL" sz="1600" b="1" dirty="0" smtClean="0"/>
              <a:t>1. Shpenzime për funksionim </a:t>
            </a:r>
            <a:r>
              <a:rPr lang="sq-AL" sz="1600" dirty="0" smtClean="0"/>
              <a:t>në këtë grup shpenzimesh përfshihen: pagat, sigurimet shoqërore, shpenzimet operative si (shpenzimet për energji, telefon, posta, shpenzime të ndryshme speciale, shërbime të ndryshme, karburant, kanceleri, sporti, kultura etj.), që më hollësisht do t’i trajtojmë më poshtë.</a:t>
            </a:r>
            <a:endParaRPr lang="en-US" sz="1600" dirty="0" smtClean="0"/>
          </a:p>
          <a:p>
            <a:r>
              <a:rPr lang="sq-AL" sz="1600" b="1" dirty="0" smtClean="0"/>
              <a:t>2. Shpenzime kapitale </a:t>
            </a:r>
            <a:r>
              <a:rPr lang="sq-AL" sz="1600" dirty="0" smtClean="0"/>
              <a:t>(investime</a:t>
            </a:r>
            <a:r>
              <a:rPr lang="sq-AL" sz="1600" b="1" dirty="0" smtClean="0"/>
              <a:t>) </a:t>
            </a:r>
            <a:r>
              <a:rPr lang="sq-AL" sz="1600" dirty="0" smtClean="0"/>
              <a:t>ku përfshihen projekte, rikonstruksion e asfaltim rrugësh, ndërtim KUZ, ndërtime në shërbimet publike, investime në shkolla etj.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flipH="1">
            <a:off x="0" y="0"/>
            <a:ext cx="91440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q-AL" sz="2400" b="1" dirty="0"/>
              <a:t>RELACION MBI PREZANTIMIN E BUXHETIT TË VITIT </a:t>
            </a:r>
            <a:r>
              <a:rPr lang="sq-AL" sz="2400" b="1" dirty="0" smtClean="0"/>
              <a:t>201</a:t>
            </a:r>
            <a:r>
              <a:rPr lang="en-US" sz="2400" b="1" dirty="0" smtClean="0"/>
              <a:t>4</a:t>
            </a:r>
            <a:endParaRPr lang="en-US" sz="2400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52400" y="1219200"/>
            <a:ext cx="87630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1400" b="1" dirty="0" smtClean="0"/>
              <a:t>B</a:t>
            </a:r>
            <a:r>
              <a:rPr lang="sq-AL" sz="1400" b="1" dirty="0" err="1" smtClean="0"/>
              <a:t>uxheti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i</a:t>
            </a:r>
            <a:r>
              <a:rPr lang="sq-AL" sz="1400" b="1" dirty="0" smtClean="0"/>
              <a:t> </a:t>
            </a:r>
            <a:r>
              <a:rPr lang="en-US" sz="1400" b="1" dirty="0" smtClean="0"/>
              <a:t>v</a:t>
            </a:r>
            <a:r>
              <a:rPr lang="sq-AL" sz="1400" b="1" dirty="0" err="1" smtClean="0"/>
              <a:t>itit</a:t>
            </a:r>
            <a:r>
              <a:rPr lang="sq-AL" sz="1400" b="1" dirty="0" smtClean="0"/>
              <a:t> </a:t>
            </a:r>
            <a:r>
              <a:rPr lang="sq-AL" sz="1400" b="1" dirty="0" smtClean="0"/>
              <a:t>201</a:t>
            </a:r>
            <a:r>
              <a:rPr lang="en-US" sz="1400" b="1" dirty="0" smtClean="0"/>
              <a:t>4</a:t>
            </a:r>
            <a:endParaRPr lang="en-US" sz="1400" dirty="0" smtClean="0"/>
          </a:p>
          <a:p>
            <a:r>
              <a:rPr lang="sq-AL" sz="1400" dirty="0" smtClean="0"/>
              <a:t>Për hartimin e këtij </a:t>
            </a:r>
            <a:r>
              <a:rPr lang="sq-AL" sz="1400" dirty="0" smtClean="0"/>
              <a:t>buxheti </a:t>
            </a:r>
            <a:r>
              <a:rPr lang="sq-AL" sz="1400" dirty="0" smtClean="0"/>
              <a:t>jemi bazuar në ligjin nr. 9936, datë 26.6.2008 “Për menaxhimin e sistemit buxhetor në Republikën e Shqipërisë”, ligj ky që përfaqëson një koncept shumë të zhvilluar dhe bashkëkohor të së drejtës buxhetore.</a:t>
            </a:r>
            <a:endParaRPr lang="en-US" sz="1400" dirty="0" smtClean="0"/>
          </a:p>
          <a:p>
            <a:r>
              <a:rPr lang="sq-AL" sz="1400" b="1" dirty="0" smtClean="0"/>
              <a:t>Buxheti vjetor vendor bazohet në planin strategjik të zhvillimit të aprovuar nga këshilli. Në këto plane përkthehen qëllimet e tij të zhvillimit, objektivat dhe strategjitë në veprimtari konkrete për zbatimin e tyre.</a:t>
            </a:r>
            <a:endParaRPr lang="en-US" sz="1400" dirty="0" smtClean="0"/>
          </a:p>
          <a:p>
            <a:r>
              <a:rPr lang="sq-AL" sz="1400" b="1" dirty="0" smtClean="0"/>
              <a:t> </a:t>
            </a:r>
            <a:endParaRPr lang="en-US" sz="1400" dirty="0" smtClean="0"/>
          </a:p>
          <a:p>
            <a:r>
              <a:rPr lang="sq-AL" sz="1400" b="1" dirty="0" smtClean="0"/>
              <a:t>Objektivi prioritar i këtij </a:t>
            </a:r>
            <a:r>
              <a:rPr lang="sq-AL" sz="1400" b="1" dirty="0" smtClean="0"/>
              <a:t>buxheti </a:t>
            </a:r>
            <a:r>
              <a:rPr lang="sq-AL" sz="1400" b="1" dirty="0" smtClean="0"/>
              <a:t>do të jetë permiresimi i infrastruktures ne te gjithe teritorin e Bashkise Kamez, rritja e numerit te te punesuarve, zhvillimi ekonomik si dhe rritja e cilësisë së shërbimit ndaj qytetarëve.</a:t>
            </a:r>
            <a:endParaRPr lang="en-US" sz="1400" dirty="0" smtClean="0"/>
          </a:p>
          <a:p>
            <a:r>
              <a:rPr lang="sq-AL" sz="1400" dirty="0" smtClean="0"/>
              <a:t>Ky </a:t>
            </a:r>
            <a:r>
              <a:rPr lang="sq-AL" sz="1400" dirty="0" smtClean="0"/>
              <a:t>buxhet </a:t>
            </a:r>
            <a:r>
              <a:rPr lang="sq-AL" sz="1400" dirty="0" smtClean="0"/>
              <a:t>përbën një moment të rëndësishëm në përgatitjen dhe mbështetjen e zhvillimeve ekonomike e shoqërore të Bashkisë Kamëz për një periudhe trevjeçare, i cili synon të ofrojë produkte të matshme që do të rezultojnë në procesin e zbatimit të tij.</a:t>
            </a:r>
            <a:endParaRPr lang="en-US" sz="1400" dirty="0" smtClean="0"/>
          </a:p>
          <a:p>
            <a:r>
              <a:rPr lang="sq-AL" sz="1400" dirty="0" smtClean="0"/>
              <a:t>Ky </a:t>
            </a:r>
            <a:r>
              <a:rPr lang="sq-AL" sz="1400" dirty="0" smtClean="0"/>
              <a:t>buxhet </a:t>
            </a:r>
            <a:r>
              <a:rPr lang="sq-AL" sz="1400" dirty="0" smtClean="0"/>
              <a:t>bazohet në arritjet dhe rezultatet e viteve të mëparshme, sidomos në vitet 2007- 201</a:t>
            </a:r>
            <a:r>
              <a:rPr lang="en-US" sz="1400" dirty="0" smtClean="0"/>
              <a:t>3</a:t>
            </a:r>
            <a:r>
              <a:rPr lang="sq-AL" sz="1400" dirty="0" smtClean="0"/>
              <a:t>, duke rritur të ardhurat dhe duke përdorur fondet publike në mënyrë me ekonomike.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521" name="Rectangle 1"/>
          <p:cNvSpPr>
            <a:spLocks noChangeArrowheads="1"/>
          </p:cNvSpPr>
          <p:nvPr/>
        </p:nvSpPr>
        <p:spPr bwMode="auto">
          <a:xfrm>
            <a:off x="0" y="0"/>
            <a:ext cx="9144000" cy="5570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600" b="1" dirty="0" smtClean="0"/>
          </a:p>
          <a:p>
            <a:pPr algn="ctr"/>
            <a:r>
              <a:rPr lang="en-US" sz="2000" b="1" dirty="0" smtClean="0"/>
              <a:t>INVESTIMET</a:t>
            </a:r>
            <a:endParaRPr lang="en-US" sz="1600" b="1" dirty="0" smtClean="0"/>
          </a:p>
          <a:p>
            <a:endParaRPr lang="en-US" sz="1600" b="1" dirty="0" smtClean="0"/>
          </a:p>
          <a:p>
            <a:r>
              <a:rPr lang="sq-AL" sz="1600" b="1" dirty="0" smtClean="0"/>
              <a:t>Ne total investimet per vitin 2014 jane planifikuar ne vleren </a:t>
            </a:r>
            <a:r>
              <a:rPr lang="en-US" sz="1600" b="1" dirty="0" smtClean="0"/>
              <a:t> </a:t>
            </a:r>
            <a:r>
              <a:rPr lang="sq-AL" sz="1600" b="1" dirty="0" smtClean="0"/>
              <a:t> 381  172 508  leke</a:t>
            </a:r>
            <a:endParaRPr lang="en-US" sz="1600" dirty="0" smtClean="0"/>
          </a:p>
          <a:p>
            <a:endParaRPr lang="en-US" sz="1600" b="1" dirty="0" smtClean="0"/>
          </a:p>
          <a:p>
            <a:r>
              <a:rPr lang="en-US" sz="1600" b="1" dirty="0" smtClean="0"/>
              <a:t>B</a:t>
            </a:r>
            <a:r>
              <a:rPr lang="sq-AL" sz="1600" b="1" dirty="0" err="1" smtClean="0"/>
              <a:t>uxheti</a:t>
            </a:r>
            <a:r>
              <a:rPr lang="sq-AL" sz="1600" b="1" dirty="0" smtClean="0"/>
              <a:t> </a:t>
            </a:r>
            <a:r>
              <a:rPr lang="sq-AL" sz="1600" b="1" dirty="0" smtClean="0"/>
              <a:t>2014  për investime ka parasysh:</a:t>
            </a:r>
            <a:endParaRPr lang="en-US" sz="1600" dirty="0" smtClean="0"/>
          </a:p>
          <a:p>
            <a:pPr lvl="1">
              <a:buFont typeface="Arial" pitchFamily="34" charset="0"/>
              <a:buChar char="•"/>
            </a:pPr>
            <a:r>
              <a:rPr lang="sq-AL" sz="1600" dirty="0" smtClean="0"/>
              <a:t>Planin Urban</a:t>
            </a:r>
            <a:r>
              <a:rPr lang="sq-AL" sz="1600" b="1" dirty="0" smtClean="0"/>
              <a:t>. </a:t>
            </a:r>
            <a:endParaRPr lang="en-US" sz="1600" dirty="0" smtClean="0"/>
          </a:p>
          <a:p>
            <a:pPr lvl="1">
              <a:buFont typeface="Arial" pitchFamily="34" charset="0"/>
              <a:buChar char="•"/>
            </a:pPr>
            <a:r>
              <a:rPr lang="sq-AL" sz="1600" dirty="0" smtClean="0"/>
              <a:t>Në planifikimin e shpenzimeve për investime është pasur parasysh orientimi i qeverisjes qendrore që të shkohet drejt rritjes së investimeve në shërbimet publike (rrugë, ujësjellës etj).</a:t>
            </a:r>
            <a:endParaRPr lang="en-US" sz="1600" dirty="0" smtClean="0"/>
          </a:p>
          <a:p>
            <a:pPr lvl="1">
              <a:buFont typeface="Arial" pitchFamily="34" charset="0"/>
              <a:buChar char="•"/>
            </a:pPr>
            <a:r>
              <a:rPr lang="sq-AL" sz="1600" dirty="0" smtClean="0"/>
              <a:t>Qëllimet dhe objektivat e qeverisjes vendore (rritja e nivelit të investimeve,  përmirësimi i raportit investime / shpenzime funksionimi.).</a:t>
            </a:r>
            <a:endParaRPr lang="en-US" sz="1600" dirty="0" smtClean="0"/>
          </a:p>
          <a:p>
            <a:pPr lvl="1">
              <a:buFont typeface="Arial" pitchFamily="34" charset="0"/>
              <a:buChar char="•"/>
            </a:pPr>
            <a:r>
              <a:rPr lang="sq-AL" sz="1600" dirty="0" smtClean="0"/>
              <a:t>Përshkrimin e programeve (planifikimi i shpenzimeve për investime me emërtimet përkatëse).</a:t>
            </a:r>
            <a:endParaRPr lang="en-US" sz="1600" dirty="0" smtClean="0"/>
          </a:p>
          <a:p>
            <a:pPr lvl="1">
              <a:buFont typeface="Arial" pitchFamily="34" charset="0"/>
              <a:buChar char="•"/>
            </a:pPr>
            <a:r>
              <a:rPr lang="sq-AL" sz="1600" dirty="0" smtClean="0"/>
              <a:t>Investimet t’i shërbejnë sa më shumë komunitetit për t’u bërë një bashki model dhe pjesë integruese e metropolit.</a:t>
            </a:r>
            <a:endParaRPr lang="en-US" sz="1600" dirty="0" smtClean="0"/>
          </a:p>
          <a:p>
            <a:pPr lvl="1">
              <a:buFont typeface="Arial" pitchFamily="34" charset="0"/>
              <a:buChar char="•"/>
            </a:pPr>
            <a:r>
              <a:rPr lang="sq-AL" sz="1600" dirty="0" smtClean="0"/>
              <a:t>Është pasur parasysh strategjia e zhvillimit të Bashkisë Kamëz, si dhe plani rregullues i tij.</a:t>
            </a:r>
            <a:endParaRPr lang="en-US" sz="1600" dirty="0" smtClean="0"/>
          </a:p>
          <a:p>
            <a:pPr lvl="1">
              <a:buFont typeface="Arial" pitchFamily="34" charset="0"/>
              <a:buChar char="•"/>
            </a:pPr>
            <a:r>
              <a:rPr lang="sq-AL" sz="1600" dirty="0" smtClean="0"/>
              <a:t>Është llogaritur kostoja e plotë për çdo projekt (edhe për financimet e pjesshme të vitit 2014 është llogaritur kostoja e plotë).</a:t>
            </a:r>
            <a:endParaRPr lang="en-US" sz="1600" dirty="0" smtClean="0"/>
          </a:p>
          <a:p>
            <a:pPr lvl="1">
              <a:buFont typeface="Arial" pitchFamily="34" charset="0"/>
              <a:buChar char="•"/>
            </a:pPr>
            <a:r>
              <a:rPr lang="sq-AL" sz="1600" dirty="0" smtClean="0"/>
              <a:t>Buxhetin faktik të viteve paraardhëse (sidomos 3 vitet e fundit).</a:t>
            </a:r>
            <a:endParaRPr lang="en-US" sz="1600" dirty="0" smtClean="0"/>
          </a:p>
          <a:p>
            <a:pPr lvl="1">
              <a:buFont typeface="Arial" pitchFamily="34" charset="0"/>
              <a:buChar char="•"/>
            </a:pPr>
            <a:r>
              <a:rPr lang="sq-AL" sz="1600" dirty="0" smtClean="0"/>
              <a:t>Në tabelën nr. 6/1 bashkëlidhur tregohet shumë qartë rritja e nivelit të investimeve, kryesisht në vitet 2007, 2008, 2009, 2010, 2011, 2012 dhe 2013.</a:t>
            </a:r>
            <a:endParaRPr lang="en-US" sz="1600" dirty="0" smtClean="0"/>
          </a:p>
          <a:p>
            <a:pPr lvl="1">
              <a:buFont typeface="Arial" pitchFamily="34" charset="0"/>
              <a:buChar char="•"/>
            </a:pPr>
            <a:r>
              <a:rPr lang="sq-AL" sz="1600" dirty="0" smtClean="0"/>
              <a:t>Në vitin 2014 parashikohet të parashikohet te perfundojne pjesa me e madhe e invesimeve ne vazhdim nga viti 2013.</a:t>
            </a:r>
            <a:endParaRPr lang="en-US" sz="16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" y="152400"/>
          <a:ext cx="4978401" cy="3400425"/>
        </p:xfrm>
        <a:graphic>
          <a:graphicData uri="http://schemas.openxmlformats.org/drawingml/2006/table">
            <a:tbl>
              <a:tblPr/>
              <a:tblGrid>
                <a:gridCol w="813256"/>
                <a:gridCol w="1282074"/>
                <a:gridCol w="545360"/>
                <a:gridCol w="545360"/>
                <a:gridCol w="861094"/>
                <a:gridCol w="931257"/>
              </a:tblGrid>
              <a:tr h="161925">
                <a:tc gridSpan="5"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>
                          <a:latin typeface="Arial"/>
                        </a:rPr>
                        <a:t>         INVESTIMET E REALIZUARA NGA BASHKIA KAMEZ NE VITE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de-DE" sz="1000" b="0" i="0" u="none" strike="noStrike">
                          <a:latin typeface="Arial"/>
                        </a:rPr>
                        <a:t>te ardhurat e vete Bashkise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latin typeface="Arial"/>
                        </a:rPr>
                        <a:t>ardh veta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VITET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VLERA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Shuma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Vitet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Vlera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000/LEKE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Viti 1998-2006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320,143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Viti 1998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2,949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Viti 2006-2009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619,792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Viti 1999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19,971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Viti 2007-2011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1,142,632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Viti 2000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9,172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Viti 2007-2013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1,707,412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Viti 2001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17,437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Viti 2007-2014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2,094,634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Viti 2002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30,950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Viti 2003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39,677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Viti 2004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58,516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Viti 2005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73,950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Viti 2006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67,521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320,143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120.95%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Viti 2007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73,075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529.90%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Viti 2008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125,009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518,227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309.76%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Viti 2009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354,187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109.33%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Viti 2010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356,660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108.57%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Viti 2011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233,701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165.69%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Viti 2012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281,055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137.77%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Viti 2013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283,725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136.48%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Viti 2014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387,222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/>
        </p:nvGraphicFramePr>
        <p:xfrm>
          <a:off x="0" y="3657600"/>
          <a:ext cx="91440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" y="152400"/>
          <a:ext cx="6007101" cy="3400425"/>
        </p:xfrm>
        <a:graphic>
          <a:graphicData uri="http://schemas.openxmlformats.org/drawingml/2006/table">
            <a:tbl>
              <a:tblPr/>
              <a:tblGrid>
                <a:gridCol w="811770"/>
                <a:gridCol w="1279732"/>
                <a:gridCol w="630316"/>
                <a:gridCol w="945474"/>
                <a:gridCol w="544364"/>
                <a:gridCol w="865888"/>
                <a:gridCol w="929557"/>
              </a:tblGrid>
              <a:tr h="161925">
                <a:tc gridSpan="5"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 dirty="0">
                          <a:latin typeface="Arial"/>
                        </a:rPr>
                        <a:t>         INVESTIMET E REALIZUARA NGA BASHKIA KAMEZ NE VITE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bashke me fondet e buxhetit shtetit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VLERA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Shuma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Ne 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Vitet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Vlera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000/LEKE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Viti 1998-2006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393,653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1998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2,949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14212.85%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Viti 2007-2010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1,844,765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1999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19,971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2098.73%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Viti 2007-2013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3,493,646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9,172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4569.74%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Viti 2007-2014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3,980,867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17,437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2403.72%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56,112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746.96%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52,930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791.87%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61,214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684.71%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79,910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524.51%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93,958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393,653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446.09%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230,088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182.16%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260,734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884,475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160.75%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667,943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62.75%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686,000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61.10%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590,370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71.00%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639,374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65.55%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419,137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487,221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1" y="3581400"/>
          <a:ext cx="9144000" cy="327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/>
        </p:nvGraphicFramePr>
        <p:xfrm>
          <a:off x="0" y="1866900"/>
          <a:ext cx="8181975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0" y="1866900"/>
          <a:ext cx="611505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0" y="1866900"/>
          <a:ext cx="720090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/>
        </p:nvGraphicFramePr>
        <p:xfrm>
          <a:off x="0" y="1866900"/>
          <a:ext cx="643890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/>
        </p:nvGraphicFramePr>
        <p:xfrm>
          <a:off x="0" y="1866900"/>
          <a:ext cx="4752975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0" name="Chart 9"/>
          <p:cNvGraphicFramePr>
            <a:graphicFrameLocks/>
          </p:cNvGraphicFramePr>
          <p:nvPr/>
        </p:nvGraphicFramePr>
        <p:xfrm>
          <a:off x="0" y="1866900"/>
          <a:ext cx="586740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2" name="Chart 11"/>
          <p:cNvGraphicFramePr>
            <a:graphicFrameLocks/>
          </p:cNvGraphicFramePr>
          <p:nvPr/>
        </p:nvGraphicFramePr>
        <p:xfrm>
          <a:off x="0" y="1866900"/>
          <a:ext cx="643890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13" name="Chart 12"/>
          <p:cNvGraphicFramePr>
            <a:graphicFrameLocks/>
          </p:cNvGraphicFramePr>
          <p:nvPr/>
        </p:nvGraphicFramePr>
        <p:xfrm>
          <a:off x="0" y="1866900"/>
          <a:ext cx="4752975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14" name="Chart 13"/>
          <p:cNvGraphicFramePr>
            <a:graphicFrameLocks/>
          </p:cNvGraphicFramePr>
          <p:nvPr/>
        </p:nvGraphicFramePr>
        <p:xfrm>
          <a:off x="0" y="1866900"/>
          <a:ext cx="586740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152400" y="304800"/>
          <a:ext cx="8839200" cy="2778406"/>
        </p:xfrm>
        <a:graphic>
          <a:graphicData uri="http://schemas.openxmlformats.org/drawingml/2006/table">
            <a:tbl>
              <a:tblPr/>
              <a:tblGrid>
                <a:gridCol w="564204"/>
                <a:gridCol w="1034375"/>
                <a:gridCol w="1452303"/>
                <a:gridCol w="1016960"/>
                <a:gridCol w="825410"/>
                <a:gridCol w="908997"/>
                <a:gridCol w="1030892"/>
                <a:gridCol w="975167"/>
                <a:gridCol w="1030892"/>
              </a:tblGrid>
              <a:tr h="15004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latin typeface="Arial"/>
                        </a:rPr>
                        <a:t>BASHKIA KAMEZ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latin typeface="Arial"/>
                        </a:rPr>
                        <a:t>(tab 5/10)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0040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Arial"/>
                        </a:rPr>
                        <a:t>Aparati + dy Ndermarrjet + arsimi+sporti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4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paga+sig</a:t>
                      </a:r>
                      <a:r>
                        <a:rPr lang="en-US" sz="11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 </a:t>
                      </a:r>
                      <a:r>
                        <a:rPr lang="en-US" sz="11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shoq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sociale</a:t>
                      </a:r>
                      <a:r>
                        <a:rPr lang="en-US" sz="11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 +operative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totali</a:t>
                      </a:r>
                      <a:r>
                        <a:rPr lang="en-US" sz="11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 </a:t>
                      </a:r>
                      <a:r>
                        <a:rPr lang="en-US" sz="11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funksion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% </a:t>
                      </a:r>
                      <a:r>
                        <a:rPr lang="en-US" sz="1000" b="0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paga+sig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% </a:t>
                      </a:r>
                      <a:r>
                        <a:rPr lang="en-US" sz="1000" b="0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oper+sociale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investime</a:t>
                      </a:r>
                      <a:r>
                        <a:rPr lang="en-US" sz="11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% </a:t>
                      </a:r>
                      <a:r>
                        <a:rPr lang="en-US" sz="1000" b="0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investime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Totali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  <a:tr h="1765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2003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54,083,000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30,110,000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84,193,000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64.24%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35.76%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19,677,000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18.94%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103,870,000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5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2004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79,770,000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38,734,000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118,504,000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67.31%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32.69%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33,516,000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22.05%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152,020,000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5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2005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100,575,000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57,658,000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158,233,000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63.56%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36.44%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43,950,000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21.74%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202,183,000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5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2006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99,795,688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64,400,632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164,196,320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60.78%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39.22%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61,521,175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27.26%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225,717,495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99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2007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100,379,218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49,015,024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149,394,242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67.19%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32.81%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73,074,948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32.85%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222,469,190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5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2008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105,246,401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73,980,886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000" b="0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179,227,287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000" b="0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58.72%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41.28%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125,009,017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41.09%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304,236,304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5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2009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136,600,895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107,069,630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000" b="0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243,670,525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000" b="0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56.06%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43.94%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334,187,511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57.83%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577,858,036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5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2010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143,984,401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111,078,149</a:t>
                      </a:r>
                      <a:endParaRPr lang="en-US" sz="11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000" b="0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255,062,550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000" b="0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56.45%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43.55%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356,660,000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58.30%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611,722,550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5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2011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144,934,752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119,219,169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264,153,921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54.87%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45.13%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233,700,268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46.94%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497,854,189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5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2012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152,975,608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125,307,515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278,283,123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54.97%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45.03%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281,055,415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50.25%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559,338,538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5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2013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168,729,458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111,580,954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280,310,412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60.19%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39.81%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283,725,420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50.30%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564,035,832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5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2014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166,724,000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129,562,567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296,286,567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56.27%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43.73%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387,221,508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56.65%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683,508,075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6" name="Chart 15"/>
          <p:cNvGraphicFramePr>
            <a:graphicFrameLocks/>
          </p:cNvGraphicFramePr>
          <p:nvPr/>
        </p:nvGraphicFramePr>
        <p:xfrm>
          <a:off x="0" y="1866900"/>
          <a:ext cx="710565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graphicFrame>
        <p:nvGraphicFramePr>
          <p:cNvPr id="17" name="Chart 16"/>
          <p:cNvGraphicFramePr>
            <a:graphicFrameLocks/>
          </p:cNvGraphicFramePr>
          <p:nvPr/>
        </p:nvGraphicFramePr>
        <p:xfrm>
          <a:off x="0" y="1866900"/>
          <a:ext cx="504825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2"/>
          </a:graphicData>
        </a:graphic>
      </p:graphicFrame>
      <p:graphicFrame>
        <p:nvGraphicFramePr>
          <p:cNvPr id="18" name="Chart 17"/>
          <p:cNvGraphicFramePr>
            <a:graphicFrameLocks/>
          </p:cNvGraphicFramePr>
          <p:nvPr/>
        </p:nvGraphicFramePr>
        <p:xfrm>
          <a:off x="0" y="1866900"/>
          <a:ext cx="710565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3"/>
          </a:graphicData>
        </a:graphic>
      </p:graphicFrame>
      <p:graphicFrame>
        <p:nvGraphicFramePr>
          <p:cNvPr id="20" name="Chart 19"/>
          <p:cNvGraphicFramePr>
            <a:graphicFrameLocks/>
          </p:cNvGraphicFramePr>
          <p:nvPr/>
        </p:nvGraphicFramePr>
        <p:xfrm>
          <a:off x="304800" y="3429000"/>
          <a:ext cx="8686800" cy="3152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4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76200" y="914401"/>
          <a:ext cx="8991600" cy="3279034"/>
        </p:xfrm>
        <a:graphic>
          <a:graphicData uri="http://schemas.openxmlformats.org/drawingml/2006/table">
            <a:tbl>
              <a:tblPr/>
              <a:tblGrid>
                <a:gridCol w="839064"/>
                <a:gridCol w="855855"/>
                <a:gridCol w="1044668"/>
                <a:gridCol w="1151266"/>
                <a:gridCol w="1023347"/>
                <a:gridCol w="1071316"/>
                <a:gridCol w="1044668"/>
                <a:gridCol w="959388"/>
                <a:gridCol w="1002028"/>
              </a:tblGrid>
              <a:tr h="3328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latin typeface="Arial"/>
                        </a:rPr>
                        <a:t> </a:t>
                      </a:r>
                      <a:r>
                        <a:rPr lang="en-US" sz="1100" b="1" i="0" u="none" strike="noStrike" dirty="0" err="1" smtClean="0">
                          <a:latin typeface="Arial"/>
                        </a:rPr>
                        <a:t>Vitet</a:t>
                      </a:r>
                      <a:endParaRPr lang="en-US" sz="11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err="1">
                          <a:latin typeface="Arial"/>
                        </a:rPr>
                        <a:t>paga+sig</a:t>
                      </a:r>
                      <a:r>
                        <a:rPr lang="en-US" sz="1100" b="1" i="0" u="none" strike="noStrike" dirty="0">
                          <a:latin typeface="Arial"/>
                        </a:rPr>
                        <a:t> </a:t>
                      </a:r>
                      <a:r>
                        <a:rPr lang="en-US" sz="1100" b="1" i="0" u="none" strike="noStrike" dirty="0" err="1">
                          <a:latin typeface="Arial"/>
                        </a:rPr>
                        <a:t>shoq</a:t>
                      </a:r>
                      <a:endParaRPr lang="en-US" sz="11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err="1">
                          <a:latin typeface="Arial"/>
                        </a:rPr>
                        <a:t>sociale</a:t>
                      </a:r>
                      <a:r>
                        <a:rPr lang="en-US" sz="1100" b="1" i="0" u="none" strike="noStrike" dirty="0">
                          <a:latin typeface="Arial"/>
                        </a:rPr>
                        <a:t> +operative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err="1">
                          <a:latin typeface="Arial"/>
                        </a:rPr>
                        <a:t>totali</a:t>
                      </a:r>
                      <a:r>
                        <a:rPr lang="en-US" sz="1100" b="1" i="0" u="none" strike="noStrike" dirty="0">
                          <a:latin typeface="Arial"/>
                        </a:rPr>
                        <a:t> </a:t>
                      </a:r>
                      <a:r>
                        <a:rPr lang="en-US" sz="1100" b="1" i="0" u="none" strike="noStrike" dirty="0" err="1">
                          <a:latin typeface="Arial"/>
                        </a:rPr>
                        <a:t>funksion</a:t>
                      </a:r>
                      <a:endParaRPr lang="en-US" sz="11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latin typeface="Arial"/>
                        </a:rPr>
                        <a:t>% </a:t>
                      </a:r>
                      <a:r>
                        <a:rPr lang="en-US" sz="1100" b="1" i="0" u="none" strike="noStrike" dirty="0" err="1">
                          <a:latin typeface="Arial"/>
                        </a:rPr>
                        <a:t>paga+sig</a:t>
                      </a:r>
                      <a:endParaRPr lang="en-US" sz="11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latin typeface="Arial"/>
                        </a:rPr>
                        <a:t>% </a:t>
                      </a:r>
                      <a:r>
                        <a:rPr lang="en-US" sz="1100" b="1" i="0" u="none" strike="noStrike" dirty="0" err="1">
                          <a:latin typeface="Arial"/>
                        </a:rPr>
                        <a:t>oper+sociale</a:t>
                      </a:r>
                      <a:endParaRPr lang="en-US" sz="11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err="1">
                          <a:latin typeface="Arial"/>
                        </a:rPr>
                        <a:t>investime</a:t>
                      </a:r>
                      <a:r>
                        <a:rPr lang="en-US" sz="1100" b="1" i="0" u="none" strike="noStrike" dirty="0">
                          <a:latin typeface="Arial"/>
                        </a:rPr>
                        <a:t>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latin typeface="Arial"/>
                        </a:rPr>
                        <a:t>% </a:t>
                      </a:r>
                      <a:r>
                        <a:rPr lang="en-US" sz="1100" b="1" i="0" u="none" strike="noStrike" dirty="0" err="1">
                          <a:latin typeface="Arial"/>
                        </a:rPr>
                        <a:t>investime</a:t>
                      </a:r>
                      <a:endParaRPr lang="en-US" sz="11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err="1">
                          <a:latin typeface="Arial"/>
                        </a:rPr>
                        <a:t>Totali</a:t>
                      </a:r>
                      <a:endParaRPr lang="en-US" sz="11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  <a:tr h="2706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latin typeface="Arial"/>
                        </a:rPr>
                        <a:t>2003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54,083,000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30,110,000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84,193,000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64.24%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35.76%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19,677,000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18.94%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103,870,000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60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latin typeface="Arial"/>
                        </a:rPr>
                        <a:t>2004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79,770,000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38,734,000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118,504,000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67.31%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32.69%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33,516,000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22.05%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152,020,000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0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latin typeface="Arial"/>
                        </a:rPr>
                        <a:t>2005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100,575,000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57,658,000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158,233,000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63.56%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36.44%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43,950,000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21.74%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202,183,000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0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latin typeface="Arial"/>
                        </a:rPr>
                        <a:t>2006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99,795,688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64,400,632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164,196,320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60.78%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39.22%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61,521,175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27.26%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225,717,495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0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latin typeface="Arial"/>
                        </a:rPr>
                        <a:t>2007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100,379,218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49,015,024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149,394,242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67.19%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32.81%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73,074,948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32.85%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222,469,190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0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latin typeface="Arial"/>
                        </a:rPr>
                        <a:t>2008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105,246,401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73,980,886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179,227,287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58.72%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41.28%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125,009,017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41.09%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304,236,304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0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latin typeface="Arial"/>
                        </a:rPr>
                        <a:t>2009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136,600,895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107,069,630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243,670,525</a:t>
                      </a:r>
                      <a:endParaRPr lang="en-US" sz="105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56.06%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43.94%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334,187,511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57.83%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577,858,036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0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latin typeface="Arial"/>
                        </a:rPr>
                        <a:t>2010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143,984,401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111,078,149</a:t>
                      </a:r>
                      <a:endParaRPr lang="en-US" sz="105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255,062,550</a:t>
                      </a:r>
                      <a:endParaRPr lang="en-US" sz="105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56.45%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43.55%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356,660,000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58.30%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611,722,550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0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latin typeface="Arial"/>
                        </a:rPr>
                        <a:t>2011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144,934,752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119,219,169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264,153,921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54.87%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45.13%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233,700,268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46.94%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497,854,189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0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latin typeface="Arial"/>
                        </a:rPr>
                        <a:t>2012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152,975,608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125,307,515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278,283,123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54.97%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45.03%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281,055,415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50.25%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559,338,538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0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latin typeface="Arial"/>
                        </a:rPr>
                        <a:t>2013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168,729,458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111,580,954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280,310,412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60.19%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39.81%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283,725,420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50.30%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564,035,832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7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latin typeface="Arial"/>
                        </a:rPr>
                        <a:t>2014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166,724,000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129,562,567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296,286,567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56.27%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43.73%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387,221,508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56.65%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683,508,075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Chart 2"/>
          <p:cNvGraphicFramePr>
            <a:graphicFrameLocks/>
          </p:cNvGraphicFramePr>
          <p:nvPr/>
        </p:nvGraphicFramePr>
        <p:xfrm>
          <a:off x="0" y="1866900"/>
          <a:ext cx="643890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0" y="1866900"/>
          <a:ext cx="4752975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0" y="1866900"/>
          <a:ext cx="586740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Rectangle 5"/>
          <p:cNvSpPr/>
          <p:nvPr/>
        </p:nvSpPr>
        <p:spPr>
          <a:xfrm>
            <a:off x="0" y="152400"/>
            <a:ext cx="42543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sz="1400" b="1" dirty="0" smtClean="0">
                <a:solidFill>
                  <a:srgbClr val="0070C0"/>
                </a:solidFill>
              </a:rPr>
              <a:t>Te dhena krahasuese shpenzimet e funksionimit ne vite</a:t>
            </a:r>
          </a:p>
          <a:p>
            <a:r>
              <a:rPr lang="en-US" sz="1400" b="1" dirty="0" err="1" smtClean="0">
                <a:solidFill>
                  <a:srgbClr val="0070C0"/>
                </a:solidFill>
              </a:rPr>
              <a:t>Aparati</a:t>
            </a:r>
            <a:r>
              <a:rPr lang="en-US" sz="1400" b="1" dirty="0" smtClean="0">
                <a:solidFill>
                  <a:srgbClr val="0070C0"/>
                </a:solidFill>
              </a:rPr>
              <a:t> + </a:t>
            </a:r>
            <a:r>
              <a:rPr lang="en-US" sz="1400" b="1" dirty="0" err="1" smtClean="0">
                <a:solidFill>
                  <a:srgbClr val="0070C0"/>
                </a:solidFill>
              </a:rPr>
              <a:t>dy</a:t>
            </a:r>
            <a:r>
              <a:rPr lang="en-US" sz="1400" b="1" dirty="0" smtClean="0">
                <a:solidFill>
                  <a:srgbClr val="0070C0"/>
                </a:solidFill>
              </a:rPr>
              <a:t> </a:t>
            </a:r>
            <a:r>
              <a:rPr lang="en-US" sz="1400" b="1" dirty="0" err="1" smtClean="0">
                <a:solidFill>
                  <a:srgbClr val="0070C0"/>
                </a:solidFill>
              </a:rPr>
              <a:t>Ndermarrjet</a:t>
            </a:r>
            <a:r>
              <a:rPr lang="en-US" sz="1400" b="1" dirty="0" smtClean="0">
                <a:solidFill>
                  <a:srgbClr val="0070C0"/>
                </a:solidFill>
              </a:rPr>
              <a:t> + </a:t>
            </a:r>
            <a:r>
              <a:rPr lang="en-US" sz="1400" b="1" dirty="0" err="1" smtClean="0">
                <a:solidFill>
                  <a:srgbClr val="0070C0"/>
                </a:solidFill>
              </a:rPr>
              <a:t>arsimi+sporti</a:t>
            </a:r>
            <a:r>
              <a:rPr lang="en-US" sz="1400" dirty="0" smtClean="0">
                <a:solidFill>
                  <a:srgbClr val="0070C0"/>
                </a:solidFill>
              </a:rPr>
              <a:t> </a:t>
            </a:r>
            <a:endParaRPr lang="en-US" sz="1400" b="1" dirty="0">
              <a:solidFill>
                <a:srgbClr val="0070C0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219200" y="4724400"/>
          <a:ext cx="6400800" cy="1989443"/>
        </p:xfrm>
        <a:graphic>
          <a:graphicData uri="http://schemas.openxmlformats.org/drawingml/2006/table">
            <a:tbl>
              <a:tblPr/>
              <a:tblGrid>
                <a:gridCol w="554583"/>
                <a:gridCol w="970518"/>
                <a:gridCol w="958965"/>
                <a:gridCol w="958965"/>
                <a:gridCol w="952698"/>
                <a:gridCol w="2005071"/>
              </a:tblGrid>
              <a:tr h="292459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smtClean="0">
                          <a:solidFill>
                            <a:srgbClr val="0070C0"/>
                          </a:solidFill>
                          <a:latin typeface="Arial"/>
                        </a:rPr>
                        <a:t>Te </a:t>
                      </a:r>
                      <a:r>
                        <a:rPr lang="en-US" sz="1000" b="1" i="0" u="none" strike="noStrike" dirty="0" err="1" smtClean="0">
                          <a:solidFill>
                            <a:srgbClr val="0070C0"/>
                          </a:solidFill>
                          <a:latin typeface="Arial"/>
                        </a:rPr>
                        <a:t>dhenat</a:t>
                      </a:r>
                      <a:r>
                        <a:rPr lang="en-US" sz="1000" b="1" i="0" u="none" strike="noStrike" dirty="0" smtClean="0">
                          <a:solidFill>
                            <a:srgbClr val="0070C0"/>
                          </a:solidFill>
                          <a:latin typeface="Arial"/>
                        </a:rPr>
                        <a:t> </a:t>
                      </a:r>
                      <a:r>
                        <a:rPr lang="en-US" sz="1000" b="1" i="0" u="none" strike="noStrike" dirty="0" err="1" smtClean="0">
                          <a:solidFill>
                            <a:srgbClr val="0070C0"/>
                          </a:solidFill>
                          <a:latin typeface="Arial"/>
                        </a:rPr>
                        <a:t>krahasuese</a:t>
                      </a:r>
                      <a:r>
                        <a:rPr lang="en-US" sz="1000" b="1" i="0" u="none" strike="noStrike" dirty="0" smtClean="0">
                          <a:solidFill>
                            <a:srgbClr val="0070C0"/>
                          </a:solidFill>
                          <a:latin typeface="Arial"/>
                        </a:rPr>
                        <a:t>,</a:t>
                      </a:r>
                      <a:r>
                        <a:rPr lang="en-US" sz="1000" b="1" i="0" u="none" strike="noStrike" baseline="0" dirty="0" smtClean="0">
                          <a:solidFill>
                            <a:srgbClr val="0070C0"/>
                          </a:solidFill>
                          <a:latin typeface="Arial"/>
                        </a:rPr>
                        <a:t> </a:t>
                      </a:r>
                      <a:r>
                        <a:rPr lang="en-US" sz="1000" b="1" i="0" u="none" strike="noStrike" baseline="0" dirty="0" err="1" smtClean="0">
                          <a:solidFill>
                            <a:srgbClr val="0070C0"/>
                          </a:solidFill>
                          <a:latin typeface="Arial"/>
                        </a:rPr>
                        <a:t>shpenzimet</a:t>
                      </a:r>
                      <a:r>
                        <a:rPr lang="en-US" sz="1000" b="1" i="0" u="none" strike="noStrike" baseline="0" dirty="0" smtClean="0">
                          <a:solidFill>
                            <a:srgbClr val="0070C0"/>
                          </a:solidFill>
                          <a:latin typeface="Arial"/>
                        </a:rPr>
                        <a:t> e </a:t>
                      </a:r>
                      <a:r>
                        <a:rPr lang="en-US" sz="1000" b="1" i="0" u="none" strike="noStrike" baseline="0" dirty="0" err="1" smtClean="0">
                          <a:solidFill>
                            <a:srgbClr val="0070C0"/>
                          </a:solidFill>
                          <a:latin typeface="Arial"/>
                        </a:rPr>
                        <a:t>funksionimit</a:t>
                      </a:r>
                      <a:r>
                        <a:rPr lang="en-US" sz="1000" b="1" i="0" u="none" strike="noStrike" baseline="0" dirty="0" smtClean="0">
                          <a:solidFill>
                            <a:srgbClr val="0070C0"/>
                          </a:solidFill>
                          <a:latin typeface="Arial"/>
                        </a:rPr>
                        <a:t> ne </a:t>
                      </a:r>
                      <a:r>
                        <a:rPr lang="en-US" sz="1000" b="1" i="0" u="none" strike="noStrike" baseline="0" dirty="0" err="1" smtClean="0">
                          <a:solidFill>
                            <a:srgbClr val="0070C0"/>
                          </a:solidFill>
                          <a:latin typeface="Arial"/>
                        </a:rPr>
                        <a:t>vite</a:t>
                      </a:r>
                      <a:endParaRPr lang="en-US" sz="1000" b="1" i="0" u="none" strike="noStrike" dirty="0" smtClean="0">
                        <a:solidFill>
                          <a:srgbClr val="0070C0"/>
                        </a:solidFill>
                        <a:latin typeface="Arial"/>
                      </a:endParaRPr>
                    </a:p>
                    <a:p>
                      <a:pPr algn="l" fontAlgn="b"/>
                      <a:r>
                        <a:rPr lang="en-US" sz="1000" b="1" i="0" u="none" strike="noStrike" dirty="0" err="1" smtClean="0">
                          <a:solidFill>
                            <a:srgbClr val="0070C0"/>
                          </a:solidFill>
                          <a:latin typeface="Arial"/>
                        </a:rPr>
                        <a:t>Aparati</a:t>
                      </a:r>
                      <a:r>
                        <a:rPr lang="en-US" sz="1000" b="1" i="0" u="none" strike="noStrike" dirty="0" smtClean="0">
                          <a:solidFill>
                            <a:srgbClr val="0070C0"/>
                          </a:solidFill>
                          <a:latin typeface="Arial"/>
                        </a:rPr>
                        <a:t> </a:t>
                      </a:r>
                      <a:r>
                        <a:rPr lang="en-US" sz="1000" b="1" i="0" u="none" strike="noStrike" dirty="0">
                          <a:solidFill>
                            <a:srgbClr val="0070C0"/>
                          </a:solidFill>
                          <a:latin typeface="Arial"/>
                        </a:rPr>
                        <a:t>+ </a:t>
                      </a:r>
                      <a:r>
                        <a:rPr lang="en-US" sz="1000" b="1" i="0" u="none" strike="noStrike" dirty="0" err="1" smtClean="0">
                          <a:solidFill>
                            <a:srgbClr val="0070C0"/>
                          </a:solidFill>
                          <a:latin typeface="Arial"/>
                        </a:rPr>
                        <a:t>arsimi+sporti+kulture</a:t>
                      </a:r>
                      <a:r>
                        <a:rPr lang="en-US" sz="1000" b="1" i="0" u="none" strike="noStrike" baseline="0" dirty="0" smtClean="0">
                          <a:solidFill>
                            <a:srgbClr val="0070C0"/>
                          </a:solidFill>
                          <a:latin typeface="Arial"/>
                        </a:rPr>
                        <a:t> + </a:t>
                      </a:r>
                      <a:r>
                        <a:rPr lang="en-US" sz="1000" b="1" i="0" u="none" strike="noStrike" dirty="0" err="1" smtClean="0">
                          <a:solidFill>
                            <a:srgbClr val="0070C0"/>
                          </a:solidFill>
                          <a:latin typeface="Arial"/>
                        </a:rPr>
                        <a:t>dy</a:t>
                      </a:r>
                      <a:r>
                        <a:rPr lang="en-US" sz="1000" b="1" i="0" u="none" strike="noStrike" dirty="0" smtClean="0">
                          <a:solidFill>
                            <a:srgbClr val="0070C0"/>
                          </a:solidFill>
                          <a:latin typeface="Arial"/>
                        </a:rPr>
                        <a:t> </a:t>
                      </a:r>
                      <a:r>
                        <a:rPr lang="en-US" sz="1000" b="1" i="0" u="none" strike="noStrike" dirty="0" err="1" smtClean="0">
                          <a:solidFill>
                            <a:srgbClr val="0070C0"/>
                          </a:solidFill>
                          <a:latin typeface="Arial"/>
                        </a:rPr>
                        <a:t>Ndermarrjet</a:t>
                      </a:r>
                      <a:r>
                        <a:rPr lang="en-US" sz="1000" b="1" i="0" u="none" strike="noStrike" dirty="0" smtClean="0">
                          <a:solidFill>
                            <a:srgbClr val="0070C0"/>
                          </a:solidFill>
                          <a:latin typeface="Arial"/>
                        </a:rPr>
                        <a:t> ne </a:t>
                      </a:r>
                      <a:r>
                        <a:rPr lang="en-US" sz="1000" b="1" i="0" u="none" strike="noStrike" dirty="0" err="1" smtClean="0">
                          <a:solidFill>
                            <a:srgbClr val="0070C0"/>
                          </a:solidFill>
                          <a:latin typeface="Arial"/>
                        </a:rPr>
                        <a:t>varesi</a:t>
                      </a:r>
                      <a:endParaRPr lang="en-US" sz="1000" b="1" i="0" u="none" strike="noStrike" dirty="0">
                        <a:solidFill>
                          <a:srgbClr val="0070C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7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latin typeface="Arial"/>
                        </a:rPr>
                        <a:t>aparati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latin typeface="Arial"/>
                        </a:rPr>
                        <a:t>dy ndermarjet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latin typeface="Arial"/>
                        </a:rPr>
                        <a:t>totali funksion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latin typeface="Arial"/>
                        </a:rPr>
                        <a:t>% qe zene 2 nd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latin typeface="Arial"/>
                        </a:rPr>
                        <a:t>% </a:t>
                      </a:r>
                      <a:r>
                        <a:rPr lang="en-US" sz="1050" b="1" i="0" u="none" strike="noStrike" dirty="0" err="1">
                          <a:latin typeface="Arial"/>
                        </a:rPr>
                        <a:t>qe</a:t>
                      </a:r>
                      <a:r>
                        <a:rPr lang="en-US" sz="1050" b="1" i="0" u="none" strike="noStrike" dirty="0">
                          <a:latin typeface="Arial"/>
                        </a:rPr>
                        <a:t> </a:t>
                      </a:r>
                      <a:r>
                        <a:rPr lang="en-US" sz="1050" b="1" i="0" u="none" strike="noStrike" dirty="0" err="1">
                          <a:latin typeface="Arial"/>
                        </a:rPr>
                        <a:t>ap</a:t>
                      </a:r>
                      <a:r>
                        <a:rPr lang="en-US" sz="1050" b="1" i="0" u="none" strike="noStrike" dirty="0">
                          <a:latin typeface="Arial"/>
                        </a:rPr>
                        <a:t> + </a:t>
                      </a:r>
                      <a:r>
                        <a:rPr lang="en-US" sz="1050" b="1" i="0" u="none" strike="noStrike" dirty="0" err="1">
                          <a:latin typeface="Arial"/>
                        </a:rPr>
                        <a:t>dy</a:t>
                      </a:r>
                      <a:r>
                        <a:rPr lang="en-US" sz="1050" b="1" i="0" u="none" strike="noStrike" dirty="0">
                          <a:latin typeface="Arial"/>
                        </a:rPr>
                        <a:t> </a:t>
                      </a:r>
                      <a:r>
                        <a:rPr lang="en-US" sz="1050" b="1" i="0" u="none" strike="noStrike" dirty="0" err="1">
                          <a:latin typeface="Arial"/>
                        </a:rPr>
                        <a:t>nd</a:t>
                      </a:r>
                      <a:r>
                        <a:rPr lang="en-US" sz="1050" b="1" i="0" u="none" strike="noStrike" dirty="0">
                          <a:latin typeface="Arial"/>
                        </a:rPr>
                        <a:t>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  <a:tr h="20472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latin typeface="Arial"/>
                        </a:rPr>
                        <a:t>2008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105,915,935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73,311,352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179,227,287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59.10%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40.90%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9776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latin typeface="Arial"/>
                        </a:rPr>
                        <a:t>2009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137,696,759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85,973,766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223,670,525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61.56%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38.44%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6115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latin typeface="Arial"/>
                        </a:rPr>
                        <a:t>2010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151,064,951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103,997,599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255,062,550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59.23%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40.77%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115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latin typeface="Arial"/>
                        </a:rPr>
                        <a:t>2011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164,147,407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100,006,514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264,153,921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62.14%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37.86%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115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latin typeface="Arial"/>
                        </a:rPr>
                        <a:t>2012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162,647,533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116,257,793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278,905,326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58.32%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41.68%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115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latin typeface="Arial"/>
                        </a:rPr>
                        <a:t>2013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Times New Roman"/>
                        </a:rPr>
                        <a:t>154,255,549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Times New Roman"/>
                        </a:rPr>
                        <a:t>126,054,863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280,310,412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55.03%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44.97%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115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latin typeface="Arial"/>
                        </a:rPr>
                        <a:t>2014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115,860,044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131,278,000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247,138,044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46.88%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53.12%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 flipH="1">
            <a:off x="0" y="0"/>
            <a:ext cx="91440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q-AL" sz="2400" b="1" i="1" dirty="0" smtClean="0"/>
              <a:t>T</a:t>
            </a:r>
            <a:r>
              <a:rPr lang="en-US" sz="2400" b="1" i="1" dirty="0" err="1" smtClean="0"/>
              <a:t>abela</a:t>
            </a:r>
            <a:r>
              <a:rPr lang="en-US" sz="2400" b="1" i="1" dirty="0" smtClean="0"/>
              <a:t> e </a:t>
            </a:r>
            <a:r>
              <a:rPr lang="en-US" sz="2400" b="1" i="1" dirty="0" err="1" smtClean="0"/>
              <a:t>Investimeve</a:t>
            </a:r>
            <a:endParaRPr lang="en-US" sz="2400" b="1" i="1" dirty="0" smtClean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0" y="533391"/>
          <a:ext cx="9143999" cy="6389605"/>
        </p:xfrm>
        <a:graphic>
          <a:graphicData uri="http://schemas.openxmlformats.org/drawingml/2006/table">
            <a:tbl>
              <a:tblPr/>
              <a:tblGrid>
                <a:gridCol w="450060"/>
                <a:gridCol w="5833466"/>
                <a:gridCol w="1908425"/>
                <a:gridCol w="952048"/>
              </a:tblGrid>
              <a:tr h="1378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Bookman Old Style"/>
                        </a:rPr>
                        <a:t>Nr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Bookman Old Style"/>
                        </a:rPr>
                        <a:t>EMERTIMI  I  OBJEKTIT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 err="1">
                          <a:latin typeface="Bookman Old Style"/>
                        </a:rPr>
                        <a:t>Financuar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 err="1">
                          <a:latin typeface="Bookman Old Style"/>
                        </a:rPr>
                        <a:t>Financuar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378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Bookman Old Style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Bookman Old Style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/>
                        </a:rPr>
                        <a:t>2014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2015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37883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latin typeface="Bookman Old Style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latin typeface="Bookman Old Style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37883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Bookman Old Style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Bookman Old Style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378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Bookman Old Style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Bookman Old Style"/>
                        </a:rPr>
                        <a:t>Ndertim rruga "Derjan+Bushtric+Gjorice+ Zana Drini"  Bathore 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13,420,218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9,900,000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78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Bookman Old Style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Bookman Old Style"/>
                        </a:rPr>
                        <a:t>Ndertim rruga "Klosi" Bathore 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2,825,755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700,000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78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Bookman Old Style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Bookman Old Style"/>
                        </a:rPr>
                        <a:t>Ndertim rruga "Horizonti+Bulqize" Bathore 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1,012,070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78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Bookman Old Style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Bookman Old Style"/>
                        </a:rPr>
                        <a:t>Ndertim rruga "28 Nentori"  Bathore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874,619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8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Bookman Old Style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Bookman Old Style"/>
                        </a:rPr>
                        <a:t>Ndertim rruga "Ostreni" Bathore 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1,839,980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Times New Roman"/>
                        </a:rPr>
                        <a:t>500,000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8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Bookman Old Style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latin typeface="Bookman Old Style"/>
                        </a:rPr>
                        <a:t>Ndertim rruga "Banka Boterore" Bathore 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9,592,548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Times New Roman"/>
                        </a:rPr>
                        <a:t>7,100,000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8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Bookman Old Style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Bookman Old Style"/>
                        </a:rPr>
                        <a:t>Ndertim rruga "Selishte " vazhdim Bathore 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2,198,980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Times New Roman"/>
                        </a:rPr>
                        <a:t>500,000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8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Bookman Old Style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>
                          <a:latin typeface="Bookman Old Style"/>
                        </a:rPr>
                        <a:t>Ndertim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rruga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"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Erzeni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"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Bathore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2,475,370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500,000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78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Bookman Old Style"/>
                        </a:rPr>
                        <a:t>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>
                          <a:latin typeface="Bookman Old Style"/>
                        </a:rPr>
                        <a:t>Ndertim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rruga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"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Rozafa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"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Bathore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6,976,168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2,872,081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78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Bookman Old Style"/>
                        </a:rPr>
                        <a:t>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>
                          <a:latin typeface="Bookman Old Style"/>
                        </a:rPr>
                        <a:t>Ndertim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rruga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"7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Marsi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"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demok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Bathore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8,275,014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1,500,000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78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Bookman Old Style"/>
                        </a:rPr>
                        <a:t>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>
                          <a:latin typeface="Bookman Old Style"/>
                        </a:rPr>
                        <a:t>Ndertim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rruga"Belsh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"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Bathore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7,196,774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3,700,000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78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Bookman Old Style"/>
                        </a:rPr>
                        <a:t>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latin typeface="Bookman Old Style"/>
                        </a:rPr>
                        <a:t>Ndertim rruga "Kongresi I Lushnjes"  Bathore 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5,015,201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1,600,000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78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Bookman Old Style"/>
                        </a:rPr>
                        <a:t>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Bookman Old Style"/>
                        </a:rPr>
                        <a:t>Ndertim rruget "Kashar, Gose, Farke , Helmes, Gosa 2 Bulçesh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8,754,784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3,000,000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78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Bookman Old Style"/>
                        </a:rPr>
                        <a:t>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>
                          <a:latin typeface="Bookman Old Style"/>
                        </a:rPr>
                        <a:t>Ndertim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rruga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"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Azem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Hajdari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"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Bathore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7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Kamez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5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vazhdim</a:t>
                      </a:r>
                      <a:endParaRPr lang="en-US" sz="900" b="0" i="0" u="none" strike="noStrike" dirty="0">
                        <a:latin typeface="Bookman Old Style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18,596,498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5,700,000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78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Bookman Old Style"/>
                        </a:rPr>
                        <a:t>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>
                          <a:latin typeface="Bookman Old Style"/>
                        </a:rPr>
                        <a:t>Ndertim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rruga"Rilindja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"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Kamez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5,232,228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1,800,000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78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Bookman Old Style"/>
                        </a:rPr>
                        <a:t>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latin typeface="Bookman Old Style"/>
                        </a:rPr>
                        <a:t>Ndertim rruga "Sofja"  Kamez 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3,825,091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600,000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78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Bookman Old Style"/>
                        </a:rPr>
                        <a:t>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latin typeface="Arial"/>
                        </a:rPr>
                        <a:t>Ndertim rruga "Qemal Ataturku"  Kamez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1,560,511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500,000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78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Bookman Old Style"/>
                        </a:rPr>
                        <a:t>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latin typeface="Bookman Old Style"/>
                        </a:rPr>
                        <a:t>Ndertim rruga "Nazmi Kryeziu"Kamez 4 +Selanik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3,121,518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1,000,000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78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Bookman Old Style"/>
                        </a:rPr>
                        <a:t>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Bookman Old Style"/>
                        </a:rPr>
                        <a:t>Ndertim rruga "Moxart+Monarkia" Kamez 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8,000,038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2,600,000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78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Bookman Old Style"/>
                        </a:rPr>
                        <a:t>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latin typeface="Bookman Old Style"/>
                        </a:rPr>
                        <a:t>Ndertim rruga "Helsinki" Kamez 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2,081,393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600,000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78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Bookman Old Style"/>
                        </a:rPr>
                        <a:t>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Bookman Old Style"/>
                        </a:rPr>
                        <a:t>Ndertim rruga "Bashkejetesa"Kamez 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11,226,928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3,500,000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78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Bookman Old Style"/>
                        </a:rPr>
                        <a:t>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Bookman Old Style"/>
                        </a:rPr>
                        <a:t>Nderim rruga "Alturisti" Kamez 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3,899,157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750,000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78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Bookman Old Style"/>
                        </a:rPr>
                        <a:t>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latin typeface="Bookman Old Style"/>
                        </a:rPr>
                        <a:t>Ndertim rruga "Teuta Kelmendi" Kamez 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12,119,499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4,100,000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78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Bookman Old Style"/>
                        </a:rPr>
                        <a:t>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Bookman Old Style"/>
                        </a:rPr>
                        <a:t>Ndertim rruga "Montral" Kamez 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5,401,627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1,700,000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78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Bookman Old Style"/>
                        </a:rPr>
                        <a:t>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Bookman Old Style"/>
                        </a:rPr>
                        <a:t>Ndertim rruget "Europa, B Hidri, B.Bishani, aku C.Topulli Zall-Mner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11,406,402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4,500,000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78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Bookman Old Style"/>
                        </a:rPr>
                        <a:t>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Bookman Old Style"/>
                        </a:rPr>
                        <a:t>Ndertim rruga "Baldushku" Zall-Mner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3,627,518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600,000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78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Bookman Old Style"/>
                        </a:rPr>
                        <a:t>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>
                          <a:latin typeface="Bookman Old Style"/>
                        </a:rPr>
                        <a:t>Ndertim rruga "Silvio Berluskoni" Frutikulture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11,961,702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8,000,000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78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Bookman Old Style"/>
                        </a:rPr>
                        <a:t>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Bookman Old Style"/>
                        </a:rPr>
                        <a:t>Ndertim rruga "Paqesori" Frutikulture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10,977,880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3,500,000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78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Bookman Old Style"/>
                        </a:rPr>
                        <a:t>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Bookman Old Style"/>
                        </a:rPr>
                        <a:t>Ndertim rruga "Kozare" Laknas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5,894,977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2,000,000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78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Bookman Old Style"/>
                        </a:rPr>
                        <a:t>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Bookman Old Style"/>
                        </a:rPr>
                        <a:t>Ndertim rruga "Kallmet" Laknas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8,473,514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2,500,000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78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Bookman Old Style"/>
                        </a:rPr>
                        <a:t>31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Bookman Old Style"/>
                        </a:rPr>
                        <a:t>Ndertim rruga "Coca Cola"  Laknas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3,001,276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1,000,000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78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Bookman Old Style"/>
                        </a:rPr>
                        <a:t>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Bookman Old Style"/>
                        </a:rPr>
                        <a:t>Ndertim rruga "Butrinti" Laknas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3,014,092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500,000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78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Bookman Old Style"/>
                        </a:rPr>
                        <a:t>33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Bookman Old Style"/>
                        </a:rPr>
                        <a:t>Ndertim rruga "Shkendija" Laknas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3,593,833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1,500,000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78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Bookman Old Style"/>
                        </a:rPr>
                        <a:t>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Bookman Old Style"/>
                        </a:rPr>
                        <a:t>Ndertim rruga "Luftetari I Lirise" Valiasi I Ri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4,797,167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1,800,000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78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Bookman Old Style"/>
                        </a:rPr>
                        <a:t>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Bookman Old Style"/>
                        </a:rPr>
                        <a:t>Nderim rruga "Albanet" vazhdim Valias I Ri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15,063,419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9,600,000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78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Bookman Old Style"/>
                        </a:rPr>
                        <a:t>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Bookman Old Style"/>
                        </a:rPr>
                        <a:t>Nderim rruga "Korabi" Valias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9,445,077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1,000,000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78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Bookman Old Style"/>
                        </a:rPr>
                        <a:t>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>
                          <a:latin typeface="Bookman Old Style"/>
                        </a:rPr>
                        <a:t>Hapje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hapsirash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publike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+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zhavorrim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rruges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(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harta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perkatese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4,822,764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1,600,000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78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Bookman Old Style"/>
                        </a:rPr>
                        <a:t>38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>
                          <a:latin typeface="Bookman Old Style"/>
                        </a:rPr>
                        <a:t>Rik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rruga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Q.Kamez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Çerkeze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rreth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rrot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"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Rruga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Berisha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" (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shtese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kontr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16,999,725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13,000,000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48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Bookman Old Style"/>
                        </a:rPr>
                        <a:t>39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>
                          <a:latin typeface="Bookman Old Style"/>
                        </a:rPr>
                        <a:t>Investime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ne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rruge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nga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vitete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e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kaluara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(5%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garanci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+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te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prapamb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+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mbik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kolaudues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33,501,924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1,980,000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78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Bookman Old Style"/>
                        </a:rPr>
                        <a:t>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>
                          <a:latin typeface="Bookman Old Style"/>
                        </a:rPr>
                        <a:t>Rruga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Zgjimi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(FSHZH)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21,810,228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78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Bookman Old Style"/>
                        </a:rPr>
                        <a:t>41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>
                          <a:latin typeface="Bookman Old Style"/>
                        </a:rPr>
                        <a:t>Rruga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Zgjimi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nga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te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ardhurat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e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bashkise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8,000,000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14,114,136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7883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latin typeface="Bookman Old Style"/>
                        </a:rPr>
                        <a:t>SHUMA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 dirty="0">
                          <a:latin typeface="Arial"/>
                        </a:rPr>
                        <a:t>321,913,467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 dirty="0">
                          <a:latin typeface="Arial"/>
                        </a:rPr>
                        <a:t>121,916,217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0" y="0"/>
          <a:ext cx="9144000" cy="6858010"/>
        </p:xfrm>
        <a:graphic>
          <a:graphicData uri="http://schemas.openxmlformats.org/drawingml/2006/table">
            <a:tbl>
              <a:tblPr/>
              <a:tblGrid>
                <a:gridCol w="450060"/>
                <a:gridCol w="5833466"/>
                <a:gridCol w="1908426"/>
                <a:gridCol w="952048"/>
              </a:tblGrid>
              <a:tr h="28224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latin typeface="Bookman Old Style"/>
                        </a:rPr>
                        <a:t>SHUMA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321,913,467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121,916,217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82245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latin typeface="Bookman Old Style"/>
                        </a:rPr>
                        <a:t>KUZ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Valias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I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Ri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rruga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Gjirokastra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nyja</a:t>
                      </a:r>
                      <a:endParaRPr lang="en-US" sz="900" b="0" i="0" u="none" strike="noStrike" dirty="0">
                        <a:latin typeface="Bookman Old Style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3,242,072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1,500,000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2245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Bookman Old Style"/>
                        </a:rPr>
                        <a:t>KUZ Bathore rruga "Zadrima"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3,753,158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3,500,000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2245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Bookman Old Style"/>
                        </a:rPr>
                        <a:t>Ndertim K.U.Z te prapambetura+5% + mbik kolaud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5,961,784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224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latin typeface="Bookman Old Style"/>
                        </a:rPr>
                        <a:t>SHUMA  VI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12,957,014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5,000,000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82245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Bookman Old Style"/>
                        </a:rPr>
                        <a:t>Te nprapambetura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3,859,355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2245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Bookman Old Style"/>
                        </a:rPr>
                        <a:t>Rikonstruksion  Shkolla 9-vjeç Kamez 5 (L.tropojaneve)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10,097,359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2,000,000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224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latin typeface="Bookman Old Style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latin typeface="Bookman Old Style"/>
                        </a:rPr>
                        <a:t>SHUMA  VII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13,956,714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2,000,000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82245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Bookman Old Style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>
                          <a:latin typeface="Bookman Old Style"/>
                        </a:rPr>
                        <a:t>Paisje te ndryshme  e te prapambetura + inv pallat kulture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5,440,028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245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Bookman Old Style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Bookman Old Style"/>
                        </a:rPr>
                        <a:t>Blerje pompe zhytese per Ujesjellesin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2,100,000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245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Bookman Old Style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>
                          <a:latin typeface="Bookman Old Style"/>
                        </a:rPr>
                        <a:t>Blerje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makineri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pastrimi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(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projekti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IPA)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11,000,000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245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Bookman Old Style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Bookman Old Style"/>
                        </a:rPr>
                        <a:t>Ndriçimi I pallatit te Kultures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1,000,000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24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latin typeface="Bookman Old Style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latin typeface="Bookman Old Style"/>
                        </a:rPr>
                        <a:t>SHUMA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19,540,028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82245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Bookman Old Style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>
                          <a:latin typeface="Bookman Old Style"/>
                        </a:rPr>
                        <a:t>Projekt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pallati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I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Sportit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1,576,000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2,000,000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2245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Bookman Old Style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Bookman Old Style"/>
                        </a:rPr>
                        <a:t>Sistem informacioni GIS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3,168,720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224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latin typeface="Bookman Old Style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latin typeface="Bookman Old Style"/>
                        </a:rPr>
                        <a:t>SHUMA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4,744,720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2,000,000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82245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>
                          <a:latin typeface="Arial"/>
                        </a:rPr>
                        <a:t>Blerje</a:t>
                      </a:r>
                      <a:r>
                        <a:rPr lang="en-US" sz="900" b="0" i="0" u="none" strike="noStrike" dirty="0">
                          <a:latin typeface="Arial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Arial"/>
                        </a:rPr>
                        <a:t>Peme</a:t>
                      </a:r>
                      <a:r>
                        <a:rPr lang="en-US" sz="900" b="0" i="0" u="none" strike="noStrike" dirty="0">
                          <a:latin typeface="Arial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Arial"/>
                        </a:rPr>
                        <a:t>dekorative</a:t>
                      </a:r>
                      <a:r>
                        <a:rPr lang="en-US" sz="900" b="0" i="0" u="none" strike="noStrike" dirty="0">
                          <a:latin typeface="Arial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Arial"/>
                        </a:rPr>
                        <a:t>te</a:t>
                      </a:r>
                      <a:r>
                        <a:rPr lang="en-US" sz="900" b="0" i="0" u="none" strike="noStrike" dirty="0">
                          <a:latin typeface="Arial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Arial"/>
                        </a:rPr>
                        <a:t>larta</a:t>
                      </a:r>
                      <a:r>
                        <a:rPr lang="en-US" sz="900" b="0" i="0" u="none" strike="noStrike" dirty="0">
                          <a:latin typeface="Arial"/>
                        </a:rPr>
                        <a:t> e </a:t>
                      </a:r>
                      <a:r>
                        <a:rPr lang="en-US" sz="900" b="0" i="0" u="none" strike="noStrike" dirty="0" err="1">
                          <a:latin typeface="Arial"/>
                        </a:rPr>
                        <a:t>te</a:t>
                      </a:r>
                      <a:r>
                        <a:rPr lang="en-US" sz="900" b="0" i="0" u="none" strike="noStrike" dirty="0">
                          <a:latin typeface="Arial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Arial"/>
                        </a:rPr>
                        <a:t>shkurtera+gjelb</a:t>
                      </a:r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481,968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2245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>
                          <a:latin typeface="Arial"/>
                        </a:rPr>
                        <a:t>Gjelberim</a:t>
                      </a:r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588,300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2245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Ndertim shkallet ballore te stadiumit Kamza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5,026,243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1,000,000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2245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Mbikqyres kolaudues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2245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>
                          <a:latin typeface="Arial"/>
                        </a:rPr>
                        <a:t>Investime per gjelberim, peme e tjera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973,054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224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smtClean="0">
                          <a:latin typeface="Bookman Old Style"/>
                        </a:rPr>
                        <a:t>SHUMA</a:t>
                      </a:r>
                      <a:endParaRPr lang="en-US" sz="900" b="0" i="0" u="none" strike="noStrike" dirty="0">
                        <a:latin typeface="Bookman Old Style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Bookman Old Style"/>
                        </a:rPr>
                        <a:t>7,169,565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Bookman Old Style"/>
                        </a:rPr>
                        <a:t>1,000,000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82245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Bookman Old Style"/>
                        </a:rPr>
                        <a:t>Investime per  dy ndermarrjet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1,440,000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Bookman Old Style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3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latin typeface="Bookman Old Style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 err="1">
                          <a:latin typeface="Bookman Old Style"/>
                        </a:rPr>
                        <a:t>Shuma</a:t>
                      </a:r>
                      <a:r>
                        <a:rPr lang="en-US" sz="900" b="1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1" i="0" u="none" strike="noStrike" dirty="0" err="1">
                          <a:latin typeface="Bookman Old Style"/>
                        </a:rPr>
                        <a:t>Investime</a:t>
                      </a:r>
                      <a:r>
                        <a:rPr lang="en-US" sz="900" b="1" i="0" u="none" strike="noStrike" dirty="0">
                          <a:latin typeface="Bookman Old Style"/>
                        </a:rPr>
                        <a:t>  </a:t>
                      </a:r>
                      <a:r>
                        <a:rPr lang="en-US" sz="900" b="1" i="0" u="none" strike="noStrike" dirty="0" err="1">
                          <a:latin typeface="Bookman Old Style"/>
                        </a:rPr>
                        <a:t>Bashkia</a:t>
                      </a:r>
                      <a:r>
                        <a:rPr lang="en-US" sz="900" b="1" i="0" u="none" strike="noStrike" dirty="0">
                          <a:latin typeface="Bookman Old Style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 dirty="0">
                          <a:latin typeface="Arial"/>
                        </a:rPr>
                        <a:t>380,281,508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 dirty="0">
                          <a:latin typeface="Arial"/>
                        </a:rPr>
                        <a:t>131,916,217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761" name="Rectangle 1"/>
          <p:cNvSpPr>
            <a:spLocks noChangeArrowheads="1"/>
          </p:cNvSpPr>
          <p:nvPr/>
        </p:nvSpPr>
        <p:spPr bwMode="auto">
          <a:xfrm>
            <a:off x="152400" y="228600"/>
            <a:ext cx="88392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Për hartimin e këtij buxheti është analizuar puna e vitit 2007-201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</a:t>
            </a:r>
            <a:r>
              <a:rPr kumimoji="0" lang="sq-AL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 objektivat për vitin 201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</a:t>
            </a:r>
            <a:r>
              <a:rPr kumimoji="0" lang="sq-AL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si dhe plani strategjik i zhvillimit, që shpenzimet të orientohen drejt shërbimeve publike.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Shpenzimet për investime zënë rreth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56.5</a:t>
            </a: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% të totalit të shpenzimeve. Kjo shifër flet për një planifikim sa më të drejtë të shpenzimeve, duke tentuar drejt shpenzimeve për investime.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Parashikimi e shpenzimeve kapitale ka patur parasysh: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Prioritete e percaktuara ne Programin e Kryetarit te Bashkise dhe vizionin afatmesem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Shkallen e ndikimit te pritshem ne zhvillimin ekonomik, social dhe punesim.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Planifikim ne baze kostosh, per njesi te percaktuara, sipas punimeve.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Ne planifikimin e shpenzimeve operative, eshte patur parasysh racionalizimi i shpenzimeve operative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Rritjen e cilesise se se sherbimeve ne sektoret prioritare , sherbimet publike, arsim dhe infrastrukture rrugore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Zbatimi i politikes kombetare per percaktimin e nivelit te shpenzimeve per paga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Reduktimin e shpenzimeve te personelit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Reduktimin e shpenzimeve administrative, ne favor te fondeve per sherbimet ndaj qytetareve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Transparence te plote ne perdorimin e fondeve publike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Rritjen e efiçences ne administrimin e fondeve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Rritjen e nivelit te investimeve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Ritjen e peshes se investimeve te reja ne raport me investimet ne vazhdim.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Përveç sa më sipër, në këtë </a:t>
            </a: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buxhet </a:t>
            </a: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ne po paraqesim edhe projektbuxhetin në nivel programesh për vitin 201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dhe 201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</a:t>
            </a:r>
            <a:r>
              <a:rPr kumimoji="0" lang="sq-A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sq-A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785" name="Rectangle 1"/>
          <p:cNvSpPr>
            <a:spLocks noChangeArrowheads="1"/>
          </p:cNvSpPr>
          <p:nvPr/>
        </p:nvSpPr>
        <p:spPr bwMode="auto">
          <a:xfrm>
            <a:off x="152399" y="152400"/>
            <a:ext cx="8839201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r>
              <a:rPr lang="sq-AL" sz="1400" smtClean="0"/>
              <a:t>Buxheti </a:t>
            </a:r>
            <a:r>
              <a:rPr lang="sq-AL" sz="1400" dirty="0" smtClean="0"/>
              <a:t>i këtij viti si dhe i dy viteve në vazhdim (201</a:t>
            </a:r>
            <a:r>
              <a:rPr lang="en-US" sz="1400" dirty="0" smtClean="0"/>
              <a:t>4</a:t>
            </a:r>
            <a:r>
              <a:rPr lang="sq-AL" sz="1400" dirty="0" smtClean="0"/>
              <a:t>, 201</a:t>
            </a:r>
            <a:r>
              <a:rPr lang="en-US" sz="1400" dirty="0" smtClean="0"/>
              <a:t>5</a:t>
            </a:r>
            <a:r>
              <a:rPr lang="sq-AL" sz="1400" dirty="0" smtClean="0"/>
              <a:t>, 201</a:t>
            </a:r>
            <a:r>
              <a:rPr lang="en-US" sz="1400" dirty="0" smtClean="0"/>
              <a:t>6</a:t>
            </a:r>
            <a:r>
              <a:rPr lang="sq-AL" sz="1400" dirty="0" smtClean="0"/>
              <a:t>) nuk është indiferent përballë nevojave në rritje të komunitetit për rritjen e shërbimeve publike.</a:t>
            </a:r>
            <a:endParaRPr lang="en-US" sz="1400" dirty="0" smtClean="0"/>
          </a:p>
          <a:p>
            <a:r>
              <a:rPr lang="sq-AL" sz="1400" dirty="0" smtClean="0"/>
              <a:t>Buxheti 201</a:t>
            </a:r>
            <a:r>
              <a:rPr lang="en-US" sz="1400" dirty="0" smtClean="0"/>
              <a:t>4</a:t>
            </a:r>
            <a:r>
              <a:rPr lang="sq-AL" sz="1400" dirty="0" smtClean="0"/>
              <a:t> karakterizohet nga një siguri e lartë në zbatim dhe dëshiroj të siguroj për angazhimin maksimal të gjithë administratës  se objektivat e vendosur dhe tepër ambiciozë janë plotësisht të realizueshëm.</a:t>
            </a:r>
            <a:endParaRPr lang="en-US"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81001" y="1676400"/>
          <a:ext cx="8382000" cy="4825179"/>
        </p:xfrm>
        <a:graphic>
          <a:graphicData uri="http://schemas.openxmlformats.org/drawingml/2006/table">
            <a:tbl>
              <a:tblPr/>
              <a:tblGrid>
                <a:gridCol w="471968"/>
                <a:gridCol w="3896478"/>
                <a:gridCol w="1701280"/>
                <a:gridCol w="1156137"/>
                <a:gridCol w="1156137"/>
              </a:tblGrid>
              <a:tr h="2531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Bookman Old Style"/>
                        </a:rPr>
                        <a:t>Nr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Bookman Old Style"/>
                        </a:rPr>
                        <a:t>EMERTIMI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latin typeface="Bookman Old Style"/>
                        </a:rPr>
                        <a:t>PLANI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latin typeface="Bookman Old Style"/>
                        </a:rPr>
                        <a:t>PLANI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latin typeface="Bookman Old Style"/>
                        </a:rPr>
                        <a:t>PLANI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531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 dirty="0" err="1">
                          <a:latin typeface="Arial"/>
                        </a:rPr>
                        <a:t>Vjetor</a:t>
                      </a:r>
                      <a:r>
                        <a:rPr lang="en-US" sz="700" b="1" i="0" u="none" strike="noStrike" dirty="0">
                          <a:latin typeface="Arial"/>
                        </a:rPr>
                        <a:t> 2014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 dirty="0" err="1">
                          <a:latin typeface="Arial"/>
                        </a:rPr>
                        <a:t>Vjetor</a:t>
                      </a:r>
                      <a:r>
                        <a:rPr lang="en-US" sz="700" b="1" i="0" u="none" strike="noStrike" dirty="0">
                          <a:latin typeface="Arial"/>
                        </a:rPr>
                        <a:t> 2015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 dirty="0" err="1">
                          <a:latin typeface="Arial"/>
                        </a:rPr>
                        <a:t>Vjetor</a:t>
                      </a:r>
                      <a:r>
                        <a:rPr lang="en-US" sz="700" b="1" i="0" u="none" strike="noStrike" dirty="0">
                          <a:latin typeface="Arial"/>
                        </a:rPr>
                        <a:t> 2016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53173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Trasferta e pakushtezuar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232,065,000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248,148,712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260,556,148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173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latin typeface="Arial"/>
                        </a:rPr>
                        <a:t>Shuma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232,065,000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248,148,712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260,556,148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065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 dirty="0" err="1">
                          <a:solidFill>
                            <a:srgbClr val="333333"/>
                          </a:solidFill>
                          <a:latin typeface="Bookman Old Style"/>
                        </a:rPr>
                        <a:t>Drejtoria</a:t>
                      </a:r>
                      <a:r>
                        <a:rPr lang="en-US" sz="700" b="0" i="0" u="none" strike="noStrike" dirty="0">
                          <a:solidFill>
                            <a:srgbClr val="333333"/>
                          </a:solidFill>
                          <a:latin typeface="Bookman Old Style"/>
                        </a:rPr>
                        <a:t>  e </a:t>
                      </a:r>
                      <a:r>
                        <a:rPr lang="en-US" sz="700" b="0" i="0" u="none" strike="noStrike" dirty="0" err="1">
                          <a:solidFill>
                            <a:srgbClr val="333333"/>
                          </a:solidFill>
                          <a:latin typeface="Bookman Old Style"/>
                        </a:rPr>
                        <a:t>Taksave</a:t>
                      </a:r>
                      <a:r>
                        <a:rPr lang="en-US" sz="700" b="0" i="0" u="none" strike="noStrike" dirty="0">
                          <a:solidFill>
                            <a:srgbClr val="333333"/>
                          </a:solidFill>
                          <a:latin typeface="Bookman Old Style"/>
                        </a:rPr>
                        <a:t> e </a:t>
                      </a:r>
                      <a:r>
                        <a:rPr lang="en-US" sz="700" b="0" i="0" u="none" strike="noStrike" dirty="0" err="1">
                          <a:solidFill>
                            <a:srgbClr val="333333"/>
                          </a:solidFill>
                          <a:latin typeface="Bookman Old Style"/>
                        </a:rPr>
                        <a:t>Tarifave</a:t>
                      </a:r>
                      <a:r>
                        <a:rPr lang="en-US" sz="700" b="0" i="0" u="none" strike="noStrike" dirty="0">
                          <a:solidFill>
                            <a:srgbClr val="333333"/>
                          </a:solidFill>
                          <a:latin typeface="Bookman Old Style"/>
                        </a:rPr>
                        <a:t> </a:t>
                      </a:r>
                      <a:r>
                        <a:rPr lang="en-US" sz="700" b="0" i="0" u="none" strike="noStrike" dirty="0" err="1">
                          <a:solidFill>
                            <a:srgbClr val="333333"/>
                          </a:solidFill>
                          <a:latin typeface="Bookman Old Style"/>
                        </a:rPr>
                        <a:t>Vendore</a:t>
                      </a:r>
                      <a:endParaRPr lang="en-US" sz="700" b="0" i="0" u="none" strike="noStrike" dirty="0">
                        <a:solidFill>
                          <a:srgbClr val="333333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235,980,000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254,858,400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267,601,320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53173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50" b="0" i="0" u="none" strike="noStrike">
                          <a:latin typeface="Arial"/>
                        </a:rPr>
                        <a:t>Drejtoria e Planifikimit dhe Kontrollit te Zhvillimit te Territorit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57,350,000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61,938,000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65,034,900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53173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latin typeface="Arial"/>
                        </a:rPr>
                        <a:t>Te Ardhura nga Drejtoria e Sherbimeve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12,653,393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13,665,664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14,348,948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173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latin typeface="Arial"/>
                        </a:rPr>
                        <a:t>Te </a:t>
                      </a:r>
                      <a:r>
                        <a:rPr lang="en-US" sz="800" b="0" i="0" u="none" strike="noStrike" dirty="0" err="1">
                          <a:latin typeface="Arial"/>
                        </a:rPr>
                        <a:t>Ardhura</a:t>
                      </a:r>
                      <a:r>
                        <a:rPr lang="en-US" sz="800" b="0" i="0" u="none" strike="noStrike" dirty="0">
                          <a:latin typeface="Arial"/>
                        </a:rPr>
                        <a:t> </a:t>
                      </a:r>
                      <a:r>
                        <a:rPr lang="en-US" sz="800" b="0" i="0" u="none" strike="noStrike" dirty="0" err="1">
                          <a:latin typeface="Arial"/>
                        </a:rPr>
                        <a:t>nga</a:t>
                      </a:r>
                      <a:r>
                        <a:rPr lang="en-US" sz="800" b="0" i="0" u="none" strike="noStrike" dirty="0">
                          <a:latin typeface="Arial"/>
                        </a:rPr>
                        <a:t> </a:t>
                      </a:r>
                      <a:r>
                        <a:rPr lang="en-US" sz="800" b="0" i="0" u="none" strike="noStrike" dirty="0" err="1">
                          <a:latin typeface="Arial"/>
                        </a:rPr>
                        <a:t>Nd.Ujesjelles</a:t>
                      </a:r>
                      <a:r>
                        <a:rPr lang="en-US" sz="800" b="0" i="0" u="none" strike="noStrike" dirty="0">
                          <a:latin typeface="Arial"/>
                        </a:rPr>
                        <a:t> </a:t>
                      </a:r>
                      <a:r>
                        <a:rPr lang="en-US" sz="800" b="0" i="0" u="none" strike="noStrike" dirty="0" err="1">
                          <a:latin typeface="Arial"/>
                        </a:rPr>
                        <a:t>kanalizimeve</a:t>
                      </a:r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112,426,300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121,420,404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127,491,424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53173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latin typeface="Arial"/>
                        </a:rPr>
                        <a:t>Te </a:t>
                      </a:r>
                      <a:r>
                        <a:rPr lang="en-US" sz="800" b="0" i="0" u="none" strike="noStrike" dirty="0" err="1">
                          <a:latin typeface="Arial"/>
                        </a:rPr>
                        <a:t>tjera</a:t>
                      </a:r>
                      <a:r>
                        <a:rPr lang="en-US" sz="800" b="0" i="0" u="none" strike="noStrike" dirty="0">
                          <a:latin typeface="Arial"/>
                        </a:rPr>
                        <a:t>( </a:t>
                      </a:r>
                      <a:r>
                        <a:rPr lang="en-US" sz="800" b="0" i="0" u="none" strike="noStrike" dirty="0" err="1">
                          <a:latin typeface="Arial"/>
                        </a:rPr>
                        <a:t>tarifa</a:t>
                      </a:r>
                      <a:r>
                        <a:rPr lang="en-US" sz="800" b="0" i="0" u="none" strike="noStrike" dirty="0">
                          <a:latin typeface="Arial"/>
                        </a:rPr>
                        <a:t> </a:t>
                      </a:r>
                      <a:r>
                        <a:rPr lang="en-US" sz="800" b="0" i="0" u="none" strike="noStrike" dirty="0" err="1">
                          <a:latin typeface="Arial"/>
                        </a:rPr>
                        <a:t>shebimi</a:t>
                      </a:r>
                      <a:r>
                        <a:rPr lang="en-US" sz="800" b="0" i="0" u="none" strike="noStrike" dirty="0">
                          <a:latin typeface="Arial"/>
                        </a:rPr>
                        <a:t>, </a:t>
                      </a:r>
                      <a:r>
                        <a:rPr lang="en-US" sz="800" b="0" i="0" u="none" strike="noStrike" dirty="0" err="1">
                          <a:latin typeface="Arial"/>
                        </a:rPr>
                        <a:t>gjoba</a:t>
                      </a:r>
                      <a:r>
                        <a:rPr lang="en-US" sz="800" b="0" i="0" u="none" strike="noStrike" dirty="0">
                          <a:latin typeface="Arial"/>
                        </a:rPr>
                        <a:t> </a:t>
                      </a:r>
                      <a:r>
                        <a:rPr lang="en-US" sz="800" b="0" i="0" u="none" strike="noStrike" dirty="0" err="1">
                          <a:latin typeface="Arial"/>
                        </a:rPr>
                        <a:t>polbashkiake</a:t>
                      </a:r>
                      <a:r>
                        <a:rPr lang="en-US" sz="800" b="0" i="0" u="none" strike="noStrike" dirty="0">
                          <a:latin typeface="Arial"/>
                        </a:rPr>
                        <a:t> e </a:t>
                      </a:r>
                      <a:r>
                        <a:rPr lang="en-US" sz="800" b="0" i="0" u="none" strike="noStrike" dirty="0" err="1">
                          <a:latin typeface="Arial"/>
                        </a:rPr>
                        <a:t>ndertimore</a:t>
                      </a:r>
                      <a:r>
                        <a:rPr lang="en-US" sz="800" b="0" i="0" u="none" strike="noStrike" dirty="0">
                          <a:latin typeface="Arial"/>
                        </a:rPr>
                        <a:t>) </a:t>
                      </a:r>
                      <a:r>
                        <a:rPr lang="en-US" sz="800" b="0" i="0" u="none" strike="noStrike" dirty="0" err="1">
                          <a:latin typeface="Arial"/>
                        </a:rPr>
                        <a:t>etj</a:t>
                      </a:r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3,000,000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3,240,000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8,000,000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173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Shuma e te Ardhurave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421,409,693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455,122,468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482,476,592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17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latin typeface="Arial"/>
                        </a:rPr>
                        <a:t>T O T A  L I  I BURIMEVE TE FINANCIMIT viti 2014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653,474,693.00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703,271,180.52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743,032,739.55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17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Te trasheguara nga 2013 (rritje te autorizuara)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5,167,405.00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17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latin typeface="Arial"/>
                        </a:rPr>
                        <a:t>Te trasheguara nga 2013 (transferta e pakushtezuar)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1,690,696.00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17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latin typeface="Arial"/>
                        </a:rPr>
                        <a:t>Te </a:t>
                      </a:r>
                      <a:r>
                        <a:rPr lang="en-US" sz="800" b="0" i="0" u="none" strike="noStrike" dirty="0" err="1">
                          <a:latin typeface="Arial"/>
                        </a:rPr>
                        <a:t>trasheguara</a:t>
                      </a:r>
                      <a:r>
                        <a:rPr lang="en-US" sz="800" b="0" i="0" u="none" strike="noStrike" dirty="0">
                          <a:latin typeface="Arial"/>
                        </a:rPr>
                        <a:t> </a:t>
                      </a:r>
                      <a:r>
                        <a:rPr lang="en-US" sz="800" b="0" i="0" u="none" strike="noStrike" dirty="0" err="1">
                          <a:latin typeface="Arial"/>
                        </a:rPr>
                        <a:t>nga</a:t>
                      </a:r>
                      <a:r>
                        <a:rPr lang="en-US" sz="800" b="0" i="0" u="none" strike="noStrike" dirty="0">
                          <a:latin typeface="Arial"/>
                        </a:rPr>
                        <a:t> 2013 (</a:t>
                      </a:r>
                      <a:r>
                        <a:rPr lang="en-US" sz="800" b="0" i="0" u="none" strike="noStrike" dirty="0" err="1">
                          <a:latin typeface="Arial"/>
                        </a:rPr>
                        <a:t>te</a:t>
                      </a:r>
                      <a:r>
                        <a:rPr lang="en-US" sz="800" b="0" i="0" u="none" strike="noStrike" dirty="0">
                          <a:latin typeface="Arial"/>
                        </a:rPr>
                        <a:t> </a:t>
                      </a:r>
                      <a:r>
                        <a:rPr lang="en-US" sz="800" b="0" i="0" u="none" strike="noStrike" dirty="0" err="1">
                          <a:latin typeface="Arial"/>
                        </a:rPr>
                        <a:t>ardhura</a:t>
                      </a:r>
                      <a:r>
                        <a:rPr lang="en-US" sz="800" b="0" i="0" u="none" strike="noStrike" dirty="0">
                          <a:latin typeface="Arial"/>
                        </a:rPr>
                        <a:t>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3,472,101.89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5317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latin typeface="Arial"/>
                        </a:rPr>
                        <a:t>Te trasheguara nga 2013 (transferta e kushtezuar)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21,810,228.00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317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latin typeface="Arial"/>
                        </a:rPr>
                        <a:t>Totali I fondeve qe trashegohen nga viti 2013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32,140,430.89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317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685,615,123.89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703,271,180.52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743,032,739.55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5317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800" b="0" i="0" u="none" strike="noStrike">
                          <a:latin typeface="Arial"/>
                        </a:rPr>
                        <a:t>Zbritet 0.5 % i Qarkut te rrethit Tirane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2,107,048.89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2,275,612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2,412,383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317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>
                          <a:latin typeface="Arial"/>
                        </a:rPr>
                        <a:t>TOTALI I FONDEVE  QE MBETEN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683,508,075.00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700,995,568.18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740,620,356.59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52400" y="457200"/>
            <a:ext cx="8763000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 algn="just"/>
            <a:r>
              <a:rPr lang="en-US" sz="1400" b="1" dirty="0" smtClean="0"/>
              <a:t>Ne </a:t>
            </a:r>
            <a:r>
              <a:rPr lang="en-US" sz="1400" b="1" dirty="0" err="1" smtClean="0"/>
              <a:t>hartimin</a:t>
            </a:r>
            <a:r>
              <a:rPr lang="en-US" sz="1400" b="1" dirty="0" smtClean="0"/>
              <a:t> e </a:t>
            </a:r>
            <a:r>
              <a:rPr lang="en-US" sz="1400" b="1" dirty="0" err="1" smtClean="0"/>
              <a:t>ketij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buxheti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eshte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patur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parasysh</a:t>
            </a:r>
            <a:r>
              <a:rPr lang="en-US" sz="1400" b="1" dirty="0" smtClean="0"/>
              <a:t>:</a:t>
            </a:r>
          </a:p>
          <a:p>
            <a:pPr marL="342900" indent="-342900" algn="just"/>
            <a:r>
              <a:rPr lang="en-US" sz="1400" b="1" dirty="0" smtClean="0"/>
              <a:t>1. </a:t>
            </a:r>
            <a:r>
              <a:rPr lang="sq-AL" sz="1400" dirty="0" smtClean="0"/>
              <a:t>Planin rregullues urban te qytetit te Kamzes.</a:t>
            </a:r>
            <a:endParaRPr lang="en-US" sz="1400" dirty="0" smtClean="0"/>
          </a:p>
          <a:p>
            <a:pPr marL="342900" indent="-342900" algn="just"/>
            <a:r>
              <a:rPr lang="en-US" sz="1400" b="1" dirty="0" smtClean="0"/>
              <a:t>2. </a:t>
            </a:r>
            <a:r>
              <a:rPr lang="sq-AL" sz="1400" dirty="0" smtClean="0"/>
              <a:t>Misioni i Bashkisë Kamëz si njësi e qeverisjes vendore është</a:t>
            </a:r>
            <a:r>
              <a:rPr lang="en-US" sz="1400" dirty="0" smtClean="0"/>
              <a:t>: </a:t>
            </a:r>
          </a:p>
          <a:p>
            <a:pPr algn="just"/>
            <a:r>
              <a:rPr lang="en-US" sz="1400" b="1" dirty="0" smtClean="0"/>
              <a:t>S</a:t>
            </a:r>
            <a:r>
              <a:rPr lang="sq-AL" sz="1400" b="1" dirty="0" smtClean="0"/>
              <a:t>igurimi i qeverisjes në një nivel sa më afër qytetarëve të saj, edhe strategjia e zhvillimit.</a:t>
            </a:r>
            <a:r>
              <a:rPr lang="sq-AL" sz="1400" dirty="0" smtClean="0"/>
              <a:t> </a:t>
            </a:r>
            <a:endParaRPr lang="en-US" sz="1400" dirty="0" smtClean="0"/>
          </a:p>
          <a:p>
            <a:pPr algn="just"/>
            <a:r>
              <a:rPr lang="sq-AL" sz="1400" b="1" dirty="0" smtClean="0"/>
              <a:t>3</a:t>
            </a:r>
            <a:r>
              <a:rPr lang="sq-AL" sz="1400" dirty="0" smtClean="0"/>
              <a:t>. Strategjia e Bashkise Kamez per mjedisin.</a:t>
            </a:r>
            <a:endParaRPr lang="en-US" sz="1400" dirty="0" smtClean="0"/>
          </a:p>
          <a:p>
            <a:pPr algn="just"/>
            <a:r>
              <a:rPr lang="sq-AL" sz="1400" b="1" dirty="0" smtClean="0"/>
              <a:t>4</a:t>
            </a:r>
            <a:r>
              <a:rPr lang="sq-AL" sz="1400" dirty="0" smtClean="0"/>
              <a:t>. Ngritjen e kapaciteteve per zhvillimin e biznesit dhe te qendrave </a:t>
            </a:r>
            <a:endParaRPr lang="en-US" sz="1400" dirty="0" smtClean="0"/>
          </a:p>
          <a:p>
            <a:pPr algn="just"/>
            <a:r>
              <a:rPr lang="sq-AL" sz="1400" dirty="0" smtClean="0"/>
              <a:t>    industriale.</a:t>
            </a:r>
            <a:endParaRPr lang="en-US" sz="1400" dirty="0" smtClean="0"/>
          </a:p>
          <a:p>
            <a:pPr algn="just"/>
            <a:r>
              <a:rPr lang="sq-AL" sz="1400" b="1" dirty="0" smtClean="0"/>
              <a:t>5</a:t>
            </a:r>
            <a:r>
              <a:rPr lang="sq-AL" sz="1400" dirty="0" smtClean="0"/>
              <a:t>. Standardet e Politikat që duhet të arrije Bashkia për çdo program.</a:t>
            </a:r>
            <a:endParaRPr lang="en-US" sz="1400" dirty="0" smtClean="0"/>
          </a:p>
          <a:p>
            <a:pPr algn="just"/>
            <a:r>
              <a:rPr lang="sq-AL" sz="1400" b="1" dirty="0" smtClean="0"/>
              <a:t>6</a:t>
            </a:r>
            <a:r>
              <a:rPr lang="sq-AL" sz="1400" dirty="0" smtClean="0"/>
              <a:t>. Treguesit faktikë për disa vite buxhetore paraardhëse, fondet buxhetore të planifikuara për vitin në vazhdim si dhe shpërndarjen e vlerës totale të tavaneve të programit buxhetor afatmesëm sipas programeve për tri vitet e ardhshme buxhetore.</a:t>
            </a:r>
            <a:endParaRPr lang="en-US" sz="1400" dirty="0" smtClean="0"/>
          </a:p>
          <a:p>
            <a:pPr algn="just"/>
            <a:r>
              <a:rPr lang="sq-AL" sz="1400" b="1" dirty="0" smtClean="0"/>
              <a:t>7</a:t>
            </a:r>
            <a:r>
              <a:rPr lang="sq-AL" sz="1400" dirty="0" smtClean="0"/>
              <a:t>. Shpenzimet kapitale në formën e listës së projekteve të investimeve për çdo program, ku përcaktohet kostoja e plotë e projektit, si dhe vlera e parashikuar për t’u financuar në vitin buxhetor koherent. Në këto janë paraqitur:</a:t>
            </a:r>
            <a:endParaRPr lang="en-US" sz="1400" dirty="0" smtClean="0"/>
          </a:p>
          <a:p>
            <a:pPr algn="just"/>
            <a:r>
              <a:rPr lang="sq-AL" sz="1400" dirty="0" smtClean="0"/>
              <a:t>- vlera e financuar e investimeve në nivel objekti deri në fund të vitit buxhetor paraardhës, </a:t>
            </a:r>
            <a:endParaRPr lang="en-US" sz="1400" dirty="0" smtClean="0"/>
          </a:p>
          <a:p>
            <a:pPr algn="just">
              <a:buFontTx/>
              <a:buChar char="-"/>
            </a:pPr>
            <a:r>
              <a:rPr lang="sq-AL" sz="1400" dirty="0" smtClean="0"/>
              <a:t>vlera e mbetur për t’u financuar në vitet pasardhëse buxhetore për çdo nivel investimi.</a:t>
            </a:r>
            <a:endParaRPr lang="en-US" sz="1400" dirty="0" smtClean="0"/>
          </a:p>
          <a:p>
            <a:pPr algn="just"/>
            <a:r>
              <a:rPr lang="sq-AL" sz="1400" b="1" dirty="0" smtClean="0"/>
              <a:t>8</a:t>
            </a:r>
            <a:r>
              <a:rPr lang="sq-AL" sz="1400" dirty="0" smtClean="0"/>
              <a:t>. Janë përcaktuar treguesit financiarë dhe elementet e vlerësimit të buxhetit për secilin program, bazë mbi të cilën janë bërë përllogaritjet për përcaktimin e fondeve të shpenzimeve për këto programe.</a:t>
            </a:r>
            <a:endParaRPr lang="en-US" sz="1400" dirty="0" smtClean="0"/>
          </a:p>
          <a:p>
            <a:pPr algn="just"/>
            <a:r>
              <a:rPr lang="sq-AL" sz="1400" b="1" dirty="0" smtClean="0"/>
              <a:t>9</a:t>
            </a:r>
            <a:r>
              <a:rPr lang="sq-AL" sz="1400" dirty="0" smtClean="0"/>
              <a:t>. Planifikimi i të ardhurave është bërë në bazë të një kalkulimi të detajuar për çdo lloj të tyre mbi bazën e të dhënave dhe treguesve financiarë realë, si dhe elementit të vlerësimit të buxhetit për secilën të ardhur.</a:t>
            </a:r>
            <a:endParaRPr lang="en-US" sz="1400" dirty="0" smtClean="0"/>
          </a:p>
          <a:p>
            <a:pPr algn="just"/>
            <a:r>
              <a:rPr lang="sq-AL" sz="1400" b="1" dirty="0" smtClean="0"/>
              <a:t>10</a:t>
            </a:r>
            <a:r>
              <a:rPr lang="sq-AL" sz="1400" dirty="0" smtClean="0"/>
              <a:t>. Është bërë përcaktimi në vlerë dhe detajimi i hollësishëm i detyrimeve të papaguara nga viti i mëparshëm sipas programeve.</a:t>
            </a:r>
            <a:endParaRPr lang="en-US" sz="1400" dirty="0" smtClean="0"/>
          </a:p>
          <a:p>
            <a:pPr algn="just"/>
            <a:r>
              <a:rPr lang="sq-AL" sz="1400" b="1" dirty="0" smtClean="0"/>
              <a:t>11. </a:t>
            </a:r>
            <a:r>
              <a:rPr lang="sq-AL" sz="1400" dirty="0" smtClean="0"/>
              <a:t>Në hartimin e </a:t>
            </a:r>
            <a:r>
              <a:rPr lang="sq-AL" sz="1400" dirty="0" smtClean="0"/>
              <a:t>buxhetit</a:t>
            </a:r>
            <a:r>
              <a:rPr lang="sq-AL" sz="1400" b="1" dirty="0" smtClean="0"/>
              <a:t> </a:t>
            </a:r>
            <a:r>
              <a:rPr lang="sq-AL" sz="1400" dirty="0" smtClean="0"/>
              <a:t>është pasur parasysh ligjshmëria, rregullshmëria dhe respektimi i parimeve të ekonomicitetit, eficiencës dhe efektivitetit.</a:t>
            </a:r>
            <a:endParaRPr lang="en-US" sz="1400" dirty="0" smtClean="0"/>
          </a:p>
          <a:p>
            <a:pPr algn="just"/>
            <a:r>
              <a:rPr lang="sq-AL" sz="1400" b="1" dirty="0" smtClean="0"/>
              <a:t>12</a:t>
            </a:r>
            <a:r>
              <a:rPr lang="sq-AL" sz="1400" dirty="0" smtClean="0"/>
              <a:t>. Është bërë bashkërendimi i punës gjatë procesit të përgatitjes së buxhetit të bashkisë me pjesëmarrjen e komunitetit dhe bashkërendimi i punës me të gjitha drejtoritë dhe ndërmarrjet e bashkisë.</a:t>
            </a:r>
            <a:endParaRPr lang="en-US" sz="1400" dirty="0" smtClean="0"/>
          </a:p>
          <a:p>
            <a:pPr algn="just">
              <a:buFontTx/>
              <a:buChar char="-"/>
            </a:pPr>
            <a:endParaRPr lang="en-US" sz="1400" dirty="0" smtClean="0"/>
          </a:p>
          <a:p>
            <a:pPr algn="just"/>
            <a:r>
              <a:rPr lang="sq-AL" sz="1400" dirty="0" smtClean="0"/>
              <a:t> 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28600" y="1981200"/>
            <a:ext cx="83820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lvl="0" indent="-342900" algn="just">
              <a:buAutoNum type="arabicPeriod"/>
            </a:pPr>
            <a:r>
              <a:rPr lang="sq-AL" sz="1600" dirty="0" smtClean="0"/>
              <a:t>Rritja progresive e të ardhurave në buxhet përmes luftimit të informalitetit, evazionit fiskal dhe korrupsionit në grumbullimin e të ardhurave.</a:t>
            </a:r>
            <a:endParaRPr lang="en-US" sz="1600" dirty="0" smtClean="0"/>
          </a:p>
          <a:p>
            <a:pPr marL="342900" lvl="0" indent="-342900" algn="just"/>
            <a:endParaRPr lang="en-US" sz="1600" dirty="0" smtClean="0"/>
          </a:p>
          <a:p>
            <a:pPr algn="just"/>
            <a:r>
              <a:rPr lang="sq-AL" sz="1600" dirty="0" smtClean="0"/>
              <a:t> </a:t>
            </a:r>
            <a:endParaRPr lang="en-US" sz="1600" dirty="0" smtClean="0"/>
          </a:p>
          <a:p>
            <a:pPr lvl="0" algn="just"/>
            <a:r>
              <a:rPr lang="en-US" sz="1600" dirty="0" smtClean="0"/>
              <a:t>2.     </a:t>
            </a:r>
            <a:r>
              <a:rPr lang="sq-AL" sz="1600" dirty="0" smtClean="0"/>
              <a:t>Rritja e shpenzimeve kapitale (shpenzimeve për investime), në krahasim me shpenzimet korrente (shpenzime për paga, sigurime shoqërore, shpenzime operative), kjo e krahasuar edhe me vitet e mëparshme.</a:t>
            </a:r>
            <a:endParaRPr lang="en-US" sz="1600" dirty="0"/>
          </a:p>
        </p:txBody>
      </p:sp>
      <p:sp>
        <p:nvSpPr>
          <p:cNvPr id="3" name="TextBox 2"/>
          <p:cNvSpPr txBox="1"/>
          <p:nvPr/>
        </p:nvSpPr>
        <p:spPr>
          <a:xfrm flipH="1">
            <a:off x="0" y="0"/>
            <a:ext cx="91440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q-AL" sz="2400" b="1" i="1" dirty="0" smtClean="0"/>
              <a:t>Prioritetet e buxhetit 201</a:t>
            </a:r>
            <a:r>
              <a:rPr lang="en-US" sz="2400" b="1" i="1" dirty="0" smtClean="0"/>
              <a:t>4</a:t>
            </a:r>
            <a:r>
              <a:rPr lang="sq-AL" sz="2400" b="1" i="1" dirty="0" smtClean="0"/>
              <a:t> ne Bashkine Kamez synojnë:</a:t>
            </a:r>
            <a:endParaRPr lang="en-US" sz="2400" b="1" i="1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28600" y="457200"/>
            <a:ext cx="8763000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sq-AL" sz="1400" b="1" u="sng" dirty="0" smtClean="0"/>
              <a:t>Parimet kryesore që e karakterizojnë këtë buxhet janë:</a:t>
            </a:r>
            <a:endParaRPr lang="en-US" sz="1400" dirty="0" smtClean="0"/>
          </a:p>
          <a:p>
            <a:pPr algn="just"/>
            <a:r>
              <a:rPr lang="sq-AL" sz="1400" b="1" dirty="0" smtClean="0"/>
              <a:t> </a:t>
            </a:r>
            <a:endParaRPr lang="en-US" sz="1400" dirty="0" smtClean="0"/>
          </a:p>
          <a:p>
            <a:pPr algn="just"/>
            <a:r>
              <a:rPr lang="sq-AL" sz="1400" b="1" dirty="0" smtClean="0"/>
              <a:t>1</a:t>
            </a:r>
            <a:r>
              <a:rPr lang="sq-AL" sz="1400" dirty="0" smtClean="0"/>
              <a:t>. Politika lokale financiare duhet te formulohet dhe miratohet ne cilat programe te investohet, duke qene se burimet financiare jane te kufizuara, duhet te vleresohen nevojat konkuruese, per te maksimizuar perdorimin e burimeve.</a:t>
            </a:r>
            <a:endParaRPr lang="en-US" sz="1400" dirty="0" smtClean="0"/>
          </a:p>
          <a:p>
            <a:pPr algn="just"/>
            <a:r>
              <a:rPr lang="sq-AL" sz="1400" b="1" dirty="0" smtClean="0"/>
              <a:t> </a:t>
            </a:r>
            <a:endParaRPr lang="en-US" sz="1400" dirty="0" smtClean="0"/>
          </a:p>
          <a:p>
            <a:pPr algn="just"/>
            <a:r>
              <a:rPr lang="sq-AL" sz="1400" b="1" dirty="0" smtClean="0"/>
              <a:t> 2</a:t>
            </a:r>
            <a:r>
              <a:rPr lang="sq-AL" sz="1400" dirty="0" smtClean="0"/>
              <a:t>. Decentralizimi i pushtetit vendor nuk është kuptuar vetëm rritje e kompetencave, por një detyrim ligjor për të rritur nivelin e shërbimeve dhe stabilitetin e bashkëpunimit me qeverisjen qendrore. </a:t>
            </a:r>
            <a:endParaRPr lang="en-US" sz="1400" dirty="0" smtClean="0"/>
          </a:p>
          <a:p>
            <a:pPr algn="just"/>
            <a:r>
              <a:rPr lang="sq-AL" sz="1400" dirty="0" smtClean="0"/>
              <a:t>	</a:t>
            </a:r>
            <a:endParaRPr lang="en-US" sz="1400" dirty="0" smtClean="0"/>
          </a:p>
          <a:p>
            <a:pPr algn="just"/>
            <a:r>
              <a:rPr lang="sq-AL" sz="1400" b="1" dirty="0" smtClean="0"/>
              <a:t>3</a:t>
            </a:r>
            <a:r>
              <a:rPr lang="sq-AL" sz="1400" dirty="0" smtClean="0"/>
              <a:t>. Transparenca që do të sigurojë për Këshillin Bashkiak dhe publikun e gjerë, të dhëna lehtësisht të disponueshme, të shpejta, të kuptueshme e të krahasueshme ndër vite.</a:t>
            </a:r>
            <a:endParaRPr lang="en-US" sz="1400" dirty="0" smtClean="0"/>
          </a:p>
          <a:p>
            <a:pPr algn="just"/>
            <a:r>
              <a:rPr lang="sq-AL" sz="1400" dirty="0" smtClean="0"/>
              <a:t>	</a:t>
            </a:r>
            <a:endParaRPr lang="en-US" sz="1400" dirty="0" smtClean="0"/>
          </a:p>
          <a:p>
            <a:pPr algn="just"/>
            <a:r>
              <a:rPr lang="sq-AL" sz="1400" b="1" dirty="0" smtClean="0"/>
              <a:t>4</a:t>
            </a:r>
            <a:r>
              <a:rPr lang="sq-AL" sz="1400" dirty="0" smtClean="0"/>
              <a:t>. Disiplina fiskale, duke u bazuar në legjislacionin në fuqi dhe duke siguruar një zhvillim të qëndrueshëm ekonomik e social.</a:t>
            </a:r>
            <a:endParaRPr lang="en-US" sz="1400" dirty="0" smtClean="0"/>
          </a:p>
          <a:p>
            <a:pPr algn="just"/>
            <a:r>
              <a:rPr lang="sq-AL" sz="1400" dirty="0" smtClean="0"/>
              <a:t> </a:t>
            </a:r>
            <a:endParaRPr lang="en-US" sz="1400" dirty="0" smtClean="0"/>
          </a:p>
          <a:p>
            <a:pPr algn="just"/>
            <a:r>
              <a:rPr lang="sq-AL" sz="1400" b="1" dirty="0" smtClean="0"/>
              <a:t>5</a:t>
            </a:r>
            <a:r>
              <a:rPr lang="sq-AL" sz="1400" dirty="0" smtClean="0"/>
              <a:t>. Shpërndarja e burimeve të financimit, duke pasur parasysh objektivat dhe strategjitë e qeverisë.</a:t>
            </a:r>
            <a:endParaRPr lang="en-US" sz="1400" dirty="0" smtClean="0"/>
          </a:p>
          <a:p>
            <a:pPr algn="just"/>
            <a:r>
              <a:rPr lang="sq-AL" sz="1400" dirty="0" smtClean="0"/>
              <a:t>	</a:t>
            </a:r>
            <a:endParaRPr lang="en-US" sz="1400" dirty="0" smtClean="0"/>
          </a:p>
          <a:p>
            <a:pPr algn="just"/>
            <a:r>
              <a:rPr lang="sq-AL" sz="1400" b="1" dirty="0" smtClean="0"/>
              <a:t>6</a:t>
            </a:r>
            <a:r>
              <a:rPr lang="sq-AL" sz="1400" dirty="0" smtClean="0"/>
              <a:t>. Përdorimi ekonomik, eficient, efektiv i gjithë të ardhurave që sigurohen nga taksapaguesit vendorë, si dhe të fondeve buxhetore që vijnë nga qeveria në formën e transfertës së pakushtëzuar.</a:t>
            </a:r>
            <a:endParaRPr lang="en-US" sz="1400" dirty="0" smtClean="0"/>
          </a:p>
          <a:p>
            <a:pPr algn="just"/>
            <a:r>
              <a:rPr lang="sq-AL" sz="1400" dirty="0" smtClean="0"/>
              <a:t>	</a:t>
            </a:r>
            <a:endParaRPr lang="en-US" sz="1400" dirty="0" smtClean="0"/>
          </a:p>
          <a:p>
            <a:pPr algn="just"/>
            <a:r>
              <a:rPr lang="sq-AL" sz="1400" b="1" dirty="0" smtClean="0"/>
              <a:t>7</a:t>
            </a:r>
            <a:r>
              <a:rPr lang="sq-AL" sz="1400" dirty="0" smtClean="0"/>
              <a:t>. Përgjegjësi të qarta për menaxhimin e fondeve.</a:t>
            </a:r>
            <a:endParaRPr lang="en-US" sz="1400" dirty="0" smtClean="0"/>
          </a:p>
          <a:p>
            <a:pPr algn="just"/>
            <a:r>
              <a:rPr lang="sq-AL" sz="1400" dirty="0" smtClean="0"/>
              <a:t> </a:t>
            </a:r>
            <a:endParaRPr lang="en-US" sz="1400" dirty="0" smtClean="0"/>
          </a:p>
          <a:p>
            <a:pPr algn="just"/>
            <a:r>
              <a:rPr lang="sq-AL" sz="1400" b="1" dirty="0" smtClean="0"/>
              <a:t>8</a:t>
            </a:r>
            <a:r>
              <a:rPr lang="sq-AL" sz="1400" dirty="0" smtClean="0"/>
              <a:t>. Respektim me rreptësi e përgjegjësi i të gjithë procesit.</a:t>
            </a:r>
            <a:endParaRPr lang="en-US" sz="1400" dirty="0" smtClean="0"/>
          </a:p>
          <a:p>
            <a:pPr algn="just"/>
            <a:r>
              <a:rPr lang="sq-AL" sz="1400" dirty="0" smtClean="0"/>
              <a:t> </a:t>
            </a:r>
            <a:endParaRPr lang="en-US" sz="1400" dirty="0" smtClean="0"/>
          </a:p>
          <a:p>
            <a:pPr algn="just"/>
            <a:r>
              <a:rPr lang="sq-AL" sz="1400" b="1" dirty="0" smtClean="0"/>
              <a:t>9</a:t>
            </a:r>
            <a:r>
              <a:rPr lang="sq-AL" sz="1400" dirty="0" smtClean="0"/>
              <a:t>. Krijimin e kushteve të barabarta biznesmenëve, duke eliminuar në maksimum konkurrencën e pandershme.</a:t>
            </a:r>
            <a:endParaRPr lang="en-US" sz="1400" dirty="0" smtClean="0"/>
          </a:p>
          <a:p>
            <a:pPr algn="just"/>
            <a:r>
              <a:rPr lang="sq-AL" sz="1400" dirty="0" smtClean="0"/>
              <a:t> 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28600" y="457200"/>
            <a:ext cx="8763000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sq-AL" sz="1400" b="1" dirty="0" smtClean="0"/>
              <a:t>10.</a:t>
            </a:r>
            <a:r>
              <a:rPr lang="sq-AL" sz="1400" dirty="0" smtClean="0"/>
              <a:t> Zhvillimin e sistemit te planifikimit afatmesem.</a:t>
            </a:r>
            <a:endParaRPr lang="en-US" sz="1400" dirty="0" smtClean="0"/>
          </a:p>
          <a:p>
            <a:r>
              <a:rPr lang="sq-AL" sz="1400" dirty="0" smtClean="0"/>
              <a:t> </a:t>
            </a:r>
            <a:endParaRPr lang="en-US" sz="1400" dirty="0" smtClean="0"/>
          </a:p>
          <a:p>
            <a:r>
              <a:rPr lang="sq-AL" sz="1400" b="1" dirty="0" smtClean="0"/>
              <a:t>11. </a:t>
            </a:r>
            <a:r>
              <a:rPr lang="sq-AL" sz="1400" dirty="0" smtClean="0"/>
              <a:t>Partneriteti publik-privat si një mjet efektiv për të pasur një ekonomi të qëndrueshme (pra, biznesi është konsideruar gjithmonë si një partner i rëndësishëm).</a:t>
            </a:r>
            <a:endParaRPr lang="en-US" sz="1400" dirty="0" smtClean="0"/>
          </a:p>
          <a:p>
            <a:r>
              <a:rPr lang="sq-AL" sz="1400" dirty="0" smtClean="0"/>
              <a:t> </a:t>
            </a:r>
            <a:endParaRPr lang="en-US" sz="1400" dirty="0" smtClean="0"/>
          </a:p>
          <a:p>
            <a:r>
              <a:rPr lang="sq-AL" sz="1400" b="1" dirty="0" smtClean="0"/>
              <a:t>12</a:t>
            </a:r>
            <a:r>
              <a:rPr lang="sq-AL" sz="1400" dirty="0" smtClean="0"/>
              <a:t>. Programi financiar per vitin 2013 bazohet ne analizen e kostos se programeve dhe sherbimeve, ecurine e tyre ne vite.</a:t>
            </a:r>
            <a:endParaRPr lang="en-US" sz="1400" dirty="0" smtClean="0"/>
          </a:p>
          <a:p>
            <a:r>
              <a:rPr lang="sq-AL" sz="1400" dirty="0" smtClean="0"/>
              <a:t> </a:t>
            </a:r>
            <a:endParaRPr lang="en-US" sz="1400" dirty="0" smtClean="0"/>
          </a:p>
          <a:p>
            <a:r>
              <a:rPr lang="sq-AL" sz="1400" b="1" dirty="0" smtClean="0"/>
              <a:t>13. </a:t>
            </a:r>
            <a:r>
              <a:rPr lang="sq-AL" sz="1400" dirty="0" smtClean="0"/>
              <a:t>Buxhetimi me pjesëmarrje (gjatë gjithë vitit) është komunikuar me komunitetin dhe është marrë mendim për llojin e shërbimeve që ata kanë më të domosdoshmin dhe sidomos prioritetet e kryerjes së investimeve. Marrja e këtyre mendimeve dhe sugjerimeve nga qytetarët është bërë e mundur edhe falë vënies në punë të One Stop Shop-it (ndër më të mirët dhe efecientët në vend), pasi ka shumë lehtësira për qytetarët, pra pjesëmarrja e komunitetit në vendimmarrje, si dhe nëpërmjet ndërlidhësve me komunitetin.</a:t>
            </a:r>
            <a:endParaRPr lang="en-US" sz="1400" dirty="0" smtClean="0"/>
          </a:p>
          <a:p>
            <a:r>
              <a:rPr lang="sq-AL" sz="1400" dirty="0" smtClean="0"/>
              <a:t> </a:t>
            </a:r>
            <a:endParaRPr lang="en-US" sz="1400" dirty="0" smtClean="0"/>
          </a:p>
          <a:p>
            <a:r>
              <a:rPr lang="sq-AL" sz="1400" b="1" dirty="0" smtClean="0"/>
              <a:t>14</a:t>
            </a:r>
            <a:r>
              <a:rPr lang="sq-AL" sz="1400" dirty="0" smtClean="0"/>
              <a:t>. Gjatë procesit të projektbuxhetimit janë përdorur ide novatore për një qeverisje sa më të mirë për të përmirësuar dhënien e shërbimeve, si dhe për t’u shërbyer qytetarëve sa më shpejt (përfaqësimi i specialistëve nga të gjitha drejtoritë në One Stop Shop).</a:t>
            </a:r>
            <a:endParaRPr lang="en-US" sz="1400" dirty="0" smtClean="0"/>
          </a:p>
          <a:p>
            <a:r>
              <a:rPr lang="sq-AL" sz="1400" b="1" dirty="0" smtClean="0"/>
              <a:t>15. </a:t>
            </a:r>
            <a:r>
              <a:rPr lang="sq-AL" sz="1400" dirty="0" smtClean="0"/>
              <a:t>Gjatë gjithë procesit të projektbuxhetimit ka funksionuar Grupi për Strategji, Buxhet dhe Integrim, i kryesuar nga kryetari i bashkisë me pjesëmarrjen e zv.kryetarëve, si dhe të gjithë drejtorët e drejtorive (grup i ngritur me urdhër të kryetarit).</a:t>
            </a:r>
            <a:endParaRPr lang="en-US" sz="1400" dirty="0" smtClean="0"/>
          </a:p>
          <a:p>
            <a:r>
              <a:rPr lang="sq-AL" sz="1400" dirty="0" smtClean="0"/>
              <a:t> </a:t>
            </a:r>
            <a:endParaRPr lang="en-US" sz="1400" dirty="0" smtClean="0"/>
          </a:p>
          <a:p>
            <a:r>
              <a:rPr lang="sq-AL" sz="1400" b="1" dirty="0" smtClean="0"/>
              <a:t>1</a:t>
            </a:r>
            <a:r>
              <a:rPr lang="en-US" sz="1400" b="1" dirty="0" smtClean="0"/>
              <a:t>6</a:t>
            </a:r>
            <a:r>
              <a:rPr lang="sq-AL" sz="1400" dirty="0" smtClean="0"/>
              <a:t>. Kryetari i bashkisë i propozon Këshillit Bashkiak drejtimet kryesore të politikës së bashkisë, si për vitin 2013, si dhe për vitet 2014 e 2015.</a:t>
            </a:r>
            <a:endParaRPr lang="en-US" sz="1400" dirty="0" smtClean="0"/>
          </a:p>
          <a:p>
            <a:r>
              <a:rPr lang="sq-AL" sz="1400" dirty="0" smtClean="0"/>
              <a:t>(Drejtimi kryesor i politikës së bashkisë është rritja e nivelit të shërbimeve ndaj qytetarëve, por sidomos rritja e nivelit të investimeve në rrugë).</a:t>
            </a:r>
            <a:endParaRPr lang="en-US" sz="1400" dirty="0" smtClean="0"/>
          </a:p>
          <a:p>
            <a:r>
              <a:rPr lang="sq-AL" sz="1400" dirty="0" smtClean="0"/>
              <a:t> </a:t>
            </a:r>
            <a:endParaRPr lang="en-US" sz="1400" dirty="0" smtClean="0"/>
          </a:p>
          <a:p>
            <a:r>
              <a:rPr lang="sq-AL" sz="1400" b="1" dirty="0" smtClean="0"/>
              <a:t>17. </a:t>
            </a:r>
            <a:r>
              <a:rPr lang="sq-AL" sz="1400" dirty="0" smtClean="0"/>
              <a:t>Gjatë hartimit të projektbuxhetit është punuar për një shpërndarje sa më të drejtë të shpenzimeve, sidomos të atyre për investime në raport proporcional në të gjithë territorin e Bashkisë Kamëz.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28600" y="457200"/>
            <a:ext cx="8763000" cy="538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sq-AL" sz="1400" b="1" dirty="0" smtClean="0"/>
              <a:t>18</a:t>
            </a:r>
            <a:r>
              <a:rPr lang="sq-AL" sz="1400" dirty="0" smtClean="0"/>
              <a:t>. Gjatë hartimit të projektbuxhetit, Drejtoria e Financës e ka koordinuar punën më të gjitha drejtoritë për një planifikim sa më real të të gjitha llojeve të shpenzimeve, si ato për investime, edhe ato për funksionim. Nga Drejtoria e Urbanistikes janë hartuar të gjitha projektet me matje reale në terren për të gjitha investimet, duke hartuar preventiva sa me realë e te saktë.</a:t>
            </a:r>
            <a:endParaRPr lang="en-US" sz="1400" dirty="0" smtClean="0"/>
          </a:p>
          <a:p>
            <a:r>
              <a:rPr lang="sq-AL" sz="1400" dirty="0" smtClean="0"/>
              <a:t> </a:t>
            </a:r>
            <a:endParaRPr lang="en-US" sz="1400" dirty="0" smtClean="0"/>
          </a:p>
          <a:p>
            <a:r>
              <a:rPr lang="sq-AL" sz="1400" b="1" dirty="0" smtClean="0"/>
              <a:t>19</a:t>
            </a:r>
            <a:r>
              <a:rPr lang="sq-AL" sz="1400" dirty="0" smtClean="0"/>
              <a:t>. Është bërë vazhdimisht monitorimi i buxhetit nëpërmjet:</a:t>
            </a:r>
            <a:endParaRPr lang="en-US" sz="1400" dirty="0" smtClean="0"/>
          </a:p>
          <a:p>
            <a:r>
              <a:rPr lang="sq-AL" sz="1400" dirty="0" smtClean="0"/>
              <a:t> -Mbledhjes dhe analizës së të dhënave për aktivitetin e buxhetit</a:t>
            </a:r>
            <a:endParaRPr lang="en-US" sz="1400" dirty="0" smtClean="0"/>
          </a:p>
          <a:p>
            <a:r>
              <a:rPr lang="sq-AL" sz="1400" dirty="0" smtClean="0"/>
              <a:t> -Monitorimi jep informacion për përdorimin e fondeve të shpërndara.</a:t>
            </a:r>
            <a:endParaRPr lang="en-US" sz="1400" dirty="0" smtClean="0"/>
          </a:p>
          <a:p>
            <a:r>
              <a:rPr lang="sq-AL" sz="1400" dirty="0" smtClean="0"/>
              <a:t> </a:t>
            </a:r>
            <a:endParaRPr lang="en-US" sz="1400" dirty="0" smtClean="0"/>
          </a:p>
          <a:p>
            <a:r>
              <a:rPr lang="sq-AL" sz="1400" dirty="0" smtClean="0"/>
              <a:t> </a:t>
            </a:r>
            <a:endParaRPr lang="en-US" sz="1400" dirty="0" smtClean="0"/>
          </a:p>
          <a:p>
            <a:r>
              <a:rPr lang="sq-AL" sz="1400" b="1" dirty="0" smtClean="0"/>
              <a:t>20</a:t>
            </a:r>
            <a:r>
              <a:rPr lang="sq-AL" sz="1400" dirty="0" smtClean="0"/>
              <a:t>. Besimi si element i rëndësishëm për të krijuar marrëdhënie midis:</a:t>
            </a:r>
            <a:endParaRPr lang="en-US" sz="1400" dirty="0" smtClean="0"/>
          </a:p>
          <a:p>
            <a:r>
              <a:rPr lang="sq-AL" sz="1400" dirty="0" smtClean="0"/>
              <a:t>		</a:t>
            </a:r>
            <a:r>
              <a:rPr lang="sq-AL" sz="1400" b="1" dirty="0" smtClean="0"/>
              <a:t>-Komunitetit dhe qeverisjes vendore</a:t>
            </a:r>
            <a:endParaRPr lang="en-US" sz="1400" b="1" dirty="0" smtClean="0"/>
          </a:p>
          <a:p>
            <a:r>
              <a:rPr lang="sq-AL" sz="1400" b="1" dirty="0" smtClean="0"/>
              <a:t>		-Komunitetit të biznesit dhe qeverisjes vendore</a:t>
            </a:r>
            <a:endParaRPr lang="en-US" sz="1400" b="1" dirty="0" smtClean="0"/>
          </a:p>
          <a:p>
            <a:r>
              <a:rPr lang="sq-AL" sz="1400" b="1" dirty="0" smtClean="0"/>
              <a:t>		-Brenda organizimit të qeverisjes vendore.</a:t>
            </a:r>
            <a:endParaRPr lang="en-US" sz="1400" b="1" dirty="0" smtClean="0"/>
          </a:p>
          <a:p>
            <a:r>
              <a:rPr lang="sq-AL" sz="1400" dirty="0" smtClean="0"/>
              <a:t>Të krijojë një kuptim të përbashkët se si besueshmëria dhe </a:t>
            </a:r>
            <a:endParaRPr lang="en-US" sz="1400" dirty="0" smtClean="0"/>
          </a:p>
          <a:p>
            <a:r>
              <a:rPr lang="sq-AL" sz="1400" dirty="0" smtClean="0"/>
              <a:t> parashikueshmëria mundësojnë qeverisje të mirë.</a:t>
            </a:r>
            <a:endParaRPr lang="en-US" sz="1400" dirty="0" smtClean="0"/>
          </a:p>
          <a:p>
            <a:r>
              <a:rPr lang="sq-AL" sz="1400" dirty="0" smtClean="0"/>
              <a:t>	</a:t>
            </a:r>
            <a:endParaRPr lang="en-US" sz="1400" dirty="0" smtClean="0"/>
          </a:p>
          <a:p>
            <a:r>
              <a:rPr lang="sq-AL" sz="1400" b="1" dirty="0" smtClean="0"/>
              <a:t>21</a:t>
            </a:r>
            <a:r>
              <a:rPr lang="sq-AL" sz="1400" dirty="0" smtClean="0"/>
              <a:t>. Ekuilibri buxhetor (që nënkupton një administrim sa më të mirë të vlerave monetare, të ardhurat – 0.5% i qarkut = shumën e të gjitha shpenzimeve).</a:t>
            </a:r>
            <a:endParaRPr lang="en-US" sz="1400" dirty="0" smtClean="0"/>
          </a:p>
          <a:p>
            <a:r>
              <a:rPr lang="sq-AL" sz="1400" dirty="0" smtClean="0"/>
              <a:t> </a:t>
            </a:r>
            <a:endParaRPr lang="en-US" sz="1400" dirty="0" smtClean="0"/>
          </a:p>
          <a:p>
            <a:r>
              <a:rPr lang="sq-AL" sz="1400" b="1" dirty="0" smtClean="0"/>
              <a:t>Struktura e buxhetit është klasifikimi i të ardhurave dhe shpenzimeve në bazë organizative, funksionale, ekonomike, gjeografike, sipas burimit të formimit dhe përdorimit.</a:t>
            </a:r>
            <a:endParaRPr lang="en-US" sz="1400" dirty="0" smtClean="0"/>
          </a:p>
          <a:p>
            <a:r>
              <a:rPr lang="sq-AL" sz="1400" dirty="0" smtClean="0"/>
              <a:t>Një sqarim më të hollësishëm të kësaj strukture buxhetore do të japim me poshtë</a:t>
            </a:r>
            <a:r>
              <a:rPr lang="sq-AL" sz="1400" i="1" dirty="0" smtClean="0"/>
              <a:t>.</a:t>
            </a:r>
            <a:endParaRPr lang="en-US" sz="1400" dirty="0" smtClean="0"/>
          </a:p>
          <a:p>
            <a:r>
              <a:rPr lang="sq-AL" sz="1400" dirty="0" smtClean="0"/>
              <a:t> 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28600" y="914400"/>
            <a:ext cx="8763000" cy="4216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sq-AL" sz="1600" b="1" dirty="0" smtClean="0"/>
              <a:t>Në planifikimin e të ardhurave për vitin 201</a:t>
            </a:r>
            <a:r>
              <a:rPr lang="en-US" sz="1600" b="1" dirty="0" smtClean="0"/>
              <a:t>4</a:t>
            </a:r>
            <a:r>
              <a:rPr lang="sq-AL" sz="1600" b="1" dirty="0" smtClean="0"/>
              <a:t> </a:t>
            </a:r>
            <a:r>
              <a:rPr lang="en-US" sz="1600" b="1" dirty="0" err="1" smtClean="0"/>
              <a:t>jemi</a:t>
            </a:r>
            <a:r>
              <a:rPr lang="sq-AL" sz="1600" b="1" dirty="0" smtClean="0"/>
              <a:t> bazuar: </a:t>
            </a:r>
            <a:endParaRPr lang="en-US" sz="1600" b="1" dirty="0" smtClean="0"/>
          </a:p>
          <a:p>
            <a:pPr algn="just"/>
            <a:r>
              <a:rPr lang="sq-AL" sz="1400" dirty="0" smtClean="0"/>
              <a:t> </a:t>
            </a:r>
            <a:endParaRPr lang="en-US" sz="1400" dirty="0" smtClean="0"/>
          </a:p>
          <a:p>
            <a:pPr lvl="0" algn="just"/>
            <a:r>
              <a:rPr lang="en-US" sz="1400" dirty="0" smtClean="0"/>
              <a:t>1.    </a:t>
            </a:r>
            <a:r>
              <a:rPr lang="sq-AL" sz="1400" dirty="0" smtClean="0"/>
              <a:t>Në evidentimin e saktë të të gjitha subjekteve që ushtrojnë aktivitet në territorin e bashkisë.</a:t>
            </a:r>
            <a:endParaRPr lang="en-US" sz="1400" dirty="0" smtClean="0"/>
          </a:p>
          <a:p>
            <a:pPr lvl="0" algn="just"/>
            <a:r>
              <a:rPr lang="en-US" sz="1400" dirty="0" smtClean="0"/>
              <a:t>2.   </a:t>
            </a:r>
            <a:r>
              <a:rPr lang="sq-AL" sz="1400" dirty="0" smtClean="0"/>
              <a:t>Përllogaritje të sakta të të gjitha të ardhurave nga taksat e tarifat, duke u bazuar në VKB nr.</a:t>
            </a:r>
            <a:r>
              <a:rPr lang="en-US" sz="1400" dirty="0" smtClean="0"/>
              <a:t>59</a:t>
            </a:r>
            <a:r>
              <a:rPr lang="sq-AL" sz="1400" dirty="0" smtClean="0"/>
              <a:t>, datë </a:t>
            </a:r>
            <a:r>
              <a:rPr lang="en-US" sz="1400" dirty="0" smtClean="0"/>
              <a:t>19</a:t>
            </a:r>
            <a:r>
              <a:rPr lang="sq-AL" sz="1400" dirty="0" smtClean="0"/>
              <a:t>/11/201</a:t>
            </a:r>
            <a:r>
              <a:rPr lang="en-US" sz="1400" dirty="0" smtClean="0"/>
              <a:t>3</a:t>
            </a:r>
            <a:r>
              <a:rPr lang="sq-AL" sz="1400" dirty="0" smtClean="0"/>
              <a:t>  “Për sistemin e taksave e tarifave vendore për vitin 201</a:t>
            </a:r>
            <a:r>
              <a:rPr lang="en-US" sz="1400" dirty="0" smtClean="0"/>
              <a:t>4</a:t>
            </a:r>
            <a:r>
              <a:rPr lang="sq-AL" sz="1400" dirty="0" smtClean="0"/>
              <a:t>”, ku tregohet saktësisht numri i subjekteve të ndara sipas llojit të aktivitetit, sipërfaqja në metër katror, tarifat për metër katror, tarifat për çdo familje etj.</a:t>
            </a:r>
            <a:endParaRPr lang="en-US" sz="1400" dirty="0" smtClean="0"/>
          </a:p>
          <a:p>
            <a:pPr algn="just"/>
            <a:r>
              <a:rPr lang="sq-AL" sz="1400" dirty="0" smtClean="0"/>
              <a:t>Konkretisht, tabela nr. </a:t>
            </a:r>
            <a:r>
              <a:rPr lang="en-US" sz="1400" dirty="0" smtClean="0"/>
              <a:t>1</a:t>
            </a:r>
            <a:r>
              <a:rPr lang="sq-AL" sz="1400" dirty="0" smtClean="0"/>
              <a:t>, </a:t>
            </a:r>
            <a:r>
              <a:rPr lang="en-US" sz="1400" dirty="0" smtClean="0"/>
              <a:t>2</a:t>
            </a:r>
            <a:r>
              <a:rPr lang="sq-AL" sz="1400" dirty="0" smtClean="0"/>
              <a:t>, </a:t>
            </a:r>
            <a:r>
              <a:rPr lang="en-US" sz="1400" dirty="0" smtClean="0"/>
              <a:t>9, 9/1 </a:t>
            </a:r>
            <a:r>
              <a:rPr lang="sq-AL" sz="1400" dirty="0" smtClean="0"/>
              <a:t>bashkëlidhur. </a:t>
            </a:r>
            <a:endParaRPr lang="en-US" sz="1400" dirty="0" smtClean="0"/>
          </a:p>
          <a:p>
            <a:pPr algn="just"/>
            <a:r>
              <a:rPr lang="sq-AL" sz="1400" dirty="0" smtClean="0"/>
              <a:t> </a:t>
            </a:r>
            <a:endParaRPr lang="en-US" sz="1400" dirty="0" smtClean="0"/>
          </a:p>
          <a:p>
            <a:pPr lvl="0" algn="just"/>
            <a:r>
              <a:rPr lang="en-US" sz="1400" dirty="0" smtClean="0"/>
              <a:t>3.   </a:t>
            </a:r>
            <a:r>
              <a:rPr lang="sq-AL" sz="1400" dirty="0" smtClean="0"/>
              <a:t>Duke luftuar informalitetin, duke bërë të mundur regjistrimin dhe futjen në sistemin fiskal të të gjitha subjekteve që ushtrojnë veprimtarinë ekonomike në zonë, pavarësisht statusit të tyre.</a:t>
            </a:r>
            <a:endParaRPr lang="en-US" sz="1400" dirty="0" smtClean="0"/>
          </a:p>
          <a:p>
            <a:pPr lvl="0" algn="just"/>
            <a:r>
              <a:rPr lang="en-US" sz="1400" dirty="0" smtClean="0"/>
              <a:t>4.    </a:t>
            </a:r>
            <a:r>
              <a:rPr lang="sq-AL" sz="1400" dirty="0" smtClean="0"/>
              <a:t>Në përmirësimin e infrastrukturës, duke krijuar kushte më komode për biznesin në zonë.</a:t>
            </a:r>
            <a:endParaRPr lang="en-US" sz="1400" dirty="0" smtClean="0"/>
          </a:p>
          <a:p>
            <a:pPr lvl="0" algn="just"/>
            <a:r>
              <a:rPr lang="en-US" sz="1400" dirty="0" smtClean="0"/>
              <a:t>5.    </a:t>
            </a:r>
            <a:r>
              <a:rPr lang="sq-AL" sz="1400" dirty="0" smtClean="0"/>
              <a:t>Në lehtësimin e procedurave të licencimit dhe trasnparaencen ne perllogaritjen e detyrimeve tatimore.</a:t>
            </a:r>
            <a:endParaRPr lang="en-US" sz="1400" dirty="0" smtClean="0"/>
          </a:p>
          <a:p>
            <a:pPr lvl="0" algn="just"/>
            <a:r>
              <a:rPr lang="en-US" sz="1400" dirty="0" smtClean="0"/>
              <a:t>6.   </a:t>
            </a:r>
            <a:r>
              <a:rPr lang="sq-AL" sz="1400" dirty="0" smtClean="0"/>
              <a:t>Rritja e numerit te subjekteve duke mbajtur korespondece me QKR per rregjistrimet e reja, duke bashkerenduar punen me kontrollin ne terren te specialisteve te taksave vendore.</a:t>
            </a:r>
            <a:endParaRPr lang="en-US" sz="1400" dirty="0" smtClean="0"/>
          </a:p>
          <a:p>
            <a:pPr algn="just"/>
            <a:r>
              <a:rPr lang="sq-AL" sz="1400" dirty="0" smtClean="0"/>
              <a:t> </a:t>
            </a:r>
            <a:r>
              <a:rPr lang="en-US" sz="1400" dirty="0" smtClean="0"/>
              <a:t>P</a:t>
            </a:r>
            <a:r>
              <a:rPr lang="sq-AL" sz="1400" dirty="0" smtClean="0"/>
              <a:t>er vitin 201</a:t>
            </a:r>
            <a:r>
              <a:rPr lang="en-US" sz="1400" dirty="0" smtClean="0"/>
              <a:t>4</a:t>
            </a:r>
            <a:r>
              <a:rPr lang="sq-AL" sz="1400" dirty="0" smtClean="0"/>
              <a:t> </a:t>
            </a:r>
            <a:r>
              <a:rPr lang="en-US" sz="1400" dirty="0" smtClean="0"/>
              <a:t>do </a:t>
            </a:r>
            <a:r>
              <a:rPr lang="en-US" sz="1400" dirty="0" err="1" smtClean="0"/>
              <a:t>te</a:t>
            </a:r>
            <a:r>
              <a:rPr lang="en-US" sz="1400" dirty="0" smtClean="0"/>
              <a:t> </a:t>
            </a:r>
            <a:r>
              <a:rPr lang="en-US" sz="1400" dirty="0" err="1" smtClean="0"/>
              <a:t>ushtrojne</a:t>
            </a:r>
            <a:r>
              <a:rPr lang="en-US" sz="1400" dirty="0" smtClean="0"/>
              <a:t> </a:t>
            </a:r>
            <a:r>
              <a:rPr lang="sq-AL" sz="1400" dirty="0" smtClean="0"/>
              <a:t>aktivitet </a:t>
            </a:r>
            <a:r>
              <a:rPr lang="en-US" sz="1400" dirty="0" err="1" smtClean="0"/>
              <a:t>rreth</a:t>
            </a:r>
            <a:r>
              <a:rPr lang="en-US" sz="1400" dirty="0" smtClean="0"/>
              <a:t> </a:t>
            </a:r>
            <a:r>
              <a:rPr lang="sq-AL" sz="1400" dirty="0" smtClean="0"/>
              <a:t>1800 subjekte </a:t>
            </a:r>
            <a:r>
              <a:rPr lang="en-US" sz="1400" dirty="0" smtClean="0"/>
              <a:t>,</a:t>
            </a:r>
            <a:r>
              <a:rPr lang="sq-AL" sz="1400" dirty="0" smtClean="0"/>
              <a:t> parashikohet te rregjistrohen dhe 100 subjekte te reja per shkak te zhvillimit ekonomik te zones.</a:t>
            </a:r>
            <a:endParaRPr lang="en-US" sz="1400" dirty="0" smtClean="0"/>
          </a:p>
          <a:p>
            <a:pPr marL="342900" indent="-342900" algn="just">
              <a:buAutoNum type="arabicPeriod" startAt="7"/>
            </a:pPr>
            <a:r>
              <a:rPr lang="en-US" sz="1400" dirty="0" err="1" smtClean="0"/>
              <a:t>Miratimin</a:t>
            </a:r>
            <a:r>
              <a:rPr lang="en-US" sz="1400" dirty="0" smtClean="0"/>
              <a:t> e </a:t>
            </a:r>
            <a:r>
              <a:rPr lang="sq-AL" sz="1400" dirty="0" smtClean="0"/>
              <a:t>Plani</a:t>
            </a:r>
            <a:r>
              <a:rPr lang="en-US" sz="1400" dirty="0" smtClean="0"/>
              <a:t>t</a:t>
            </a:r>
            <a:r>
              <a:rPr lang="sq-AL" sz="1400" dirty="0" smtClean="0"/>
              <a:t> rregullues urban te qytetit te Kamzes.</a:t>
            </a:r>
            <a:endParaRPr lang="en-US" sz="1400" dirty="0" smtClean="0"/>
          </a:p>
          <a:p>
            <a:pPr marL="342900" indent="-342900" algn="just">
              <a:buAutoNum type="arabicPeriod" startAt="7"/>
            </a:pPr>
            <a:r>
              <a:rPr lang="en-US" sz="1400" dirty="0" err="1" smtClean="0"/>
              <a:t>Shtimin</a:t>
            </a:r>
            <a:r>
              <a:rPr lang="en-US" sz="1400" dirty="0" smtClean="0"/>
              <a:t> e </a:t>
            </a:r>
            <a:r>
              <a:rPr lang="en-US" sz="1400" dirty="0" err="1" smtClean="0"/>
              <a:t>abonenteve</a:t>
            </a:r>
            <a:r>
              <a:rPr lang="en-US" sz="1400" dirty="0" smtClean="0"/>
              <a:t> </a:t>
            </a:r>
            <a:r>
              <a:rPr lang="en-US" sz="1400" dirty="0" err="1" smtClean="0"/>
              <a:t>qe</a:t>
            </a:r>
            <a:r>
              <a:rPr lang="en-US" sz="1400" dirty="0" smtClean="0"/>
              <a:t> </a:t>
            </a:r>
            <a:r>
              <a:rPr lang="en-US" sz="1400" dirty="0" err="1" smtClean="0"/>
              <a:t>furnizohen</a:t>
            </a:r>
            <a:r>
              <a:rPr lang="en-US" sz="1400" dirty="0" smtClean="0"/>
              <a:t> me </a:t>
            </a:r>
            <a:r>
              <a:rPr lang="en-US" sz="1400" dirty="0" err="1" smtClean="0"/>
              <a:t>uje</a:t>
            </a:r>
            <a:r>
              <a:rPr lang="en-US" sz="1400" dirty="0" smtClean="0"/>
              <a:t> </a:t>
            </a:r>
            <a:r>
              <a:rPr lang="en-US" sz="1400" dirty="0" err="1" smtClean="0"/>
              <a:t>te</a:t>
            </a:r>
            <a:r>
              <a:rPr lang="en-US" sz="1400" dirty="0" smtClean="0"/>
              <a:t> </a:t>
            </a:r>
            <a:r>
              <a:rPr lang="en-US" sz="1400" dirty="0" err="1" smtClean="0"/>
              <a:t>pishem</a:t>
            </a:r>
            <a:endParaRPr lang="en-US" sz="1400" dirty="0" smtClean="0"/>
          </a:p>
          <a:p>
            <a:pPr algn="just"/>
            <a:endParaRPr lang="en-US" sz="1400" dirty="0"/>
          </a:p>
        </p:txBody>
      </p:sp>
      <p:sp>
        <p:nvSpPr>
          <p:cNvPr id="3" name="TextBox 2"/>
          <p:cNvSpPr txBox="1"/>
          <p:nvPr/>
        </p:nvSpPr>
        <p:spPr>
          <a:xfrm flipH="1">
            <a:off x="0" y="0"/>
            <a:ext cx="91440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q-AL" sz="2400" b="1" i="1" dirty="0" smtClean="0"/>
              <a:t>TË ARDHURAT</a:t>
            </a:r>
            <a:endParaRPr lang="en-US" sz="2400" b="1" i="1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 flipH="1">
            <a:off x="0" y="533400"/>
            <a:ext cx="9144000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i="1" dirty="0" smtClean="0"/>
              <a:t>BURIMET E FINANCIMIT TE BASHKISE KAMEZ  PER VITIN  2014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90600" y="1752600"/>
          <a:ext cx="6934200" cy="2804774"/>
        </p:xfrm>
        <a:graphic>
          <a:graphicData uri="http://schemas.openxmlformats.org/drawingml/2006/table">
            <a:tbl>
              <a:tblPr/>
              <a:tblGrid>
                <a:gridCol w="503384"/>
                <a:gridCol w="4479719"/>
                <a:gridCol w="1951097"/>
              </a:tblGrid>
              <a:tr h="1869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chemeClr val="bg1"/>
                          </a:solidFill>
                          <a:latin typeface="Bookman Old Style"/>
                        </a:rPr>
                        <a:t>Nr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chemeClr val="bg1"/>
                          </a:solidFill>
                          <a:latin typeface="Bookman Old Style"/>
                        </a:rPr>
                        <a:t>EMERTIMI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chemeClr val="bg1"/>
                          </a:solidFill>
                          <a:latin typeface="Bookman Old Style"/>
                        </a:rPr>
                        <a:t>PLANI </a:t>
                      </a:r>
                      <a:r>
                        <a:rPr lang="en-US" sz="1050" b="1" i="0" u="none" strike="noStrike" dirty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 ne </a:t>
                      </a:r>
                      <a:r>
                        <a:rPr lang="en-US" sz="1050" b="1" i="0" u="none" strike="noStrike" dirty="0" err="1" smtClean="0">
                          <a:solidFill>
                            <a:schemeClr val="bg1"/>
                          </a:solidFill>
                          <a:latin typeface="Bookman Old Style"/>
                        </a:rPr>
                        <a:t>leke</a:t>
                      </a:r>
                      <a:endParaRPr lang="en-US" sz="1050" b="1" i="0" u="none" strike="noStrike" dirty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8486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Vjetor</a:t>
                      </a:r>
                      <a:r>
                        <a:rPr lang="en-US" sz="105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 </a:t>
                      </a:r>
                      <a:r>
                        <a:rPr lang="en-US" sz="105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2014</a:t>
                      </a:r>
                      <a:endParaRPr lang="en-US" sz="105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76554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 dirty="0">
                          <a:latin typeface="Arial"/>
                        </a:rPr>
                        <a:t>Trasferta e pakushtezuar per vitin  </a:t>
                      </a:r>
                      <a:r>
                        <a:rPr lang="it-IT" sz="1000" b="0" i="0" u="none" strike="noStrike" dirty="0" smtClean="0">
                          <a:latin typeface="Arial"/>
                        </a:rPr>
                        <a:t>2014</a:t>
                      </a:r>
                      <a:endParaRPr lang="it-IT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 smtClean="0">
                          <a:latin typeface="Arial"/>
                        </a:rPr>
                        <a:t>232,065,000</a:t>
                      </a:r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55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Shuma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232,065,000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76554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333333"/>
                          </a:solidFill>
                          <a:latin typeface="Bookman Old Style"/>
                        </a:rPr>
                        <a:t>Drejtoria  e Taksave e Tarifave Vendore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 smtClean="0">
                          <a:latin typeface="Arial"/>
                        </a:rPr>
                        <a:t>235,980,000</a:t>
                      </a:r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554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Drejtoria e Planifikimit dhe Kontrollit te Zhvillimit te Territorit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 smtClean="0">
                          <a:latin typeface="Arial"/>
                        </a:rPr>
                        <a:t>57,350,000</a:t>
                      </a:r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554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latin typeface="Arial"/>
                        </a:rPr>
                        <a:t>Te Ardhura nga Drejtoria e Sherbimeve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 smtClean="0">
                          <a:latin typeface="Arial"/>
                        </a:rPr>
                        <a:t>12,653,393</a:t>
                      </a:r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554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Te Ardhura nga Nd.Ujesjelles kanalizimeve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 smtClean="0">
                          <a:latin typeface="Arial"/>
                        </a:rPr>
                        <a:t>112,426,300</a:t>
                      </a:r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554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Te </a:t>
                      </a:r>
                      <a:r>
                        <a:rPr lang="en-US" sz="1000" b="0" i="0" u="none" strike="noStrike" dirty="0" err="1">
                          <a:latin typeface="Arial"/>
                        </a:rPr>
                        <a:t>tjera</a:t>
                      </a:r>
                      <a:r>
                        <a:rPr lang="en-US" sz="1000" b="0" i="0" u="none" strike="noStrike" dirty="0">
                          <a:latin typeface="Arial"/>
                        </a:rPr>
                        <a:t>( </a:t>
                      </a:r>
                      <a:r>
                        <a:rPr lang="en-US" sz="1000" b="0" i="0" u="none" strike="noStrike" dirty="0" err="1">
                          <a:latin typeface="Arial"/>
                        </a:rPr>
                        <a:t>tarifa</a:t>
                      </a:r>
                      <a:r>
                        <a:rPr lang="en-US" sz="1000" b="0" i="0" u="none" strike="noStrike" dirty="0">
                          <a:latin typeface="Arial"/>
                        </a:rPr>
                        <a:t> </a:t>
                      </a:r>
                      <a:r>
                        <a:rPr lang="en-US" sz="1000" b="0" i="0" u="none" strike="noStrike" dirty="0" err="1">
                          <a:latin typeface="Arial"/>
                        </a:rPr>
                        <a:t>shebimi</a:t>
                      </a:r>
                      <a:r>
                        <a:rPr lang="en-US" sz="1000" b="0" i="0" u="none" strike="noStrike" dirty="0" smtClean="0">
                          <a:latin typeface="Arial"/>
                        </a:rPr>
                        <a:t>,) </a:t>
                      </a:r>
                      <a:r>
                        <a:rPr lang="en-US" sz="1000" b="0" i="0" u="none" strike="noStrike" dirty="0" err="1">
                          <a:latin typeface="Arial"/>
                        </a:rPr>
                        <a:t>etj</a:t>
                      </a:r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 smtClean="0">
                          <a:latin typeface="Arial"/>
                        </a:rPr>
                        <a:t>3,000,000</a:t>
                      </a:r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55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Shuma e te Ardhurave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421,409,693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7655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1000" b="0" i="0" u="none" strike="noStrike" dirty="0">
                          <a:latin typeface="Arial"/>
                        </a:rPr>
                        <a:t>Zbritet </a:t>
                      </a:r>
                      <a:r>
                        <a:rPr lang="nn-NO" sz="1000" b="0" i="0" u="none" strike="noStrike" dirty="0" smtClean="0">
                          <a:latin typeface="Arial"/>
                        </a:rPr>
                        <a:t>% e Qarkut </a:t>
                      </a:r>
                      <a:r>
                        <a:rPr lang="nn-NO" sz="1000" b="0" i="0" u="none" strike="noStrike" dirty="0">
                          <a:latin typeface="Arial"/>
                        </a:rPr>
                        <a:t>te rrethit Tirane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 smtClean="0">
                          <a:latin typeface="Arial"/>
                        </a:rPr>
                        <a:t>2,107,049</a:t>
                      </a:r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655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>
                          <a:latin typeface="Arial"/>
                        </a:rPr>
                        <a:t>Mbeten</a:t>
                      </a:r>
                      <a:r>
                        <a:rPr lang="en-US" sz="1000" b="0" i="0" u="none" strike="noStrike" dirty="0">
                          <a:latin typeface="Arial"/>
                        </a:rPr>
                        <a:t> </a:t>
                      </a:r>
                      <a:r>
                        <a:rPr lang="en-US" sz="1000" b="0" i="0" u="none" strike="noStrike" dirty="0" err="1">
                          <a:latin typeface="Arial"/>
                        </a:rPr>
                        <a:t>te</a:t>
                      </a:r>
                      <a:r>
                        <a:rPr lang="en-US" sz="1000" b="0" i="0" u="none" strike="noStrike" dirty="0">
                          <a:latin typeface="Arial"/>
                        </a:rPr>
                        <a:t> </a:t>
                      </a:r>
                      <a:r>
                        <a:rPr lang="en-US" sz="1000" b="0" i="0" u="none" strike="noStrike" dirty="0" err="1">
                          <a:latin typeface="Arial"/>
                        </a:rPr>
                        <a:t>Ardhura</a:t>
                      </a:r>
                      <a:r>
                        <a:rPr lang="en-US" sz="1000" b="0" i="0" u="none" strike="noStrike" dirty="0">
                          <a:latin typeface="Arial"/>
                        </a:rPr>
                        <a:t> </a:t>
                      </a:r>
                      <a:r>
                        <a:rPr lang="en-US" sz="1000" b="0" i="0" u="none" strike="noStrike" dirty="0" err="1">
                          <a:latin typeface="Arial"/>
                        </a:rPr>
                        <a:t>Bashkise</a:t>
                      </a:r>
                      <a:r>
                        <a:rPr lang="en-US" sz="1000" b="0" i="0" u="none" strike="noStrike" dirty="0">
                          <a:latin typeface="Arial"/>
                        </a:rPr>
                        <a:t>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 smtClean="0">
                          <a:latin typeface="Arial"/>
                        </a:rPr>
                        <a:t>419,302,644</a:t>
                      </a:r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655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TOTALI  </a:t>
                      </a:r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I BURIMEVE TE </a:t>
                      </a:r>
                      <a:r>
                        <a:rPr lang="en-US" sz="10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FINANCIMIT  </a:t>
                      </a:r>
                      <a:r>
                        <a:rPr lang="en-US" sz="1000" b="1" i="0" u="none" strike="noStrike" dirty="0" err="1" smtClean="0">
                          <a:solidFill>
                            <a:schemeClr val="bg1"/>
                          </a:solidFill>
                          <a:latin typeface="Arial"/>
                        </a:rPr>
                        <a:t>viti</a:t>
                      </a:r>
                      <a:r>
                        <a:rPr lang="en-US" sz="10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 2014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651,367,644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7655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  <a:r>
                        <a:rPr lang="en-US" sz="1000" b="0" i="0" u="none" strike="noStrike" dirty="0" err="1" smtClean="0">
                          <a:latin typeface="Arial"/>
                        </a:rPr>
                        <a:t>Fonde</a:t>
                      </a:r>
                      <a:r>
                        <a:rPr lang="en-US" sz="1000" b="0" i="0" u="none" strike="noStrike" baseline="0" dirty="0" smtClean="0">
                          <a:latin typeface="Arial"/>
                        </a:rPr>
                        <a:t> </a:t>
                      </a:r>
                      <a:r>
                        <a:rPr lang="en-US" sz="1000" b="0" i="0" u="none" strike="noStrike" baseline="0" dirty="0" err="1" smtClean="0">
                          <a:latin typeface="Arial"/>
                        </a:rPr>
                        <a:t>qe</a:t>
                      </a:r>
                      <a:r>
                        <a:rPr lang="en-US" sz="1000" b="0" i="0" u="none" strike="noStrike" baseline="0" dirty="0" smtClean="0">
                          <a:latin typeface="Arial"/>
                        </a:rPr>
                        <a:t> </a:t>
                      </a:r>
                      <a:r>
                        <a:rPr lang="en-US" sz="1000" b="0" i="0" u="none" strike="noStrike" baseline="0" dirty="0" err="1" smtClean="0">
                          <a:latin typeface="Arial"/>
                        </a:rPr>
                        <a:t>trashegohen</a:t>
                      </a:r>
                      <a:r>
                        <a:rPr lang="en-US" sz="1000" b="0" i="0" u="none" strike="noStrike" baseline="0" dirty="0" smtClean="0">
                          <a:latin typeface="Arial"/>
                        </a:rPr>
                        <a:t> </a:t>
                      </a:r>
                      <a:r>
                        <a:rPr lang="en-US" sz="1000" b="0" i="0" u="none" strike="noStrike" baseline="0" dirty="0" err="1" smtClean="0">
                          <a:latin typeface="Arial"/>
                        </a:rPr>
                        <a:t>nga</a:t>
                      </a:r>
                      <a:r>
                        <a:rPr lang="en-US" sz="1000" b="0" i="0" u="none" strike="noStrike" baseline="0" dirty="0" smtClean="0">
                          <a:latin typeface="Arial"/>
                        </a:rPr>
                        <a:t> </a:t>
                      </a:r>
                      <a:r>
                        <a:rPr lang="en-US" sz="1000" b="0" i="0" u="none" strike="noStrike" baseline="0" dirty="0" err="1" smtClean="0">
                          <a:latin typeface="Arial"/>
                        </a:rPr>
                        <a:t>viti</a:t>
                      </a:r>
                      <a:r>
                        <a:rPr lang="en-US" sz="1000" b="0" i="0" u="none" strike="noStrike" baseline="0" dirty="0" smtClean="0">
                          <a:latin typeface="Arial"/>
                        </a:rPr>
                        <a:t> 2013</a:t>
                      </a:r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  <a:r>
                        <a:rPr lang="en-US" sz="1000" b="0" i="0" u="none" strike="noStrike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32,140,431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655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 </a:t>
                      </a:r>
                      <a:r>
                        <a:rPr lang="en-US" sz="10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TOTALI  I BURIMEVE TE FINANCIMIT</a:t>
                      </a:r>
                    </a:p>
                    <a:p>
                      <a:pPr algn="l" fontAlgn="b"/>
                      <a:endParaRPr lang="en-US" sz="10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683,508,075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829</TotalTime>
  <Words>3975</Words>
  <Application>Microsoft Office PowerPoint</Application>
  <PresentationFormat>On-screen Show (4:3)</PresentationFormat>
  <Paragraphs>1905</Paragraphs>
  <Slides>28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</vt:vector>
  </TitlesOfParts>
  <Company>bashkia kamez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jukle</dc:creator>
  <cp:lastModifiedBy>Diana</cp:lastModifiedBy>
  <cp:revision>82</cp:revision>
  <dcterms:created xsi:type="dcterms:W3CDTF">2012-01-24T09:53:55Z</dcterms:created>
  <dcterms:modified xsi:type="dcterms:W3CDTF">2016-07-08T09:32:14Z</dcterms:modified>
</cp:coreProperties>
</file>