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81" r:id="rId4"/>
    <p:sldId id="283" r:id="rId5"/>
    <p:sldId id="284" r:id="rId6"/>
    <p:sldId id="285" r:id="rId7"/>
    <p:sldId id="286" r:id="rId8"/>
    <p:sldId id="287" r:id="rId9"/>
    <p:sldId id="288" r:id="rId10"/>
    <p:sldId id="290" r:id="rId11"/>
    <p:sldId id="282" r:id="rId12"/>
    <p:sldId id="289" r:id="rId13"/>
    <p:sldId id="291" r:id="rId14"/>
    <p:sldId id="292" r:id="rId15"/>
    <p:sldId id="293" r:id="rId16"/>
    <p:sldId id="294" r:id="rId17"/>
    <p:sldId id="295" r:id="rId18"/>
    <p:sldId id="296" r:id="rId19"/>
    <p:sldId id="297" r:id="rId20"/>
    <p:sldId id="298" r:id="rId21"/>
    <p:sldId id="299" r:id="rId22"/>
    <p:sldId id="300" r:id="rId23"/>
    <p:sldId id="301" r:id="rId24"/>
    <p:sldId id="303" r:id="rId25"/>
    <p:sldId id="304" r:id="rId26"/>
    <p:sldId id="305" r:id="rId27"/>
    <p:sldId id="306" r:id="rId28"/>
    <p:sldId id="307" r:id="rId29"/>
    <p:sldId id="30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INF%20analiz%2011TE%20NDRYSHME.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INF%20analiz%2011TE%20NDRYSHME.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INF%20analiz%2011TE%20NDRYSHME.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INF%20analiz%2011TE%20NDRYSHME.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krahasime%20shpenz%20analiz%202013.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dok%20e%20vjollces\vjollca%20financa\Buxheti%202013\tab%20buxhet%202013\granti%2006,07%20,%202011dhe%20Granti%20shtese.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view3D>
      <c:rotX val="15"/>
      <c:hPercent val="44"/>
      <c:rotY val="20"/>
      <c:depthPercent val="100"/>
      <c:rAngAx val="1"/>
    </c:view3D>
    <c:floor>
      <c:thickness val="0"/>
    </c:floor>
    <c:sideWall>
      <c:thickness val="0"/>
    </c:sideWall>
    <c:backWall>
      <c:thickness val="0"/>
    </c:backWall>
    <c:plotArea>
      <c:layout>
        <c:manualLayout>
          <c:layoutTarget val="inner"/>
          <c:xMode val="edge"/>
          <c:yMode val="edge"/>
          <c:x val="9.3867391531523806E-2"/>
          <c:y val="4.2166269913935378E-2"/>
          <c:w val="0.87515758100569896"/>
          <c:h val="0.85131874504059091"/>
        </c:manualLayout>
      </c:layout>
      <c:bar3DChart>
        <c:barDir val="col"/>
        <c:grouping val="stacked"/>
        <c:varyColors val="0"/>
        <c:ser>
          <c:idx val="0"/>
          <c:order val="0"/>
          <c:tx>
            <c:strRef>
              <c:f>'ardh 13'!$C$3</c:f>
              <c:strCache>
                <c:ptCount val="1"/>
                <c:pt idx="0">
                  <c:v>TE ARDHURAT</c:v>
                </c:pt>
              </c:strCache>
            </c:strRef>
          </c:tx>
          <c:invertIfNegative val="0"/>
          <c:dPt>
            <c:idx val="0"/>
            <c:invertIfNegative val="0"/>
            <c:bubble3D val="0"/>
            <c:spPr>
              <a:solidFill>
                <a:srgbClr val="FF0000"/>
              </a:solidFill>
            </c:spPr>
          </c:dPt>
          <c:dPt>
            <c:idx val="1"/>
            <c:invertIfNegative val="0"/>
            <c:bubble3D val="0"/>
            <c:spPr>
              <a:solidFill>
                <a:schemeClr val="accent6">
                  <a:lumMod val="50000"/>
                </a:schemeClr>
              </a:solidFill>
            </c:spPr>
          </c:dPt>
          <c:dPt>
            <c:idx val="2"/>
            <c:invertIfNegative val="0"/>
            <c:bubble3D val="0"/>
            <c:spPr>
              <a:solidFill>
                <a:schemeClr val="accent5">
                  <a:lumMod val="50000"/>
                </a:schemeClr>
              </a:solidFill>
            </c:spPr>
          </c:dPt>
          <c:dPt>
            <c:idx val="3"/>
            <c:invertIfNegative val="0"/>
            <c:bubble3D val="0"/>
            <c:spPr>
              <a:solidFill>
                <a:schemeClr val="accent1">
                  <a:lumMod val="60000"/>
                  <a:lumOff val="40000"/>
                </a:schemeClr>
              </a:solidFill>
            </c:spPr>
          </c:dPt>
          <c:dPt>
            <c:idx val="4"/>
            <c:invertIfNegative val="0"/>
            <c:bubble3D val="0"/>
            <c:spPr>
              <a:solidFill>
                <a:schemeClr val="accent1">
                  <a:lumMod val="75000"/>
                </a:schemeClr>
              </a:solidFill>
            </c:spPr>
          </c:dPt>
          <c:dPt>
            <c:idx val="5"/>
            <c:invertIfNegative val="0"/>
            <c:bubble3D val="0"/>
            <c:spPr>
              <a:solidFill>
                <a:srgbClr val="0070C0"/>
              </a:solidFill>
            </c:spPr>
          </c:dPt>
          <c:cat>
            <c:strRef>
              <c:f>'ardh 13'!$B$4:$B$13</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'ardh 13'!$C$4:$C$13</c:f>
              <c:numCache>
                <c:formatCode>#,##0</c:formatCode>
                <c:ptCount val="10"/>
                <c:pt idx="0">
                  <c:v>63474000</c:v>
                </c:pt>
                <c:pt idx="1">
                  <c:v>73051000</c:v>
                </c:pt>
                <c:pt idx="2">
                  <c:v>88247000</c:v>
                </c:pt>
                <c:pt idx="3">
                  <c:v>103450000</c:v>
                </c:pt>
                <c:pt idx="4">
                  <c:v>191774906</c:v>
                </c:pt>
                <c:pt idx="5">
                  <c:v>207869560</c:v>
                </c:pt>
                <c:pt idx="6">
                  <c:v>282606031</c:v>
                </c:pt>
                <c:pt idx="7">
                  <c:v>311102071</c:v>
                </c:pt>
                <c:pt idx="8">
                  <c:v>311110000</c:v>
                </c:pt>
                <c:pt idx="9">
                  <c:v>503920000</c:v>
                </c:pt>
              </c:numCache>
            </c:numRef>
          </c:val>
        </c:ser>
        <c:ser>
          <c:idx val="1"/>
          <c:order val="1"/>
          <c:tx>
            <c:strRef>
              <c:f>'ardh 13'!$D$3</c:f>
              <c:strCache>
                <c:ptCount val="1"/>
                <c:pt idx="0">
                  <c:v>Rritja ne %</c:v>
                </c:pt>
              </c:strCache>
            </c:strRef>
          </c:tx>
          <c:invertIfNegative val="0"/>
          <c:cat>
            <c:strRef>
              <c:f>'ardh 13'!$B$4:$B$13</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'ardh 13'!$D$4:$D$13</c:f>
            </c:numRef>
          </c:val>
        </c:ser>
        <c:dLbls>
          <c:showLegendKey val="0"/>
          <c:showVal val="0"/>
          <c:showCatName val="0"/>
          <c:showSerName val="0"/>
          <c:showPercent val="0"/>
          <c:showBubbleSize val="0"/>
        </c:dLbls>
        <c:gapWidth val="150"/>
        <c:shape val="box"/>
        <c:axId val="33986432"/>
        <c:axId val="33987968"/>
        <c:axId val="0"/>
      </c:bar3DChart>
      <c:catAx>
        <c:axId val="33986432"/>
        <c:scaling>
          <c:orientation val="minMax"/>
        </c:scaling>
        <c:delete val="0"/>
        <c:axPos val="b"/>
        <c:numFmt formatCode="General" sourceLinked="1"/>
        <c:majorTickMark val="out"/>
        <c:minorTickMark val="none"/>
        <c:tickLblPos val="low"/>
        <c:txPr>
          <a:bodyPr rot="0" vert="horz"/>
          <a:lstStyle/>
          <a:p>
            <a:pPr>
              <a:defRPr sz="1000" b="1" i="0" u="none" strike="noStrike" baseline="0">
                <a:solidFill>
                  <a:srgbClr val="000000"/>
                </a:solidFill>
                <a:latin typeface="Calibri"/>
                <a:ea typeface="Calibri"/>
                <a:cs typeface="Calibri"/>
              </a:defRPr>
            </a:pPr>
            <a:endParaRPr lang="en-US"/>
          </a:p>
        </c:txPr>
        <c:crossAx val="33987968"/>
        <c:crosses val="autoZero"/>
        <c:auto val="1"/>
        <c:lblAlgn val="ctr"/>
        <c:lblOffset val="100"/>
        <c:tickLblSkip val="1"/>
        <c:tickMarkSkip val="1"/>
        <c:noMultiLvlLbl val="0"/>
      </c:catAx>
      <c:valAx>
        <c:axId val="33987968"/>
        <c:scaling>
          <c:orientation val="minMax"/>
        </c:scaling>
        <c:delete val="0"/>
        <c:axPos val="l"/>
        <c:majorGridlines/>
        <c:numFmt formatCode="#,##0" sourceLinked="1"/>
        <c:majorTickMark val="out"/>
        <c:minorTickMark val="none"/>
        <c:tickLblPos val="nextTo"/>
        <c:txPr>
          <a:bodyPr rot="0" vert="horz"/>
          <a:lstStyle/>
          <a:p>
            <a:pPr>
              <a:defRPr sz="1000" b="1" i="0" u="none" strike="noStrike" baseline="0">
                <a:solidFill>
                  <a:srgbClr val="003366"/>
                </a:solidFill>
                <a:latin typeface="Calibri"/>
                <a:ea typeface="Calibri"/>
                <a:cs typeface="Calibri"/>
              </a:defRPr>
            </a:pPr>
            <a:endParaRPr lang="en-US"/>
          </a:p>
        </c:txPr>
        <c:crossAx val="33986432"/>
        <c:crosses val="autoZero"/>
        <c:crossBetween val="between"/>
      </c:valAx>
      <c:spPr>
        <a:noFill/>
        <a:ln w="25400">
          <a:noFill/>
        </a:ln>
      </c:spPr>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tx>
            <c:strRef>
              <c:f>'kot1'!$C$6</c:f>
              <c:strCache>
                <c:ptCount val="1"/>
                <c:pt idx="0">
                  <c:v>Trasfert e pakushtezuar </c:v>
                </c:pt>
              </c:strCache>
            </c:strRef>
          </c:tx>
          <c:invertIfNegative val="0"/>
          <c:cat>
            <c:strRef>
              <c:f>'kot1'!$B$8:$B$17</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'kot1'!$C$8:$C$17</c:f>
              <c:numCache>
                <c:formatCode>#,##0</c:formatCode>
                <c:ptCount val="10"/>
                <c:pt idx="0">
                  <c:v>101531000</c:v>
                </c:pt>
                <c:pt idx="1">
                  <c:v>153081000</c:v>
                </c:pt>
                <c:pt idx="2">
                  <c:v>137110000</c:v>
                </c:pt>
                <c:pt idx="3">
                  <c:v>180321000</c:v>
                </c:pt>
                <c:pt idx="4">
                  <c:v>247335000</c:v>
                </c:pt>
                <c:pt idx="5">
                  <c:v>251540000</c:v>
                </c:pt>
                <c:pt idx="6">
                  <c:v>208046000</c:v>
                </c:pt>
                <c:pt idx="7">
                  <c:v>201805000</c:v>
                </c:pt>
                <c:pt idx="8">
                  <c:v>204832000</c:v>
                </c:pt>
                <c:pt idx="9">
                  <c:v>229767326</c:v>
                </c:pt>
              </c:numCache>
            </c:numRef>
          </c:val>
        </c:ser>
        <c:ser>
          <c:idx val="1"/>
          <c:order val="1"/>
          <c:tx>
            <c:strRef>
              <c:f>'kot1'!$D$6</c:f>
              <c:strCache>
                <c:ptCount val="1"/>
                <c:pt idx="0">
                  <c:v>te ardhurat</c:v>
                </c:pt>
              </c:strCache>
            </c:strRef>
          </c:tx>
          <c:spPr>
            <a:solidFill>
              <a:schemeClr val="accent6">
                <a:lumMod val="75000"/>
              </a:schemeClr>
            </a:solidFill>
          </c:spPr>
          <c:invertIfNegative val="0"/>
          <c:cat>
            <c:strRef>
              <c:f>'kot1'!$B$8:$B$17</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'kot1'!$D$8:$D$17</c:f>
              <c:numCache>
                <c:formatCode>#,##0</c:formatCode>
                <c:ptCount val="10"/>
                <c:pt idx="0">
                  <c:v>63474000</c:v>
                </c:pt>
                <c:pt idx="1">
                  <c:v>73051000</c:v>
                </c:pt>
                <c:pt idx="2">
                  <c:v>88247000</c:v>
                </c:pt>
                <c:pt idx="3">
                  <c:v>103450000</c:v>
                </c:pt>
                <c:pt idx="4">
                  <c:v>191771906</c:v>
                </c:pt>
                <c:pt idx="5">
                  <c:v>207869560</c:v>
                </c:pt>
                <c:pt idx="6">
                  <c:v>318106800</c:v>
                </c:pt>
                <c:pt idx="7">
                  <c:v>311102071</c:v>
                </c:pt>
                <c:pt idx="8">
                  <c:v>311110000</c:v>
                </c:pt>
                <c:pt idx="9">
                  <c:v>503920000</c:v>
                </c:pt>
              </c:numCache>
            </c:numRef>
          </c:val>
        </c:ser>
        <c:ser>
          <c:idx val="2"/>
          <c:order val="2"/>
          <c:tx>
            <c:strRef>
              <c:f>'kot1'!$E$6</c:f>
              <c:strCache>
                <c:ptCount val="1"/>
                <c:pt idx="0">
                  <c:v>   burime</c:v>
                </c:pt>
              </c:strCache>
            </c:strRef>
          </c:tx>
          <c:invertIfNegative val="0"/>
          <c:cat>
            <c:strRef>
              <c:f>'kot1'!$B$8:$B$17</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'kot1'!$E$8:$E$17</c:f>
              <c:numCache>
                <c:formatCode>#,##0</c:formatCode>
                <c:ptCount val="10"/>
                <c:pt idx="0">
                  <c:v>165005000</c:v>
                </c:pt>
                <c:pt idx="1">
                  <c:v>226132000</c:v>
                </c:pt>
                <c:pt idx="2">
                  <c:v>225357000</c:v>
                </c:pt>
                <c:pt idx="3">
                  <c:v>283771000</c:v>
                </c:pt>
                <c:pt idx="4">
                  <c:v>439106906</c:v>
                </c:pt>
                <c:pt idx="5">
                  <c:v>459409560</c:v>
                </c:pt>
                <c:pt idx="6">
                  <c:v>526152800</c:v>
                </c:pt>
                <c:pt idx="7">
                  <c:v>512907071</c:v>
                </c:pt>
                <c:pt idx="8">
                  <c:v>515942000</c:v>
                </c:pt>
                <c:pt idx="9">
                  <c:v>733687326</c:v>
                </c:pt>
              </c:numCache>
            </c:numRef>
          </c:val>
        </c:ser>
        <c:dLbls>
          <c:showLegendKey val="0"/>
          <c:showVal val="0"/>
          <c:showCatName val="0"/>
          <c:showSerName val="0"/>
          <c:showPercent val="0"/>
          <c:showBubbleSize val="0"/>
        </c:dLbls>
        <c:gapWidth val="150"/>
        <c:shape val="box"/>
        <c:axId val="96795264"/>
        <c:axId val="96801152"/>
        <c:axId val="0"/>
      </c:bar3DChart>
      <c:catAx>
        <c:axId val="96795264"/>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6801152"/>
        <c:crosses val="autoZero"/>
        <c:auto val="1"/>
        <c:lblAlgn val="ctr"/>
        <c:lblOffset val="100"/>
        <c:noMultiLvlLbl val="0"/>
      </c:catAx>
      <c:valAx>
        <c:axId val="96801152"/>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6795264"/>
        <c:crosses val="autoZero"/>
        <c:crossBetween val="between"/>
      </c:valAx>
      <c:spPr>
        <a:noFill/>
        <a:ln w="25400">
          <a:noFill/>
        </a:ln>
      </c:spPr>
    </c:plotArea>
    <c:legend>
      <c:legendPos val="r"/>
      <c:overlay val="0"/>
      <c:txPr>
        <a:bodyPr/>
        <a:lstStyle/>
        <a:p>
          <a:pPr>
            <a:defRPr sz="900" b="1"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870056497175146E-2"/>
          <c:y val="2.6402640264026458E-2"/>
          <c:w val="0.79237288135593109"/>
          <c:h val="0.77887788778878075"/>
        </c:manualLayout>
      </c:layout>
      <c:barChart>
        <c:barDir val="col"/>
        <c:grouping val="clustered"/>
        <c:varyColors val="0"/>
        <c:ser>
          <c:idx val="0"/>
          <c:order val="0"/>
          <c:tx>
            <c:strRef>
              <c:f>'raport inv,shpenz fun 13'!$G$4:$G$5</c:f>
              <c:strCache>
                <c:ptCount val="1"/>
                <c:pt idx="0">
                  <c:v>Investime  Vlere</c:v>
                </c:pt>
              </c:strCache>
            </c:strRef>
          </c:tx>
          <c:invertIfNegative val="0"/>
          <c:cat>
            <c:strRef>
              <c:f>'raport inv,shpenz fun 13'!$C$6:$C$21</c:f>
              <c:strCache>
                <c:ptCount val="16"/>
                <c:pt idx="0">
                  <c:v>Viti 1998</c:v>
                </c:pt>
                <c:pt idx="1">
                  <c:v>Viti 1999</c:v>
                </c:pt>
                <c:pt idx="2">
                  <c:v>Viti 2000</c:v>
                </c:pt>
                <c:pt idx="3">
                  <c:v>Viti 2001</c:v>
                </c:pt>
                <c:pt idx="4">
                  <c:v>Viti 2002</c:v>
                </c:pt>
                <c:pt idx="5">
                  <c:v>Viti 2003</c:v>
                </c:pt>
                <c:pt idx="6">
                  <c:v>Viti 2004</c:v>
                </c:pt>
                <c:pt idx="7">
                  <c:v>Viti 2005</c:v>
                </c:pt>
                <c:pt idx="8">
                  <c:v>Viti 2006</c:v>
                </c:pt>
                <c:pt idx="9">
                  <c:v>Viti 2007</c:v>
                </c:pt>
                <c:pt idx="10">
                  <c:v>Viti 2008</c:v>
                </c:pt>
                <c:pt idx="11">
                  <c:v>Viti 2009</c:v>
                </c:pt>
                <c:pt idx="12">
                  <c:v>Viti 2010</c:v>
                </c:pt>
                <c:pt idx="13">
                  <c:v>Viti 2011</c:v>
                </c:pt>
                <c:pt idx="14">
                  <c:v>Viti 2012</c:v>
                </c:pt>
                <c:pt idx="15">
                  <c:v>Viti 2013</c:v>
                </c:pt>
              </c:strCache>
            </c:strRef>
          </c:cat>
          <c:val>
            <c:numRef>
              <c:f>'raport inv,shpenz fun 13'!$G$6:$G$21</c:f>
              <c:numCache>
                <c:formatCode>_(* #,##0_);_(* \(#,##0\);_(* "-"??_);_(@_)</c:formatCode>
                <c:ptCount val="16"/>
                <c:pt idx="0">
                  <c:v>1080.8</c:v>
                </c:pt>
                <c:pt idx="1">
                  <c:v>3846.36</c:v>
                </c:pt>
                <c:pt idx="2">
                  <c:v>3607</c:v>
                </c:pt>
                <c:pt idx="3">
                  <c:v>7561.18</c:v>
                </c:pt>
                <c:pt idx="4">
                  <c:v>28282.5</c:v>
                </c:pt>
                <c:pt idx="5">
                  <c:v>33346.600000000006</c:v>
                </c:pt>
                <c:pt idx="6">
                  <c:v>46415.4</c:v>
                </c:pt>
                <c:pt idx="7">
                  <c:v>68528.959999999992</c:v>
                </c:pt>
                <c:pt idx="8">
                  <c:v>92168.959999999992</c:v>
                </c:pt>
                <c:pt idx="9">
                  <c:v>153661.19999999998</c:v>
                </c:pt>
                <c:pt idx="10">
                  <c:v>242114.1</c:v>
                </c:pt>
                <c:pt idx="11">
                  <c:v>405307</c:v>
                </c:pt>
                <c:pt idx="12">
                  <c:v>356660</c:v>
                </c:pt>
                <c:pt idx="13">
                  <c:v>329103.12279999984</c:v>
                </c:pt>
                <c:pt idx="14">
                  <c:v>408818.20200000005</c:v>
                </c:pt>
                <c:pt idx="15">
                  <c:v>438700.80000000005</c:v>
                </c:pt>
              </c:numCache>
            </c:numRef>
          </c:val>
        </c:ser>
        <c:ser>
          <c:idx val="1"/>
          <c:order val="1"/>
          <c:tx>
            <c:strRef>
              <c:f>'raport inv,shpenz fun 13'!$H$4:$H$5</c:f>
              <c:strCache>
                <c:ptCount val="1"/>
                <c:pt idx="0">
                  <c:v>Shpenzime funks vlere</c:v>
                </c:pt>
              </c:strCache>
            </c:strRef>
          </c:tx>
          <c:invertIfNegative val="0"/>
          <c:cat>
            <c:strRef>
              <c:f>'raport inv,shpenz fun 13'!$C$6:$C$21</c:f>
              <c:strCache>
                <c:ptCount val="16"/>
                <c:pt idx="0">
                  <c:v>Viti 1998</c:v>
                </c:pt>
                <c:pt idx="1">
                  <c:v>Viti 1999</c:v>
                </c:pt>
                <c:pt idx="2">
                  <c:v>Viti 2000</c:v>
                </c:pt>
                <c:pt idx="3">
                  <c:v>Viti 2001</c:v>
                </c:pt>
                <c:pt idx="4">
                  <c:v>Viti 2002</c:v>
                </c:pt>
                <c:pt idx="5">
                  <c:v>Viti 2003</c:v>
                </c:pt>
                <c:pt idx="6">
                  <c:v>Viti 2004</c:v>
                </c:pt>
                <c:pt idx="7">
                  <c:v>Viti 2005</c:v>
                </c:pt>
                <c:pt idx="8">
                  <c:v>Viti 2006</c:v>
                </c:pt>
                <c:pt idx="9">
                  <c:v>Viti 2007</c:v>
                </c:pt>
                <c:pt idx="10">
                  <c:v>Viti 2008</c:v>
                </c:pt>
                <c:pt idx="11">
                  <c:v>Viti 2009</c:v>
                </c:pt>
                <c:pt idx="12">
                  <c:v>Viti 2010</c:v>
                </c:pt>
                <c:pt idx="13">
                  <c:v>Viti 2011</c:v>
                </c:pt>
                <c:pt idx="14">
                  <c:v>Viti 2012</c:v>
                </c:pt>
                <c:pt idx="15">
                  <c:v>Viti 2013</c:v>
                </c:pt>
              </c:strCache>
            </c:strRef>
          </c:cat>
          <c:val>
            <c:numRef>
              <c:f>'raport inv,shpenz fun 13'!$H$6:$H$21</c:f>
              <c:numCache>
                <c:formatCode>_(* #,##0_);_(* \(#,##0\);_(* "-"??_);_(@_)</c:formatCode>
                <c:ptCount val="16"/>
                <c:pt idx="0">
                  <c:v>9727.2000000000007</c:v>
                </c:pt>
                <c:pt idx="1">
                  <c:v>28206.639999999952</c:v>
                </c:pt>
                <c:pt idx="2">
                  <c:v>14428</c:v>
                </c:pt>
                <c:pt idx="3">
                  <c:v>26807.82</c:v>
                </c:pt>
                <c:pt idx="4">
                  <c:v>84847.5</c:v>
                </c:pt>
                <c:pt idx="5">
                  <c:v>85748.4</c:v>
                </c:pt>
                <c:pt idx="6">
                  <c:v>108302.59999999999</c:v>
                </c:pt>
                <c:pt idx="7">
                  <c:v>145624.04</c:v>
                </c:pt>
                <c:pt idx="8">
                  <c:v>195859.04</c:v>
                </c:pt>
                <c:pt idx="9">
                  <c:v>212198.8</c:v>
                </c:pt>
                <c:pt idx="10">
                  <c:v>284220.90000000002</c:v>
                </c:pt>
                <c:pt idx="11">
                  <c:v>266594</c:v>
                </c:pt>
                <c:pt idx="12">
                  <c:v>255062</c:v>
                </c:pt>
                <c:pt idx="13">
                  <c:v>300397.87719999999</c:v>
                </c:pt>
                <c:pt idx="14">
                  <c:v>281286.79800000001</c:v>
                </c:pt>
                <c:pt idx="15">
                  <c:v>292467.20000000001</c:v>
                </c:pt>
              </c:numCache>
            </c:numRef>
          </c:val>
        </c:ser>
        <c:dLbls>
          <c:showLegendKey val="0"/>
          <c:showVal val="0"/>
          <c:showCatName val="0"/>
          <c:showSerName val="0"/>
          <c:showPercent val="0"/>
          <c:showBubbleSize val="0"/>
        </c:dLbls>
        <c:gapWidth val="150"/>
        <c:axId val="97653888"/>
        <c:axId val="97655424"/>
      </c:barChart>
      <c:catAx>
        <c:axId val="9765388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7655424"/>
        <c:crosses val="autoZero"/>
        <c:auto val="1"/>
        <c:lblAlgn val="ctr"/>
        <c:lblOffset val="100"/>
        <c:noMultiLvlLbl val="0"/>
      </c:catAx>
      <c:valAx>
        <c:axId val="97655424"/>
        <c:scaling>
          <c:orientation val="minMax"/>
        </c:scaling>
        <c:delete val="0"/>
        <c:axPos val="l"/>
        <c:majorGridlines/>
        <c:numFmt formatCode="_(* #,##0_);_(* \(#,##0\);_(* &quot;-&quot;??_);_(@_)"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7653888"/>
        <c:crosses val="autoZero"/>
        <c:crossBetween val="between"/>
      </c:valAx>
    </c:plotArea>
    <c:legend>
      <c:legendPos val="r"/>
      <c:layout>
        <c:manualLayout>
          <c:xMode val="edge"/>
          <c:yMode val="edge"/>
          <c:x val="0.89097014435695465"/>
          <c:y val="0.28501372971942907"/>
          <c:w val="0.10069652230971129"/>
          <c:h val="0.42557175402579628"/>
        </c:manualLayout>
      </c:layout>
      <c:overlay val="0"/>
      <c:txPr>
        <a:bodyPr/>
        <a:lstStyle/>
        <a:p>
          <a:pPr>
            <a:defRPr sz="1000" b="1"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'raport inv,shpenz fun 13 (2)'!$D$4</c:f>
              <c:strCache>
                <c:ptCount val="1"/>
                <c:pt idx="0">
                  <c:v>VLERA </c:v>
                </c:pt>
              </c:strCache>
            </c:strRef>
          </c:tx>
          <c:invertIfNegative val="0"/>
          <c:cat>
            <c:strRef>
              <c:f>'raport inv,shpenz fun 13 (2)'!$C$5:$C$20</c:f>
              <c:strCache>
                <c:ptCount val="16"/>
                <c:pt idx="0">
                  <c:v>Viti 1998</c:v>
                </c:pt>
                <c:pt idx="1">
                  <c:v>Viti 1999</c:v>
                </c:pt>
                <c:pt idx="2">
                  <c:v>Viti 2000</c:v>
                </c:pt>
                <c:pt idx="3">
                  <c:v>Viti 2001</c:v>
                </c:pt>
                <c:pt idx="4">
                  <c:v>Viti 2002</c:v>
                </c:pt>
                <c:pt idx="5">
                  <c:v>Viti 2003</c:v>
                </c:pt>
                <c:pt idx="6">
                  <c:v>Viti 2004</c:v>
                </c:pt>
                <c:pt idx="7">
                  <c:v>Viti 2005</c:v>
                </c:pt>
                <c:pt idx="8">
                  <c:v>Viti 2006</c:v>
                </c:pt>
                <c:pt idx="9">
                  <c:v>Viti 2007</c:v>
                </c:pt>
                <c:pt idx="10">
                  <c:v>Viti 2008</c:v>
                </c:pt>
                <c:pt idx="11">
                  <c:v>Viti 2009</c:v>
                </c:pt>
                <c:pt idx="12">
                  <c:v>Viti 2010</c:v>
                </c:pt>
                <c:pt idx="13">
                  <c:v>Viti 2011</c:v>
                </c:pt>
                <c:pt idx="14">
                  <c:v>Viti 2012</c:v>
                </c:pt>
                <c:pt idx="15">
                  <c:v>Viti 2013</c:v>
                </c:pt>
              </c:strCache>
            </c:strRef>
          </c:cat>
          <c:val>
            <c:numRef>
              <c:f>'raport inv,shpenz fun 13 (2)'!$D$5:$D$20</c:f>
              <c:numCache>
                <c:formatCode>#,##0</c:formatCode>
                <c:ptCount val="16"/>
                <c:pt idx="0">
                  <c:v>10808</c:v>
                </c:pt>
                <c:pt idx="1">
                  <c:v>32053</c:v>
                </c:pt>
                <c:pt idx="2">
                  <c:v>18035</c:v>
                </c:pt>
                <c:pt idx="3">
                  <c:v>34369</c:v>
                </c:pt>
                <c:pt idx="4">
                  <c:v>113130</c:v>
                </c:pt>
                <c:pt idx="5">
                  <c:v>119095</c:v>
                </c:pt>
                <c:pt idx="6">
                  <c:v>154718</c:v>
                </c:pt>
                <c:pt idx="7">
                  <c:v>214153</c:v>
                </c:pt>
                <c:pt idx="8">
                  <c:v>288028</c:v>
                </c:pt>
                <c:pt idx="9">
                  <c:v>365860</c:v>
                </c:pt>
                <c:pt idx="10">
                  <c:v>526335</c:v>
                </c:pt>
                <c:pt idx="11">
                  <c:v>671901</c:v>
                </c:pt>
                <c:pt idx="12">
                  <c:v>611722</c:v>
                </c:pt>
                <c:pt idx="13">
                  <c:v>629501</c:v>
                </c:pt>
                <c:pt idx="14">
                  <c:v>690105</c:v>
                </c:pt>
                <c:pt idx="15">
                  <c:v>731168</c:v>
                </c:pt>
              </c:numCache>
            </c:numRef>
          </c:val>
        </c:ser>
        <c:dLbls>
          <c:showLegendKey val="0"/>
          <c:showVal val="0"/>
          <c:showCatName val="0"/>
          <c:showSerName val="0"/>
          <c:showPercent val="0"/>
          <c:showBubbleSize val="0"/>
        </c:dLbls>
        <c:gapWidth val="150"/>
        <c:axId val="97663616"/>
        <c:axId val="97431936"/>
      </c:barChart>
      <c:catAx>
        <c:axId val="97663616"/>
        <c:scaling>
          <c:orientation val="minMax"/>
        </c:scaling>
        <c:delete val="0"/>
        <c:axPos val="b"/>
        <c:majorTickMark val="out"/>
        <c:minorTickMark val="none"/>
        <c:tickLblPos val="nextTo"/>
        <c:txPr>
          <a:bodyPr/>
          <a:lstStyle/>
          <a:p>
            <a:pPr>
              <a:defRPr sz="900" b="1"/>
            </a:pPr>
            <a:endParaRPr lang="en-US"/>
          </a:p>
        </c:txPr>
        <c:crossAx val="97431936"/>
        <c:crosses val="autoZero"/>
        <c:auto val="1"/>
        <c:lblAlgn val="ctr"/>
        <c:lblOffset val="100"/>
        <c:noMultiLvlLbl val="0"/>
      </c:catAx>
      <c:valAx>
        <c:axId val="97431936"/>
        <c:scaling>
          <c:orientation val="minMax"/>
        </c:scaling>
        <c:delete val="0"/>
        <c:axPos val="l"/>
        <c:majorGridlines/>
        <c:numFmt formatCode="#,##0" sourceLinked="1"/>
        <c:majorTickMark val="out"/>
        <c:minorTickMark val="none"/>
        <c:tickLblPos val="nextTo"/>
        <c:crossAx val="97663616"/>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433182951775155"/>
          <c:y val="2.1682846606199603E-2"/>
          <c:w val="0.9123405413341068"/>
          <c:h val="0.80203944101581892"/>
        </c:manualLayout>
      </c:layout>
      <c:barChart>
        <c:barDir val="col"/>
        <c:grouping val="stacked"/>
        <c:varyColors val="0"/>
        <c:ser>
          <c:idx val="0"/>
          <c:order val="0"/>
          <c:invertIfNegative val="0"/>
          <c:cat>
            <c:strRef>
              <c:f>'inv  vite bashk 13'!$C$6:$C$21</c:f>
              <c:strCache>
                <c:ptCount val="16"/>
                <c:pt idx="0">
                  <c:v>Viti 1998</c:v>
                </c:pt>
                <c:pt idx="1">
                  <c:v>Viti 1999</c:v>
                </c:pt>
                <c:pt idx="2">
                  <c:v>Viti 2000</c:v>
                </c:pt>
                <c:pt idx="3">
                  <c:v>Viti 2001</c:v>
                </c:pt>
                <c:pt idx="4">
                  <c:v>Viti 2002</c:v>
                </c:pt>
                <c:pt idx="5">
                  <c:v>Viti 2003</c:v>
                </c:pt>
                <c:pt idx="6">
                  <c:v>Viti 2004</c:v>
                </c:pt>
                <c:pt idx="7">
                  <c:v>Viti 2005</c:v>
                </c:pt>
                <c:pt idx="8">
                  <c:v>Viti 2006</c:v>
                </c:pt>
                <c:pt idx="9">
                  <c:v>Viti 2007</c:v>
                </c:pt>
                <c:pt idx="10">
                  <c:v>Viti 2008</c:v>
                </c:pt>
                <c:pt idx="11">
                  <c:v>Viti 2009</c:v>
                </c:pt>
                <c:pt idx="12">
                  <c:v>Viti 2010</c:v>
                </c:pt>
                <c:pt idx="13">
                  <c:v>Viti 2011</c:v>
                </c:pt>
                <c:pt idx="14">
                  <c:v>Viti 2012</c:v>
                </c:pt>
                <c:pt idx="15">
                  <c:v>Viti 2013</c:v>
                </c:pt>
              </c:strCache>
            </c:strRef>
          </c:cat>
          <c:val>
            <c:numRef>
              <c:f>'inv  vite bashk 13'!$D$6:$D$21</c:f>
              <c:numCache>
                <c:formatCode>#,##0</c:formatCode>
                <c:ptCount val="16"/>
                <c:pt idx="0">
                  <c:v>2949</c:v>
                </c:pt>
                <c:pt idx="1">
                  <c:v>19971</c:v>
                </c:pt>
                <c:pt idx="2">
                  <c:v>9172</c:v>
                </c:pt>
                <c:pt idx="3">
                  <c:v>17437</c:v>
                </c:pt>
                <c:pt idx="4">
                  <c:v>30950</c:v>
                </c:pt>
                <c:pt idx="5">
                  <c:v>39677</c:v>
                </c:pt>
                <c:pt idx="6">
                  <c:v>58516</c:v>
                </c:pt>
                <c:pt idx="7">
                  <c:v>73950</c:v>
                </c:pt>
                <c:pt idx="8">
                  <c:v>67521</c:v>
                </c:pt>
                <c:pt idx="9">
                  <c:v>73075</c:v>
                </c:pt>
                <c:pt idx="10">
                  <c:v>125009</c:v>
                </c:pt>
                <c:pt idx="11">
                  <c:v>354187</c:v>
                </c:pt>
                <c:pt idx="12">
                  <c:v>356660</c:v>
                </c:pt>
                <c:pt idx="13">
                  <c:v>360007</c:v>
                </c:pt>
                <c:pt idx="14">
                  <c:v>362000</c:v>
                </c:pt>
                <c:pt idx="15">
                  <c:v>438701</c:v>
                </c:pt>
              </c:numCache>
            </c:numRef>
          </c:val>
        </c:ser>
        <c:dLbls>
          <c:showLegendKey val="0"/>
          <c:showVal val="0"/>
          <c:showCatName val="0"/>
          <c:showSerName val="0"/>
          <c:showPercent val="0"/>
          <c:showBubbleSize val="0"/>
        </c:dLbls>
        <c:gapWidth val="150"/>
        <c:overlap val="100"/>
        <c:axId val="103913344"/>
        <c:axId val="103914880"/>
      </c:barChart>
      <c:catAx>
        <c:axId val="103913344"/>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3914880"/>
        <c:crosses val="autoZero"/>
        <c:auto val="1"/>
        <c:lblAlgn val="ctr"/>
        <c:lblOffset val="100"/>
        <c:noMultiLvlLbl val="0"/>
      </c:catAx>
      <c:valAx>
        <c:axId val="103914880"/>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3913344"/>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489357494696719"/>
          <c:y val="5.6771138901754857E-2"/>
          <c:w val="0.82597406435306764"/>
          <c:h val="0.80615950565234451"/>
        </c:manualLayout>
      </c:layout>
      <c:barChart>
        <c:barDir val="col"/>
        <c:grouping val="stacked"/>
        <c:varyColors val="0"/>
        <c:ser>
          <c:idx val="0"/>
          <c:order val="0"/>
          <c:invertIfNegative val="0"/>
          <c:cat>
            <c:strRef>
              <c:f>'inv vite bashk 13 (2)'!$C$6:$C$21</c:f>
              <c:strCache>
                <c:ptCount val="16"/>
                <c:pt idx="0">
                  <c:v>Viti 1998</c:v>
                </c:pt>
                <c:pt idx="1">
                  <c:v>Viti 1999</c:v>
                </c:pt>
                <c:pt idx="2">
                  <c:v>Viti 2000</c:v>
                </c:pt>
                <c:pt idx="3">
                  <c:v>Viti 2001</c:v>
                </c:pt>
                <c:pt idx="4">
                  <c:v>Viti 2002</c:v>
                </c:pt>
                <c:pt idx="5">
                  <c:v>Viti 2003</c:v>
                </c:pt>
                <c:pt idx="6">
                  <c:v>Viti 2004</c:v>
                </c:pt>
                <c:pt idx="7">
                  <c:v>Viti 2005</c:v>
                </c:pt>
                <c:pt idx="8">
                  <c:v>Viti 2006</c:v>
                </c:pt>
                <c:pt idx="9">
                  <c:v>Viti 2007</c:v>
                </c:pt>
                <c:pt idx="10">
                  <c:v>Viti 2008</c:v>
                </c:pt>
                <c:pt idx="11">
                  <c:v>Viti 2009</c:v>
                </c:pt>
                <c:pt idx="12">
                  <c:v>Viti 2010</c:v>
                </c:pt>
                <c:pt idx="13">
                  <c:v>Viti 2011</c:v>
                </c:pt>
                <c:pt idx="14">
                  <c:v>Viti 2012</c:v>
                </c:pt>
                <c:pt idx="15">
                  <c:v>Viti 2013</c:v>
                </c:pt>
              </c:strCache>
            </c:strRef>
          </c:cat>
          <c:val>
            <c:numRef>
              <c:f>'inv vite bashk 13 (2)'!$D$6:$D$21</c:f>
              <c:numCache>
                <c:formatCode>#,##0</c:formatCode>
                <c:ptCount val="16"/>
                <c:pt idx="0">
                  <c:v>2949</c:v>
                </c:pt>
                <c:pt idx="1">
                  <c:v>19971</c:v>
                </c:pt>
                <c:pt idx="2">
                  <c:v>9172</c:v>
                </c:pt>
                <c:pt idx="3">
                  <c:v>17437</c:v>
                </c:pt>
                <c:pt idx="4">
                  <c:v>56112</c:v>
                </c:pt>
                <c:pt idx="5">
                  <c:v>52930</c:v>
                </c:pt>
                <c:pt idx="6">
                  <c:v>61214</c:v>
                </c:pt>
                <c:pt idx="7">
                  <c:v>79910</c:v>
                </c:pt>
                <c:pt idx="8">
                  <c:v>93958</c:v>
                </c:pt>
                <c:pt idx="9">
                  <c:v>230088</c:v>
                </c:pt>
                <c:pt idx="10">
                  <c:v>260734</c:v>
                </c:pt>
                <c:pt idx="11">
                  <c:v>667943</c:v>
                </c:pt>
                <c:pt idx="12">
                  <c:v>686000</c:v>
                </c:pt>
                <c:pt idx="13">
                  <c:v>710000</c:v>
                </c:pt>
                <c:pt idx="14">
                  <c:v>760000</c:v>
                </c:pt>
                <c:pt idx="15">
                  <c:v>950000</c:v>
                </c:pt>
              </c:numCache>
            </c:numRef>
          </c:val>
        </c:ser>
        <c:dLbls>
          <c:showLegendKey val="0"/>
          <c:showVal val="0"/>
          <c:showCatName val="0"/>
          <c:showSerName val="0"/>
          <c:showPercent val="0"/>
          <c:showBubbleSize val="0"/>
        </c:dLbls>
        <c:gapWidth val="150"/>
        <c:overlap val="100"/>
        <c:axId val="104811520"/>
        <c:axId val="104817408"/>
      </c:barChart>
      <c:catAx>
        <c:axId val="10481152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4817408"/>
        <c:crosses val="autoZero"/>
        <c:auto val="1"/>
        <c:lblAlgn val="ctr"/>
        <c:lblOffset val="100"/>
        <c:noMultiLvlLbl val="0"/>
      </c:catAx>
      <c:valAx>
        <c:axId val="104817408"/>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4811520"/>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6"/>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spPr>
            <a:solidFill>
              <a:srgbClr val="9999FF"/>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Ref>
              <c:f>'shp ap '!$E$6:$E$10</c:f>
              <c:numCache>
                <c:formatCode>#,##0</c:formatCode>
                <c:ptCount val="5"/>
                <c:pt idx="0">
                  <c:v>7777000</c:v>
                </c:pt>
                <c:pt idx="1">
                  <c:v>15702000</c:v>
                </c:pt>
                <c:pt idx="2">
                  <c:v>36678632</c:v>
                </c:pt>
                <c:pt idx="3">
                  <c:v>30384024</c:v>
                </c:pt>
                <c:pt idx="4">
                  <c:v>42976233</c:v>
                </c:pt>
              </c:numCache>
            </c:numRef>
          </c:val>
        </c:ser>
        <c:ser>
          <c:idx val="1"/>
          <c:order val="1"/>
          <c:spPr>
            <a:solidFill>
              <a:srgbClr val="993366"/>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Lit>
              <c:formatCode>General</c:formatCode>
              <c:ptCount val="1"/>
              <c:pt idx="0">
                <c:v>0</c:v>
              </c:pt>
            </c:numLit>
          </c:val>
        </c:ser>
        <c:dLbls>
          <c:showLegendKey val="0"/>
          <c:showVal val="0"/>
          <c:showCatName val="0"/>
          <c:showSerName val="0"/>
          <c:showPercent val="0"/>
          <c:showBubbleSize val="0"/>
        </c:dLbls>
        <c:gapWidth val="150"/>
        <c:shape val="box"/>
        <c:axId val="113128960"/>
        <c:axId val="113130496"/>
        <c:axId val="0"/>
      </c:bar3DChart>
      <c:catAx>
        <c:axId val="113128960"/>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130496"/>
        <c:crosses val="autoZero"/>
        <c:auto val="1"/>
        <c:lblAlgn val="ctr"/>
        <c:lblOffset val="100"/>
        <c:tickLblSkip val="1"/>
        <c:tickMarkSkip val="1"/>
        <c:noMultiLvlLbl val="0"/>
      </c:catAx>
      <c:valAx>
        <c:axId val="113130496"/>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128960"/>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25" b="0" i="0" u="none" strike="noStrike" baseline="0">
          <a:solidFill>
            <a:srgbClr val="000000"/>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210" b="0" i="0" u="none" strike="noStrike" baseline="0">
              <a:solidFill>
                <a:srgbClr val="000000"/>
              </a:solidFill>
              <a:latin typeface="Arial"/>
              <a:ea typeface="Arial"/>
              <a:cs typeface="Arial"/>
            </a:defRPr>
          </a:pPr>
          <a:endParaRPr lang="en-US"/>
        </a:p>
      </c:txPr>
    </c:title>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13'!$D$4</c:f>
              <c:strCache>
                <c:ptCount val="1"/>
                <c:pt idx="0">
                  <c:v>operative</c:v>
                </c:pt>
              </c:strCache>
            </c:strRef>
          </c:tx>
          <c:spPr>
            <a:solidFill>
              <a:srgbClr val="9999FF"/>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13'!$D$6:$D$10</c:f>
              <c:numCache>
                <c:formatCode>#,##0</c:formatCode>
                <c:ptCount val="5"/>
                <c:pt idx="0">
                  <c:v>13306000</c:v>
                </c:pt>
                <c:pt idx="1">
                  <c:v>25722000</c:v>
                </c:pt>
                <c:pt idx="2">
                  <c:v>57099632</c:v>
                </c:pt>
                <c:pt idx="3">
                  <c:v>48442024</c:v>
                </c:pt>
                <c:pt idx="4">
                  <c:v>61046071</c:v>
                </c:pt>
              </c:numCache>
            </c:numRef>
          </c:val>
        </c:ser>
        <c:dLbls>
          <c:showLegendKey val="0"/>
          <c:showVal val="0"/>
          <c:showCatName val="0"/>
          <c:showSerName val="0"/>
          <c:showPercent val="0"/>
          <c:showBubbleSize val="0"/>
        </c:dLbls>
        <c:gapWidth val="150"/>
        <c:shape val="box"/>
        <c:axId val="113163264"/>
        <c:axId val="113165056"/>
        <c:axId val="0"/>
      </c:bar3DChart>
      <c:catAx>
        <c:axId val="113163264"/>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165056"/>
        <c:crosses val="autoZero"/>
        <c:auto val="1"/>
        <c:lblAlgn val="ctr"/>
        <c:lblOffset val="100"/>
        <c:tickLblSkip val="1"/>
        <c:tickMarkSkip val="1"/>
        <c:noMultiLvlLbl val="0"/>
      </c:catAx>
      <c:valAx>
        <c:axId val="113165056"/>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163264"/>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75" b="0" i="0" u="none" strike="noStrike" baseline="0">
          <a:solidFill>
            <a:srgbClr val="000000"/>
          </a:solidFill>
          <a:latin typeface="Arial"/>
          <a:ea typeface="Arial"/>
          <a:cs typeface="Aria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13'!$B$4</c:f>
              <c:strCache>
                <c:ptCount val="1"/>
                <c:pt idx="0">
                  <c:v>paga</c:v>
                </c:pt>
              </c:strCache>
            </c:strRef>
          </c:tx>
          <c:spPr>
            <a:solidFill>
              <a:srgbClr val="9999FF"/>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13'!$B$6:$B$10</c:f>
              <c:numCache>
                <c:formatCode>#,##0</c:formatCode>
                <c:ptCount val="5"/>
                <c:pt idx="0">
                  <c:v>62303000</c:v>
                </c:pt>
                <c:pt idx="1">
                  <c:v>79687000</c:v>
                </c:pt>
                <c:pt idx="2">
                  <c:v>80655000</c:v>
                </c:pt>
                <c:pt idx="3">
                  <c:v>84782218</c:v>
                </c:pt>
                <c:pt idx="4">
                  <c:v>87724093</c:v>
                </c:pt>
              </c:numCache>
            </c:numRef>
          </c:val>
        </c:ser>
        <c:ser>
          <c:idx val="1"/>
          <c:order val="1"/>
          <c:tx>
            <c:strRef>
              <c:f>'shp ap +nd 13'!$C$4</c:f>
              <c:strCache>
                <c:ptCount val="1"/>
                <c:pt idx="0">
                  <c:v>sigurime</c:v>
                </c:pt>
              </c:strCache>
            </c:strRef>
          </c:tx>
          <c:spPr>
            <a:solidFill>
              <a:srgbClr val="993366"/>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13'!$C$6:$C$10</c:f>
              <c:numCache>
                <c:formatCode>#,##0</c:formatCode>
                <c:ptCount val="5"/>
                <c:pt idx="0">
                  <c:v>17467000</c:v>
                </c:pt>
                <c:pt idx="1">
                  <c:v>20888000</c:v>
                </c:pt>
                <c:pt idx="2">
                  <c:v>19140688</c:v>
                </c:pt>
                <c:pt idx="3">
                  <c:v>15597000</c:v>
                </c:pt>
                <c:pt idx="4">
                  <c:v>17522308</c:v>
                </c:pt>
              </c:numCache>
            </c:numRef>
          </c:val>
        </c:ser>
        <c:ser>
          <c:idx val="2"/>
          <c:order val="2"/>
          <c:tx>
            <c:strRef>
              <c:f>'shp ap +nd 13'!$D$4</c:f>
              <c:strCache>
                <c:ptCount val="1"/>
                <c:pt idx="0">
                  <c:v>operative</c:v>
                </c:pt>
              </c:strCache>
            </c:strRef>
          </c:tx>
          <c:spPr>
            <a:solidFill>
              <a:srgbClr val="FFFFCC"/>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13'!$D$6:$D$10</c:f>
              <c:numCache>
                <c:formatCode>#,##0</c:formatCode>
                <c:ptCount val="5"/>
                <c:pt idx="0">
                  <c:v>13306000</c:v>
                </c:pt>
                <c:pt idx="1">
                  <c:v>25722000</c:v>
                </c:pt>
                <c:pt idx="2">
                  <c:v>57099632</c:v>
                </c:pt>
                <c:pt idx="3">
                  <c:v>48442024</c:v>
                </c:pt>
                <c:pt idx="4">
                  <c:v>61046071</c:v>
                </c:pt>
              </c:numCache>
            </c:numRef>
          </c:val>
        </c:ser>
        <c:ser>
          <c:idx val="3"/>
          <c:order val="3"/>
          <c:tx>
            <c:strRef>
              <c:f>'shp ap +nd 13'!$E$4</c:f>
              <c:strCache>
                <c:ptCount val="1"/>
                <c:pt idx="0">
                  <c:v>sociale</c:v>
                </c:pt>
              </c:strCache>
            </c:strRef>
          </c:tx>
          <c:spPr>
            <a:solidFill>
              <a:srgbClr val="CCFFFF"/>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13'!$E$6:$E$10</c:f>
              <c:numCache>
                <c:formatCode>#,##0</c:formatCode>
                <c:ptCount val="5"/>
                <c:pt idx="0">
                  <c:v>428000</c:v>
                </c:pt>
                <c:pt idx="1">
                  <c:v>1936000</c:v>
                </c:pt>
                <c:pt idx="2">
                  <c:v>1301000</c:v>
                </c:pt>
                <c:pt idx="3">
                  <c:v>573000</c:v>
                </c:pt>
                <c:pt idx="4">
                  <c:v>12934815</c:v>
                </c:pt>
              </c:numCache>
            </c:numRef>
          </c:val>
        </c:ser>
        <c:ser>
          <c:idx val="4"/>
          <c:order val="4"/>
          <c:tx>
            <c:strRef>
              <c:f>'shp ap +nd 13'!$G$4</c:f>
              <c:strCache>
                <c:ptCount val="1"/>
                <c:pt idx="0">
                  <c:v>invest</c:v>
                </c:pt>
              </c:strCache>
            </c:strRef>
          </c:tx>
          <c:spPr>
            <a:solidFill>
              <a:srgbClr val="660066"/>
            </a:solidFill>
            <a:ln w="12700">
              <a:solidFill>
                <a:srgbClr val="000000"/>
              </a:solidFill>
              <a:prstDash val="solid"/>
            </a:ln>
          </c:spPr>
          <c:invertIfNegative val="0"/>
          <c:cat>
            <c:numRef>
              <c:f>'shp ap +nd 13'!$A$6:$A$10</c:f>
              <c:numCache>
                <c:formatCode>General</c:formatCode>
                <c:ptCount val="5"/>
                <c:pt idx="0">
                  <c:v>2004</c:v>
                </c:pt>
                <c:pt idx="1">
                  <c:v>2005</c:v>
                </c:pt>
                <c:pt idx="2">
                  <c:v>2006</c:v>
                </c:pt>
                <c:pt idx="3">
                  <c:v>2007</c:v>
                </c:pt>
                <c:pt idx="4">
                  <c:v>2008</c:v>
                </c:pt>
              </c:numCache>
            </c:numRef>
          </c:cat>
          <c:val>
            <c:numRef>
              <c:f>'shp ap +nd 13'!$G$6:$G$10</c:f>
              <c:numCache>
                <c:formatCode>#,##0</c:formatCode>
                <c:ptCount val="5"/>
                <c:pt idx="0">
                  <c:v>58516000</c:v>
                </c:pt>
                <c:pt idx="1">
                  <c:v>73950000</c:v>
                </c:pt>
                <c:pt idx="2">
                  <c:v>67521175</c:v>
                </c:pt>
                <c:pt idx="3">
                  <c:v>73074948</c:v>
                </c:pt>
                <c:pt idx="4">
                  <c:v>125009017</c:v>
                </c:pt>
              </c:numCache>
            </c:numRef>
          </c:val>
        </c:ser>
        <c:dLbls>
          <c:showLegendKey val="0"/>
          <c:showVal val="0"/>
          <c:showCatName val="0"/>
          <c:showSerName val="0"/>
          <c:showPercent val="0"/>
          <c:showBubbleSize val="0"/>
        </c:dLbls>
        <c:gapWidth val="150"/>
        <c:shape val="box"/>
        <c:axId val="113205632"/>
        <c:axId val="113207168"/>
        <c:axId val="0"/>
      </c:bar3DChart>
      <c:catAx>
        <c:axId val="113205632"/>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207168"/>
        <c:crosses val="autoZero"/>
        <c:auto val="1"/>
        <c:lblAlgn val="ctr"/>
        <c:lblOffset val="100"/>
        <c:tickLblSkip val="1"/>
        <c:tickMarkSkip val="1"/>
        <c:noMultiLvlLbl val="0"/>
      </c:catAx>
      <c:valAx>
        <c:axId val="113207168"/>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205632"/>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5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250" b="0" i="0" u="none" strike="noStrike" baseline="0">
          <a:solidFill>
            <a:srgbClr val="000000"/>
          </a:solidFill>
          <a:latin typeface="Arial"/>
          <a:ea typeface="Arial"/>
          <a:cs typeface="Arial"/>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6"/>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spPr>
            <a:solidFill>
              <a:srgbClr val="9999FF"/>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Ref>
              <c:f>'shp ap '!$E$6:$E$10</c:f>
              <c:numCache>
                <c:formatCode>#,##0</c:formatCode>
                <c:ptCount val="5"/>
                <c:pt idx="0">
                  <c:v>7777000</c:v>
                </c:pt>
                <c:pt idx="1">
                  <c:v>15702000</c:v>
                </c:pt>
                <c:pt idx="2">
                  <c:v>36678632</c:v>
                </c:pt>
                <c:pt idx="3">
                  <c:v>30384024</c:v>
                </c:pt>
                <c:pt idx="4">
                  <c:v>42976233</c:v>
                </c:pt>
              </c:numCache>
            </c:numRef>
          </c:val>
        </c:ser>
        <c:ser>
          <c:idx val="1"/>
          <c:order val="1"/>
          <c:spPr>
            <a:solidFill>
              <a:srgbClr val="993366"/>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Lit>
              <c:formatCode>General</c:formatCode>
              <c:ptCount val="1"/>
              <c:pt idx="0">
                <c:v>0</c:v>
              </c:pt>
            </c:numLit>
          </c:val>
        </c:ser>
        <c:dLbls>
          <c:showLegendKey val="0"/>
          <c:showVal val="0"/>
          <c:showCatName val="0"/>
          <c:showSerName val="0"/>
          <c:showPercent val="0"/>
          <c:showBubbleSize val="0"/>
        </c:dLbls>
        <c:gapWidth val="150"/>
        <c:shape val="box"/>
        <c:axId val="113232512"/>
        <c:axId val="113258880"/>
        <c:axId val="0"/>
      </c:bar3DChart>
      <c:catAx>
        <c:axId val="113232512"/>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258880"/>
        <c:crosses val="autoZero"/>
        <c:auto val="1"/>
        <c:lblAlgn val="ctr"/>
        <c:lblOffset val="100"/>
        <c:tickLblSkip val="1"/>
        <c:tickMarkSkip val="1"/>
        <c:noMultiLvlLbl val="0"/>
      </c:catAx>
      <c:valAx>
        <c:axId val="113258880"/>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232512"/>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25" b="0" i="0" u="none" strike="noStrike" baseline="0">
          <a:solidFill>
            <a:srgbClr val="000000"/>
          </a:solidFill>
          <a:latin typeface="Arial"/>
          <a:ea typeface="Arial"/>
          <a:cs typeface="Arial"/>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210" b="0" i="0" u="none" strike="noStrike" baseline="0">
              <a:solidFill>
                <a:srgbClr val="000000"/>
              </a:solidFill>
              <a:latin typeface="Arial"/>
              <a:ea typeface="Arial"/>
              <a:cs typeface="Arial"/>
            </a:defRPr>
          </a:pPr>
          <a:endParaRPr lang="en-US"/>
        </a:p>
      </c:txPr>
    </c:title>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 (3)'!$D$4</c:f>
              <c:strCache>
                <c:ptCount val="1"/>
                <c:pt idx="0">
                  <c:v>operative</c:v>
                </c:pt>
              </c:strCache>
            </c:strRef>
          </c:tx>
          <c:spPr>
            <a:solidFill>
              <a:srgbClr val="9999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(3)'!$D$6:$D$10</c:f>
              <c:numCache>
                <c:formatCode>#,##0</c:formatCode>
                <c:ptCount val="5"/>
                <c:pt idx="0">
                  <c:v>13306000</c:v>
                </c:pt>
                <c:pt idx="1">
                  <c:v>25722000</c:v>
                </c:pt>
                <c:pt idx="2">
                  <c:v>57099632</c:v>
                </c:pt>
                <c:pt idx="3">
                  <c:v>48442024</c:v>
                </c:pt>
                <c:pt idx="4">
                  <c:v>61046071</c:v>
                </c:pt>
              </c:numCache>
            </c:numRef>
          </c:val>
        </c:ser>
        <c:dLbls>
          <c:showLegendKey val="0"/>
          <c:showVal val="0"/>
          <c:showCatName val="0"/>
          <c:showSerName val="0"/>
          <c:showPercent val="0"/>
          <c:showBubbleSize val="0"/>
        </c:dLbls>
        <c:gapWidth val="150"/>
        <c:shape val="box"/>
        <c:axId val="113271168"/>
        <c:axId val="113272704"/>
        <c:axId val="0"/>
      </c:bar3DChart>
      <c:catAx>
        <c:axId val="113271168"/>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272704"/>
        <c:crosses val="autoZero"/>
        <c:auto val="1"/>
        <c:lblAlgn val="ctr"/>
        <c:lblOffset val="100"/>
        <c:tickLblSkip val="1"/>
        <c:tickMarkSkip val="1"/>
        <c:noMultiLvlLbl val="0"/>
      </c:catAx>
      <c:valAx>
        <c:axId val="113272704"/>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271168"/>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75"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view3D>
      <c:rotX val="15"/>
      <c:hPercent val="72"/>
      <c:rotY val="20"/>
      <c:depthPercent val="100"/>
      <c:rAngAx val="1"/>
    </c:view3D>
    <c:floor>
      <c:thickness val="0"/>
    </c:floor>
    <c:sideWall>
      <c:thickness val="0"/>
    </c:sideWall>
    <c:backWall>
      <c:thickness val="0"/>
    </c:backWall>
    <c:plotArea>
      <c:layout>
        <c:manualLayout>
          <c:layoutTarget val="inner"/>
          <c:xMode val="edge"/>
          <c:yMode val="edge"/>
          <c:x val="0.13570285341059596"/>
          <c:y val="9.9502729280184238E-3"/>
          <c:w val="0.83491500214585268"/>
          <c:h val="0.86069860827359668"/>
        </c:manualLayout>
      </c:layout>
      <c:bar3DChart>
        <c:barDir val="col"/>
        <c:grouping val="stacked"/>
        <c:varyColors val="0"/>
        <c:ser>
          <c:idx val="0"/>
          <c:order val="0"/>
          <c:invertIfNegative val="0"/>
          <c:dPt>
            <c:idx val="0"/>
            <c:invertIfNegative val="0"/>
            <c:bubble3D val="0"/>
            <c:spPr>
              <a:solidFill>
                <a:srgbClr val="C00000"/>
              </a:solidFill>
            </c:spPr>
          </c:dPt>
          <c:dPt>
            <c:idx val="1"/>
            <c:invertIfNegative val="0"/>
            <c:bubble3D val="0"/>
            <c:spPr>
              <a:solidFill>
                <a:schemeClr val="accent6">
                  <a:lumMod val="50000"/>
                </a:schemeClr>
              </a:solidFill>
            </c:spPr>
          </c:dPt>
          <c:dPt>
            <c:idx val="2"/>
            <c:invertIfNegative val="0"/>
            <c:bubble3D val="0"/>
            <c:spPr>
              <a:solidFill>
                <a:schemeClr val="accent5">
                  <a:lumMod val="50000"/>
                </a:schemeClr>
              </a:solidFill>
            </c:spPr>
          </c:dPt>
          <c:dPt>
            <c:idx val="5"/>
            <c:invertIfNegative val="0"/>
            <c:bubble3D val="0"/>
            <c:spPr>
              <a:solidFill>
                <a:srgbClr val="0070C0"/>
              </a:solidFill>
            </c:spPr>
          </c:dPt>
          <c:cat>
            <c:strRef>
              <c:f>'rritje grant)'!$B$6:$B$15</c:f>
              <c:strCache>
                <c:ptCount val="10"/>
                <c:pt idx="0">
                  <c:v>Viti 2004</c:v>
                </c:pt>
                <c:pt idx="1">
                  <c:v>Viti 2005</c:v>
                </c:pt>
                <c:pt idx="2">
                  <c:v>Viti 2006</c:v>
                </c:pt>
                <c:pt idx="3">
                  <c:v>Viti 2007</c:v>
                </c:pt>
                <c:pt idx="4">
                  <c:v>Viti 2008</c:v>
                </c:pt>
                <c:pt idx="5">
                  <c:v>Viti 2009</c:v>
                </c:pt>
                <c:pt idx="6">
                  <c:v>Viti 2010</c:v>
                </c:pt>
                <c:pt idx="7">
                  <c:v>Viti 2011</c:v>
                </c:pt>
                <c:pt idx="8">
                  <c:v>Viti 2012</c:v>
                </c:pt>
                <c:pt idx="9">
                  <c:v>Viti 2013</c:v>
                </c:pt>
              </c:strCache>
            </c:strRef>
          </c:cat>
          <c:val>
            <c:numRef>
              <c:f>'rritje grant)'!$C$6:$C$15</c:f>
              <c:numCache>
                <c:formatCode>#,##0</c:formatCode>
                <c:ptCount val="10"/>
                <c:pt idx="0">
                  <c:v>101531000</c:v>
                </c:pt>
                <c:pt idx="1">
                  <c:v>153081000</c:v>
                </c:pt>
                <c:pt idx="2">
                  <c:v>137110000</c:v>
                </c:pt>
                <c:pt idx="3">
                  <c:v>180321000</c:v>
                </c:pt>
                <c:pt idx="4">
                  <c:v>247335000</c:v>
                </c:pt>
                <c:pt idx="5">
                  <c:v>251540000</c:v>
                </c:pt>
                <c:pt idx="6">
                  <c:v>208046000</c:v>
                </c:pt>
                <c:pt idx="7">
                  <c:v>201805000</c:v>
                </c:pt>
                <c:pt idx="8">
                  <c:v>204832000</c:v>
                </c:pt>
                <c:pt idx="9">
                  <c:v>229767326</c:v>
                </c:pt>
              </c:numCache>
            </c:numRef>
          </c:val>
        </c:ser>
        <c:dLbls>
          <c:showLegendKey val="0"/>
          <c:showVal val="0"/>
          <c:showCatName val="0"/>
          <c:showSerName val="0"/>
          <c:showPercent val="0"/>
          <c:showBubbleSize val="0"/>
        </c:dLbls>
        <c:gapWidth val="150"/>
        <c:shape val="box"/>
        <c:axId val="93149824"/>
        <c:axId val="93151616"/>
        <c:axId val="0"/>
      </c:bar3DChart>
      <c:catAx>
        <c:axId val="93149824"/>
        <c:scaling>
          <c:orientation val="minMax"/>
        </c:scaling>
        <c:delete val="0"/>
        <c:axPos val="b"/>
        <c:numFmt formatCode="General" sourceLinked="1"/>
        <c:majorTickMark val="out"/>
        <c:minorTickMark val="none"/>
        <c:tickLblPos val="low"/>
        <c:txPr>
          <a:bodyPr rot="0" vert="horz"/>
          <a:lstStyle/>
          <a:p>
            <a:pPr>
              <a:defRPr sz="1100" b="1" i="0" u="none" strike="noStrike" baseline="0">
                <a:solidFill>
                  <a:srgbClr val="000000"/>
                </a:solidFill>
                <a:latin typeface="Calibri"/>
                <a:ea typeface="Calibri"/>
                <a:cs typeface="Calibri"/>
              </a:defRPr>
            </a:pPr>
            <a:endParaRPr lang="en-US"/>
          </a:p>
        </c:txPr>
        <c:crossAx val="93151616"/>
        <c:crosses val="autoZero"/>
        <c:auto val="1"/>
        <c:lblAlgn val="ctr"/>
        <c:lblOffset val="100"/>
        <c:tickLblSkip val="1"/>
        <c:tickMarkSkip val="1"/>
        <c:noMultiLvlLbl val="0"/>
      </c:catAx>
      <c:valAx>
        <c:axId val="93151616"/>
        <c:scaling>
          <c:orientation val="minMax"/>
        </c:scaling>
        <c:delete val="0"/>
        <c:axPos val="l"/>
        <c:majorGridlines/>
        <c:numFmt formatCode="#,##0" sourceLinked="1"/>
        <c:majorTickMark val="out"/>
        <c:minorTickMark val="none"/>
        <c:tickLblPos val="nextTo"/>
        <c:txPr>
          <a:bodyPr rot="0" vert="horz"/>
          <a:lstStyle/>
          <a:p>
            <a:pPr>
              <a:defRPr sz="900" b="0" i="0" u="none" strike="noStrike" baseline="0">
                <a:solidFill>
                  <a:srgbClr val="000000"/>
                </a:solidFill>
                <a:latin typeface="Calibri"/>
                <a:ea typeface="Calibri"/>
                <a:cs typeface="Calibri"/>
              </a:defRPr>
            </a:pPr>
            <a:endParaRPr lang="en-US"/>
          </a:p>
        </c:txPr>
        <c:crossAx val="93149824"/>
        <c:crosses val="autoZero"/>
        <c:crossBetween val="between"/>
      </c:valAx>
      <c:spPr>
        <a:noFill/>
        <a:ln w="25400">
          <a:noFill/>
        </a:ln>
      </c:spPr>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 (3)'!$B$4</c:f>
              <c:strCache>
                <c:ptCount val="1"/>
                <c:pt idx="0">
                  <c:v>paga</c:v>
                </c:pt>
              </c:strCache>
            </c:strRef>
          </c:tx>
          <c:spPr>
            <a:solidFill>
              <a:srgbClr val="9999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(3)'!$B$6:$B$10</c:f>
              <c:numCache>
                <c:formatCode>#,##0</c:formatCode>
                <c:ptCount val="5"/>
                <c:pt idx="0">
                  <c:v>62303000</c:v>
                </c:pt>
                <c:pt idx="1">
                  <c:v>79687000</c:v>
                </c:pt>
                <c:pt idx="2">
                  <c:v>80655000</c:v>
                </c:pt>
                <c:pt idx="3">
                  <c:v>84782218</c:v>
                </c:pt>
                <c:pt idx="4">
                  <c:v>87724093</c:v>
                </c:pt>
              </c:numCache>
            </c:numRef>
          </c:val>
        </c:ser>
        <c:ser>
          <c:idx val="1"/>
          <c:order val="1"/>
          <c:tx>
            <c:strRef>
              <c:f>'shp ap +nd 13 (3)'!$C$4</c:f>
              <c:strCache>
                <c:ptCount val="1"/>
                <c:pt idx="0">
                  <c:v>sigurime</c:v>
                </c:pt>
              </c:strCache>
            </c:strRef>
          </c:tx>
          <c:spPr>
            <a:solidFill>
              <a:srgbClr val="993366"/>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(3)'!$C$6:$C$10</c:f>
              <c:numCache>
                <c:formatCode>#,##0</c:formatCode>
                <c:ptCount val="5"/>
                <c:pt idx="0">
                  <c:v>17467000</c:v>
                </c:pt>
                <c:pt idx="1">
                  <c:v>20888000</c:v>
                </c:pt>
                <c:pt idx="2">
                  <c:v>19140688</c:v>
                </c:pt>
                <c:pt idx="3">
                  <c:v>15597000</c:v>
                </c:pt>
                <c:pt idx="4">
                  <c:v>17522308</c:v>
                </c:pt>
              </c:numCache>
            </c:numRef>
          </c:val>
        </c:ser>
        <c:ser>
          <c:idx val="2"/>
          <c:order val="2"/>
          <c:tx>
            <c:strRef>
              <c:f>'shp ap +nd 13 (3)'!$D$4</c:f>
              <c:strCache>
                <c:ptCount val="1"/>
                <c:pt idx="0">
                  <c:v>operative</c:v>
                </c:pt>
              </c:strCache>
            </c:strRef>
          </c:tx>
          <c:spPr>
            <a:solidFill>
              <a:srgbClr val="FFFFCC"/>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(3)'!$D$6:$D$10</c:f>
              <c:numCache>
                <c:formatCode>#,##0</c:formatCode>
                <c:ptCount val="5"/>
                <c:pt idx="0">
                  <c:v>13306000</c:v>
                </c:pt>
                <c:pt idx="1">
                  <c:v>25722000</c:v>
                </c:pt>
                <c:pt idx="2">
                  <c:v>57099632</c:v>
                </c:pt>
                <c:pt idx="3">
                  <c:v>48442024</c:v>
                </c:pt>
                <c:pt idx="4">
                  <c:v>61046071</c:v>
                </c:pt>
              </c:numCache>
            </c:numRef>
          </c:val>
        </c:ser>
        <c:ser>
          <c:idx val="3"/>
          <c:order val="3"/>
          <c:tx>
            <c:strRef>
              <c:f>'shp ap +nd 13 (3)'!$E$4</c:f>
              <c:strCache>
                <c:ptCount val="1"/>
                <c:pt idx="0">
                  <c:v>sociale</c:v>
                </c:pt>
              </c:strCache>
            </c:strRef>
          </c:tx>
          <c:spPr>
            <a:solidFill>
              <a:srgbClr val="CCFF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(3)'!$E$6:$E$10</c:f>
              <c:numCache>
                <c:formatCode>#,##0</c:formatCode>
                <c:ptCount val="5"/>
                <c:pt idx="0">
                  <c:v>428000</c:v>
                </c:pt>
                <c:pt idx="1">
                  <c:v>1936000</c:v>
                </c:pt>
                <c:pt idx="2">
                  <c:v>1301000</c:v>
                </c:pt>
                <c:pt idx="3">
                  <c:v>573000</c:v>
                </c:pt>
                <c:pt idx="4">
                  <c:v>12934815</c:v>
                </c:pt>
              </c:numCache>
            </c:numRef>
          </c:val>
        </c:ser>
        <c:ser>
          <c:idx val="4"/>
          <c:order val="4"/>
          <c:tx>
            <c:strRef>
              <c:f>'shp ap +nd 13 (3)'!#REF!</c:f>
              <c:strCache>
                <c:ptCount val="1"/>
                <c:pt idx="0">
                  <c:v>#REF!</c:v>
                </c:pt>
              </c:strCache>
            </c:strRef>
          </c:tx>
          <c:spPr>
            <a:solidFill>
              <a:srgbClr val="660066"/>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(3)'!#REF!</c:f>
              <c:numCache>
                <c:formatCode>General</c:formatCode>
                <c:ptCount val="1"/>
                <c:pt idx="0">
                  <c:v>1</c:v>
                </c:pt>
              </c:numCache>
            </c:numRef>
          </c:val>
        </c:ser>
        <c:dLbls>
          <c:showLegendKey val="0"/>
          <c:showVal val="0"/>
          <c:showCatName val="0"/>
          <c:showSerName val="0"/>
          <c:showPercent val="0"/>
          <c:showBubbleSize val="0"/>
        </c:dLbls>
        <c:gapWidth val="150"/>
        <c:shape val="box"/>
        <c:axId val="113333760"/>
        <c:axId val="113335296"/>
        <c:axId val="0"/>
      </c:bar3DChart>
      <c:catAx>
        <c:axId val="113333760"/>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335296"/>
        <c:crosses val="autoZero"/>
        <c:auto val="1"/>
        <c:lblAlgn val="ctr"/>
        <c:lblOffset val="100"/>
        <c:tickLblSkip val="1"/>
        <c:tickMarkSkip val="1"/>
        <c:noMultiLvlLbl val="0"/>
      </c:catAx>
      <c:valAx>
        <c:axId val="113335296"/>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333760"/>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5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250" b="0" i="0" u="none" strike="noStrike" baseline="0">
          <a:solidFill>
            <a:srgbClr val="000000"/>
          </a:solidFill>
          <a:latin typeface="Arial"/>
          <a:ea typeface="Arial"/>
          <a:cs typeface="Arial"/>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6"/>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spPr>
            <a:solidFill>
              <a:srgbClr val="9999FF"/>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Ref>
              <c:f>'shp ap '!$E$6:$E$10</c:f>
              <c:numCache>
                <c:formatCode>#,##0</c:formatCode>
                <c:ptCount val="5"/>
                <c:pt idx="0">
                  <c:v>7777000</c:v>
                </c:pt>
                <c:pt idx="1">
                  <c:v>15702000</c:v>
                </c:pt>
                <c:pt idx="2">
                  <c:v>36678632</c:v>
                </c:pt>
                <c:pt idx="3">
                  <c:v>30384024</c:v>
                </c:pt>
                <c:pt idx="4">
                  <c:v>42976233</c:v>
                </c:pt>
              </c:numCache>
            </c:numRef>
          </c:val>
        </c:ser>
        <c:ser>
          <c:idx val="1"/>
          <c:order val="1"/>
          <c:spPr>
            <a:solidFill>
              <a:srgbClr val="993366"/>
            </a:solidFill>
            <a:ln w="12700">
              <a:solidFill>
                <a:srgbClr val="000000"/>
              </a:solidFill>
              <a:prstDash val="solid"/>
            </a:ln>
          </c:spPr>
          <c:invertIfNegative val="0"/>
          <c:cat>
            <c:numRef>
              <c:f>'shp ap '!$B$6:$B$10</c:f>
              <c:numCache>
                <c:formatCode>General</c:formatCode>
                <c:ptCount val="5"/>
                <c:pt idx="0">
                  <c:v>2004</c:v>
                </c:pt>
                <c:pt idx="1">
                  <c:v>2005</c:v>
                </c:pt>
                <c:pt idx="2">
                  <c:v>2006</c:v>
                </c:pt>
                <c:pt idx="3">
                  <c:v>2007</c:v>
                </c:pt>
                <c:pt idx="4">
                  <c:v>2008</c:v>
                </c:pt>
              </c:numCache>
            </c:numRef>
          </c:cat>
          <c:val>
            <c:numLit>
              <c:formatCode>General</c:formatCode>
              <c:ptCount val="1"/>
              <c:pt idx="0">
                <c:v>0</c:v>
              </c:pt>
            </c:numLit>
          </c:val>
        </c:ser>
        <c:dLbls>
          <c:showLegendKey val="0"/>
          <c:showVal val="0"/>
          <c:showCatName val="0"/>
          <c:showSerName val="0"/>
          <c:showPercent val="0"/>
          <c:showBubbleSize val="0"/>
        </c:dLbls>
        <c:gapWidth val="150"/>
        <c:shape val="box"/>
        <c:axId val="113369088"/>
        <c:axId val="113370624"/>
        <c:axId val="0"/>
      </c:bar3DChart>
      <c:catAx>
        <c:axId val="113369088"/>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370624"/>
        <c:crosses val="autoZero"/>
        <c:auto val="1"/>
        <c:lblAlgn val="ctr"/>
        <c:lblOffset val="100"/>
        <c:tickLblSkip val="1"/>
        <c:tickMarkSkip val="1"/>
        <c:noMultiLvlLbl val="0"/>
      </c:catAx>
      <c:valAx>
        <c:axId val="113370624"/>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25" b="0" i="0" u="none" strike="noStrike" baseline="0">
                <a:solidFill>
                  <a:srgbClr val="000000"/>
                </a:solidFill>
                <a:latin typeface="Arial"/>
                <a:ea typeface="Arial"/>
                <a:cs typeface="Arial"/>
              </a:defRPr>
            </a:pPr>
            <a:endParaRPr lang="en-US"/>
          </a:p>
        </c:txPr>
        <c:crossAx val="113369088"/>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25" b="0" i="0" u="none" strike="noStrike" baseline="0">
          <a:solidFill>
            <a:srgbClr val="000000"/>
          </a:solidFill>
          <a:latin typeface="Arial"/>
          <a:ea typeface="Arial"/>
          <a:cs typeface="Arial"/>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210" b="0" i="0" u="none" strike="noStrike" baseline="0">
              <a:solidFill>
                <a:srgbClr val="000000"/>
              </a:solidFill>
              <a:latin typeface="Arial"/>
              <a:ea typeface="Arial"/>
              <a:cs typeface="Arial"/>
            </a:defRPr>
          </a:pPr>
          <a:endParaRPr lang="en-US"/>
        </a:p>
      </c:txPr>
    </c:title>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 (3)'!$D$4</c:f>
              <c:strCache>
                <c:ptCount val="1"/>
                <c:pt idx="0">
                  <c:v>operative</c:v>
                </c:pt>
              </c:strCache>
            </c:strRef>
          </c:tx>
          <c:spPr>
            <a:solidFill>
              <a:srgbClr val="9999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(3)'!$D$6:$D$10</c:f>
              <c:numCache>
                <c:formatCode>#,##0</c:formatCode>
                <c:ptCount val="5"/>
                <c:pt idx="0">
                  <c:v>13306000</c:v>
                </c:pt>
                <c:pt idx="1">
                  <c:v>25722000</c:v>
                </c:pt>
                <c:pt idx="2">
                  <c:v>57099632</c:v>
                </c:pt>
                <c:pt idx="3">
                  <c:v>48442024</c:v>
                </c:pt>
                <c:pt idx="4">
                  <c:v>61046071</c:v>
                </c:pt>
              </c:numCache>
            </c:numRef>
          </c:val>
        </c:ser>
        <c:dLbls>
          <c:showLegendKey val="0"/>
          <c:showVal val="0"/>
          <c:showCatName val="0"/>
          <c:showSerName val="0"/>
          <c:showPercent val="0"/>
          <c:showBubbleSize val="0"/>
        </c:dLbls>
        <c:gapWidth val="150"/>
        <c:shape val="box"/>
        <c:axId val="113387008"/>
        <c:axId val="113388544"/>
        <c:axId val="0"/>
      </c:bar3DChart>
      <c:catAx>
        <c:axId val="113387008"/>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388544"/>
        <c:crosses val="autoZero"/>
        <c:auto val="1"/>
        <c:lblAlgn val="ctr"/>
        <c:lblOffset val="100"/>
        <c:tickLblSkip val="1"/>
        <c:tickMarkSkip val="1"/>
        <c:noMultiLvlLbl val="0"/>
      </c:catAx>
      <c:valAx>
        <c:axId val="113388544"/>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75" b="0" i="0" u="none" strike="noStrike" baseline="0">
                <a:solidFill>
                  <a:srgbClr val="000000"/>
                </a:solidFill>
                <a:latin typeface="Arial"/>
                <a:ea typeface="Arial"/>
                <a:cs typeface="Arial"/>
              </a:defRPr>
            </a:pPr>
            <a:endParaRPr lang="en-US"/>
          </a:p>
        </c:txPr>
        <c:crossAx val="113387008"/>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0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75" b="0" i="0" u="none" strike="noStrike" baseline="0">
          <a:solidFill>
            <a:srgbClr val="000000"/>
          </a:solidFill>
          <a:latin typeface="Arial"/>
          <a:ea typeface="Arial"/>
          <a:cs typeface="Arial"/>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8"/>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bar3DChart>
        <c:barDir val="col"/>
        <c:grouping val="clustered"/>
        <c:varyColors val="0"/>
        <c:ser>
          <c:idx val="0"/>
          <c:order val="0"/>
          <c:tx>
            <c:strRef>
              <c:f>'shp ap +nd 13 (3)'!$B$4</c:f>
              <c:strCache>
                <c:ptCount val="1"/>
                <c:pt idx="0">
                  <c:v>paga</c:v>
                </c:pt>
              </c:strCache>
            </c:strRef>
          </c:tx>
          <c:spPr>
            <a:solidFill>
              <a:srgbClr val="9999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(3)'!$B$6:$B$10</c:f>
              <c:numCache>
                <c:formatCode>#,##0</c:formatCode>
                <c:ptCount val="5"/>
                <c:pt idx="0">
                  <c:v>62303000</c:v>
                </c:pt>
                <c:pt idx="1">
                  <c:v>79687000</c:v>
                </c:pt>
                <c:pt idx="2">
                  <c:v>80655000</c:v>
                </c:pt>
                <c:pt idx="3">
                  <c:v>84782218</c:v>
                </c:pt>
                <c:pt idx="4">
                  <c:v>87724093</c:v>
                </c:pt>
              </c:numCache>
            </c:numRef>
          </c:val>
        </c:ser>
        <c:ser>
          <c:idx val="1"/>
          <c:order val="1"/>
          <c:tx>
            <c:strRef>
              <c:f>'shp ap +nd 13 (3)'!$C$4</c:f>
              <c:strCache>
                <c:ptCount val="1"/>
                <c:pt idx="0">
                  <c:v>sigurime</c:v>
                </c:pt>
              </c:strCache>
            </c:strRef>
          </c:tx>
          <c:spPr>
            <a:solidFill>
              <a:srgbClr val="993366"/>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(3)'!$C$6:$C$10</c:f>
              <c:numCache>
                <c:formatCode>#,##0</c:formatCode>
                <c:ptCount val="5"/>
                <c:pt idx="0">
                  <c:v>17467000</c:v>
                </c:pt>
                <c:pt idx="1">
                  <c:v>20888000</c:v>
                </c:pt>
                <c:pt idx="2">
                  <c:v>19140688</c:v>
                </c:pt>
                <c:pt idx="3">
                  <c:v>15597000</c:v>
                </c:pt>
                <c:pt idx="4">
                  <c:v>17522308</c:v>
                </c:pt>
              </c:numCache>
            </c:numRef>
          </c:val>
        </c:ser>
        <c:ser>
          <c:idx val="2"/>
          <c:order val="2"/>
          <c:tx>
            <c:strRef>
              <c:f>'shp ap +nd 13 (3)'!$D$4</c:f>
              <c:strCache>
                <c:ptCount val="1"/>
                <c:pt idx="0">
                  <c:v>operative</c:v>
                </c:pt>
              </c:strCache>
            </c:strRef>
          </c:tx>
          <c:spPr>
            <a:solidFill>
              <a:srgbClr val="FFFFCC"/>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(3)'!$D$6:$D$10</c:f>
              <c:numCache>
                <c:formatCode>#,##0</c:formatCode>
                <c:ptCount val="5"/>
                <c:pt idx="0">
                  <c:v>13306000</c:v>
                </c:pt>
                <c:pt idx="1">
                  <c:v>25722000</c:v>
                </c:pt>
                <c:pt idx="2">
                  <c:v>57099632</c:v>
                </c:pt>
                <c:pt idx="3">
                  <c:v>48442024</c:v>
                </c:pt>
                <c:pt idx="4">
                  <c:v>61046071</c:v>
                </c:pt>
              </c:numCache>
            </c:numRef>
          </c:val>
        </c:ser>
        <c:ser>
          <c:idx val="3"/>
          <c:order val="3"/>
          <c:tx>
            <c:strRef>
              <c:f>'shp ap +nd 13 (3)'!$E$4</c:f>
              <c:strCache>
                <c:ptCount val="1"/>
                <c:pt idx="0">
                  <c:v>sociale</c:v>
                </c:pt>
              </c:strCache>
            </c:strRef>
          </c:tx>
          <c:spPr>
            <a:solidFill>
              <a:srgbClr val="CCFFFF"/>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(3)'!$E$6:$E$10</c:f>
              <c:numCache>
                <c:formatCode>#,##0</c:formatCode>
                <c:ptCount val="5"/>
                <c:pt idx="0">
                  <c:v>428000</c:v>
                </c:pt>
                <c:pt idx="1">
                  <c:v>1936000</c:v>
                </c:pt>
                <c:pt idx="2">
                  <c:v>1301000</c:v>
                </c:pt>
                <c:pt idx="3">
                  <c:v>573000</c:v>
                </c:pt>
                <c:pt idx="4">
                  <c:v>12934815</c:v>
                </c:pt>
              </c:numCache>
            </c:numRef>
          </c:val>
        </c:ser>
        <c:ser>
          <c:idx val="4"/>
          <c:order val="4"/>
          <c:tx>
            <c:strRef>
              <c:f>'shp ap +nd 13 (3)'!#REF!</c:f>
              <c:strCache>
                <c:ptCount val="1"/>
                <c:pt idx="0">
                  <c:v>#REF!</c:v>
                </c:pt>
              </c:strCache>
            </c:strRef>
          </c:tx>
          <c:spPr>
            <a:solidFill>
              <a:srgbClr val="660066"/>
            </a:solidFill>
            <a:ln w="12700">
              <a:solidFill>
                <a:srgbClr val="000000"/>
              </a:solidFill>
              <a:prstDash val="solid"/>
            </a:ln>
          </c:spPr>
          <c:invertIfNegative val="0"/>
          <c:cat>
            <c:numRef>
              <c:f>'shp ap +nd 13 (3)'!$A$6:$A$10</c:f>
              <c:numCache>
                <c:formatCode>General</c:formatCode>
                <c:ptCount val="5"/>
                <c:pt idx="0">
                  <c:v>2004</c:v>
                </c:pt>
                <c:pt idx="1">
                  <c:v>2005</c:v>
                </c:pt>
                <c:pt idx="2">
                  <c:v>2006</c:v>
                </c:pt>
                <c:pt idx="3">
                  <c:v>2007</c:v>
                </c:pt>
                <c:pt idx="4">
                  <c:v>2008</c:v>
                </c:pt>
              </c:numCache>
            </c:numRef>
          </c:cat>
          <c:val>
            <c:numRef>
              <c:f>'shp ap +nd 13 (3)'!#REF!</c:f>
              <c:numCache>
                <c:formatCode>General</c:formatCode>
                <c:ptCount val="1"/>
                <c:pt idx="0">
                  <c:v>1</c:v>
                </c:pt>
              </c:numCache>
            </c:numRef>
          </c:val>
        </c:ser>
        <c:dLbls>
          <c:showLegendKey val="0"/>
          <c:showVal val="0"/>
          <c:showCatName val="0"/>
          <c:showSerName val="0"/>
          <c:showPercent val="0"/>
          <c:showBubbleSize val="0"/>
        </c:dLbls>
        <c:gapWidth val="150"/>
        <c:shape val="box"/>
        <c:axId val="113445504"/>
        <c:axId val="113451392"/>
        <c:axId val="0"/>
      </c:bar3DChart>
      <c:catAx>
        <c:axId val="113445504"/>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451392"/>
        <c:crosses val="autoZero"/>
        <c:auto val="1"/>
        <c:lblAlgn val="ctr"/>
        <c:lblOffset val="100"/>
        <c:tickLblSkip val="1"/>
        <c:tickMarkSkip val="1"/>
        <c:noMultiLvlLbl val="0"/>
      </c:catAx>
      <c:valAx>
        <c:axId val="113451392"/>
        <c:scaling>
          <c:orientation val="minMax"/>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275" b="0" i="0" u="none" strike="noStrike" baseline="0">
                <a:solidFill>
                  <a:srgbClr val="000000"/>
                </a:solidFill>
                <a:latin typeface="Arial"/>
                <a:ea typeface="Arial"/>
                <a:cs typeface="Arial"/>
              </a:defRPr>
            </a:pPr>
            <a:endParaRPr lang="en-US"/>
          </a:p>
        </c:txPr>
        <c:crossAx val="113445504"/>
        <c:crosses val="autoZero"/>
        <c:crossBetween val="between"/>
      </c:valAx>
      <c:spPr>
        <a:noFill/>
        <a:ln w="25400">
          <a:noFill/>
        </a:ln>
      </c:spPr>
    </c:plotArea>
    <c:legend>
      <c:legendPos val="r"/>
      <c:overlay val="0"/>
      <c:spPr>
        <a:solidFill>
          <a:srgbClr val="FFFFFF"/>
        </a:solidFill>
        <a:ln w="3175">
          <a:solidFill>
            <a:srgbClr val="000000"/>
          </a:solidFill>
          <a:prstDash val="solid"/>
        </a:ln>
      </c:spPr>
      <c:txPr>
        <a:bodyPr/>
        <a:lstStyle/>
        <a:p>
          <a:pPr>
            <a:defRPr sz="155"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250"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508655126498"/>
          <c:y val="3.4722222222222224E-2"/>
          <c:w val="0.84276832799215018"/>
          <c:h val="0.79513888888888884"/>
        </c:manualLayout>
      </c:layout>
      <c:barChart>
        <c:barDir val="col"/>
        <c:grouping val="clustered"/>
        <c:varyColors val="0"/>
        <c:ser>
          <c:idx val="0"/>
          <c:order val="0"/>
          <c:tx>
            <c:strRef>
              <c:f>'gr+ar 13'!$C$5</c:f>
              <c:strCache>
                <c:ptCount val="1"/>
                <c:pt idx="0">
                  <c:v>Trasfert e pakushtezuar </c:v>
                </c:pt>
              </c:strCache>
            </c:strRef>
          </c:tx>
          <c:invertIfNegative val="0"/>
          <c:cat>
            <c:strRef>
              <c:f>'gr+ar 13'!$B$6:$B$16</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'gr+ar 13'!$C$6:$C$16</c:f>
              <c:numCache>
                <c:formatCode>#,##0</c:formatCode>
                <c:ptCount val="11"/>
                <c:pt idx="1">
                  <c:v>101531000</c:v>
                </c:pt>
                <c:pt idx="2">
                  <c:v>153081000</c:v>
                </c:pt>
                <c:pt idx="3">
                  <c:v>137110000</c:v>
                </c:pt>
                <c:pt idx="4">
                  <c:v>180321000</c:v>
                </c:pt>
                <c:pt idx="5">
                  <c:v>247335000</c:v>
                </c:pt>
                <c:pt idx="6">
                  <c:v>251540000</c:v>
                </c:pt>
                <c:pt idx="7">
                  <c:v>208046000</c:v>
                </c:pt>
                <c:pt idx="8">
                  <c:v>201805000</c:v>
                </c:pt>
                <c:pt idx="9">
                  <c:v>204832000</c:v>
                </c:pt>
                <c:pt idx="10">
                  <c:v>229767326</c:v>
                </c:pt>
              </c:numCache>
            </c:numRef>
          </c:val>
        </c:ser>
        <c:ser>
          <c:idx val="1"/>
          <c:order val="1"/>
          <c:tx>
            <c:strRef>
              <c:f>'gr+ar 13'!$D$5</c:f>
              <c:strCache>
                <c:ptCount val="1"/>
                <c:pt idx="0">
                  <c:v>te ardhurat</c:v>
                </c:pt>
              </c:strCache>
            </c:strRef>
          </c:tx>
          <c:invertIfNegative val="0"/>
          <c:cat>
            <c:strRef>
              <c:f>'gr+ar 13'!$B$6:$B$16</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'gr+ar 13'!$D$6:$D$16</c:f>
              <c:numCache>
                <c:formatCode>#,##0</c:formatCode>
                <c:ptCount val="11"/>
                <c:pt idx="1">
                  <c:v>63474000</c:v>
                </c:pt>
                <c:pt idx="2">
                  <c:v>73051000</c:v>
                </c:pt>
                <c:pt idx="3">
                  <c:v>88247000</c:v>
                </c:pt>
                <c:pt idx="4">
                  <c:v>103450000</c:v>
                </c:pt>
                <c:pt idx="5">
                  <c:v>191771906</c:v>
                </c:pt>
                <c:pt idx="6">
                  <c:v>207869560</c:v>
                </c:pt>
                <c:pt idx="7">
                  <c:v>282606031</c:v>
                </c:pt>
                <c:pt idx="8">
                  <c:v>311102071</c:v>
                </c:pt>
                <c:pt idx="9">
                  <c:v>311110000</c:v>
                </c:pt>
                <c:pt idx="10">
                  <c:v>503920000</c:v>
                </c:pt>
              </c:numCache>
            </c:numRef>
          </c:val>
        </c:ser>
        <c:dLbls>
          <c:showLegendKey val="0"/>
          <c:showVal val="0"/>
          <c:showCatName val="0"/>
          <c:showSerName val="0"/>
          <c:showPercent val="0"/>
          <c:showBubbleSize val="0"/>
        </c:dLbls>
        <c:gapWidth val="150"/>
        <c:axId val="95052928"/>
        <c:axId val="95054464"/>
      </c:barChart>
      <c:catAx>
        <c:axId val="9505292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054464"/>
        <c:crosses val="autoZero"/>
        <c:auto val="1"/>
        <c:lblAlgn val="ctr"/>
        <c:lblOffset val="100"/>
        <c:noMultiLvlLbl val="0"/>
      </c:catAx>
      <c:valAx>
        <c:axId val="95054464"/>
        <c:scaling>
          <c:orientation val="minMax"/>
        </c:scaling>
        <c:delete val="0"/>
        <c:axPos val="l"/>
        <c:majorGridlines/>
        <c:numFmt formatCode="#,##0" sourceLinked="1"/>
        <c:majorTickMark val="out"/>
        <c:minorTickMark val="none"/>
        <c:tickLblPos val="nextTo"/>
        <c:txPr>
          <a:bodyPr rot="0" vert="horz"/>
          <a:lstStyle/>
          <a:p>
            <a:pPr>
              <a:defRPr sz="700" b="0" i="0" u="none" strike="noStrike" baseline="0">
                <a:solidFill>
                  <a:srgbClr val="000000"/>
                </a:solidFill>
                <a:latin typeface="Calibri"/>
                <a:ea typeface="Calibri"/>
                <a:cs typeface="Calibri"/>
              </a:defRPr>
            </a:pPr>
            <a:endParaRPr lang="en-US"/>
          </a:p>
        </c:txPr>
        <c:crossAx val="95052928"/>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5"/>
      <c:rotY val="20"/>
      <c:depthPercent val="100"/>
      <c:rAngAx val="1"/>
    </c:view3D>
    <c:floor>
      <c:thickness val="0"/>
    </c:floor>
    <c:sideWall>
      <c:thickness val="0"/>
    </c:sideWall>
    <c:backWall>
      <c:thickness val="0"/>
    </c:backWall>
    <c:plotArea>
      <c:layout>
        <c:manualLayout>
          <c:layoutTarget val="inner"/>
          <c:xMode val="edge"/>
          <c:yMode val="edge"/>
          <c:x val="0.20807174103237094"/>
          <c:y val="7.4548702245552642E-2"/>
          <c:w val="0.44894356955380582"/>
          <c:h val="0.68734580052493577"/>
        </c:manualLayout>
      </c:layout>
      <c:bar3DChart>
        <c:barDir val="col"/>
        <c:grouping val="clustered"/>
        <c:varyColors val="0"/>
        <c:ser>
          <c:idx val="0"/>
          <c:order val="0"/>
          <c:tx>
            <c:strRef>
              <c:f>'kot1'!$C$6</c:f>
              <c:strCache>
                <c:ptCount val="1"/>
                <c:pt idx="0">
                  <c:v>Trasfert e pakushtezuar </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'kot1'!$C$7:$C$17</c:f>
              <c:numCache>
                <c:formatCode>#,##0</c:formatCode>
                <c:ptCount val="11"/>
                <c:pt idx="1">
                  <c:v>101531000</c:v>
                </c:pt>
                <c:pt idx="2">
                  <c:v>153081000</c:v>
                </c:pt>
                <c:pt idx="3">
                  <c:v>137110000</c:v>
                </c:pt>
                <c:pt idx="4">
                  <c:v>180321000</c:v>
                </c:pt>
                <c:pt idx="5">
                  <c:v>247335000</c:v>
                </c:pt>
                <c:pt idx="6">
                  <c:v>251540000</c:v>
                </c:pt>
                <c:pt idx="7">
                  <c:v>208046000</c:v>
                </c:pt>
                <c:pt idx="8">
                  <c:v>201805000</c:v>
                </c:pt>
                <c:pt idx="9">
                  <c:v>204832000</c:v>
                </c:pt>
                <c:pt idx="10">
                  <c:v>229767326</c:v>
                </c:pt>
              </c:numCache>
            </c:numRef>
          </c:val>
        </c:ser>
        <c:ser>
          <c:idx val="1"/>
          <c:order val="1"/>
          <c:tx>
            <c:strRef>
              <c:f>'kot1'!$D$6</c:f>
              <c:strCache>
                <c:ptCount val="1"/>
                <c:pt idx="0">
                  <c:v>te ardhurat</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'kot1'!$D$7:$D$17</c:f>
              <c:numCache>
                <c:formatCode>#,##0</c:formatCode>
                <c:ptCount val="11"/>
                <c:pt idx="1">
                  <c:v>63474000</c:v>
                </c:pt>
                <c:pt idx="2">
                  <c:v>73051000</c:v>
                </c:pt>
                <c:pt idx="3">
                  <c:v>88247000</c:v>
                </c:pt>
                <c:pt idx="4">
                  <c:v>103450000</c:v>
                </c:pt>
                <c:pt idx="5">
                  <c:v>191771906</c:v>
                </c:pt>
                <c:pt idx="6">
                  <c:v>207869560</c:v>
                </c:pt>
                <c:pt idx="7">
                  <c:v>318106800</c:v>
                </c:pt>
                <c:pt idx="8">
                  <c:v>311102071</c:v>
                </c:pt>
                <c:pt idx="9">
                  <c:v>311110000</c:v>
                </c:pt>
                <c:pt idx="10">
                  <c:v>503920000</c:v>
                </c:pt>
              </c:numCache>
            </c:numRef>
          </c:val>
        </c:ser>
        <c:dLbls>
          <c:showLegendKey val="0"/>
          <c:showVal val="0"/>
          <c:showCatName val="0"/>
          <c:showSerName val="0"/>
          <c:showPercent val="0"/>
          <c:showBubbleSize val="0"/>
        </c:dLbls>
        <c:gapWidth val="150"/>
        <c:shape val="cylinder"/>
        <c:axId val="95077120"/>
        <c:axId val="95078656"/>
        <c:axId val="0"/>
      </c:bar3DChart>
      <c:catAx>
        <c:axId val="9507712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078656"/>
        <c:crosses val="autoZero"/>
        <c:auto val="1"/>
        <c:lblAlgn val="ctr"/>
        <c:lblOffset val="100"/>
        <c:noMultiLvlLbl val="0"/>
      </c:catAx>
      <c:valAx>
        <c:axId val="95078656"/>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077120"/>
        <c:crosses val="autoZero"/>
        <c:crossBetween val="between"/>
      </c:valAx>
      <c:spPr>
        <a:noFill/>
        <a:ln w="25400">
          <a:noFill/>
        </a:ln>
      </c:spPr>
    </c:plotArea>
    <c:legend>
      <c:legendPos val="r"/>
      <c:overlay val="0"/>
      <c:txPr>
        <a:bodyPr/>
        <a:lstStyle/>
        <a:p>
          <a:pPr>
            <a:defRPr sz="65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103288353973"/>
          <c:y val="4.6770924467774859E-2"/>
          <c:w val="0.74734076349644063"/>
          <c:h val="0.79822506561679785"/>
        </c:manualLayout>
      </c:layout>
      <c:barChart>
        <c:barDir val="col"/>
        <c:grouping val="clustered"/>
        <c:varyColors val="0"/>
        <c:ser>
          <c:idx val="0"/>
          <c:order val="0"/>
          <c:tx>
            <c:strRef>
              <c:f>'kot1'!$C$6</c:f>
              <c:strCache>
                <c:ptCount val="1"/>
                <c:pt idx="0">
                  <c:v>Trasfert e pakushtezuar </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'kot1'!$C$7:$C$13</c:f>
              <c:numCache>
                <c:formatCode>#,##0</c:formatCode>
                <c:ptCount val="7"/>
                <c:pt idx="1">
                  <c:v>101531000</c:v>
                </c:pt>
                <c:pt idx="2">
                  <c:v>153081000</c:v>
                </c:pt>
                <c:pt idx="3">
                  <c:v>137110000</c:v>
                </c:pt>
                <c:pt idx="4">
                  <c:v>180321000</c:v>
                </c:pt>
                <c:pt idx="5">
                  <c:v>247335000</c:v>
                </c:pt>
                <c:pt idx="6">
                  <c:v>251540000</c:v>
                </c:pt>
              </c:numCache>
            </c:numRef>
          </c:val>
        </c:ser>
        <c:ser>
          <c:idx val="1"/>
          <c:order val="1"/>
          <c:tx>
            <c:strRef>
              <c:f>'kot1'!$D$6</c:f>
              <c:strCache>
                <c:ptCount val="1"/>
                <c:pt idx="0">
                  <c:v>te ardhurat</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'kot1'!$D$7:$D$13</c:f>
              <c:numCache>
                <c:formatCode>#,##0</c:formatCode>
                <c:ptCount val="7"/>
                <c:pt idx="1">
                  <c:v>63474000</c:v>
                </c:pt>
                <c:pt idx="2">
                  <c:v>73051000</c:v>
                </c:pt>
                <c:pt idx="3">
                  <c:v>88247000</c:v>
                </c:pt>
                <c:pt idx="4">
                  <c:v>103450000</c:v>
                </c:pt>
                <c:pt idx="5">
                  <c:v>191771906</c:v>
                </c:pt>
                <c:pt idx="6">
                  <c:v>207869560</c:v>
                </c:pt>
              </c:numCache>
            </c:numRef>
          </c:val>
        </c:ser>
        <c:dLbls>
          <c:showLegendKey val="0"/>
          <c:showVal val="0"/>
          <c:showCatName val="0"/>
          <c:showSerName val="0"/>
          <c:showPercent val="0"/>
          <c:showBubbleSize val="0"/>
        </c:dLbls>
        <c:gapWidth val="150"/>
        <c:axId val="95111808"/>
        <c:axId val="95117696"/>
      </c:barChart>
      <c:catAx>
        <c:axId val="9511180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117696"/>
        <c:crosses val="autoZero"/>
        <c:auto val="1"/>
        <c:lblAlgn val="ctr"/>
        <c:lblOffset val="100"/>
        <c:noMultiLvlLbl val="0"/>
      </c:catAx>
      <c:valAx>
        <c:axId val="95117696"/>
        <c:scaling>
          <c:orientation val="minMax"/>
        </c:scaling>
        <c:delete val="0"/>
        <c:axPos val="l"/>
        <c:majorGridlines/>
        <c:numFmt formatCode="#,##0" sourceLinked="1"/>
        <c:majorTickMark val="out"/>
        <c:minorTickMark val="none"/>
        <c:tickLblPos val="nextTo"/>
        <c:txPr>
          <a:bodyPr rot="0" vert="horz"/>
          <a:lstStyle/>
          <a:p>
            <a:pPr>
              <a:defRPr sz="1050" b="0" i="0" u="none" strike="noStrike" baseline="0">
                <a:solidFill>
                  <a:srgbClr val="000000"/>
                </a:solidFill>
                <a:latin typeface="Calibri"/>
                <a:ea typeface="Calibri"/>
                <a:cs typeface="Calibri"/>
              </a:defRPr>
            </a:pPr>
            <a:endParaRPr lang="en-US"/>
          </a:p>
        </c:txPr>
        <c:crossAx val="95111808"/>
        <c:crosses val="autoZero"/>
        <c:crossBetween val="between"/>
      </c:valAx>
    </c:plotArea>
    <c:legend>
      <c:legendPos val="r"/>
      <c:layout>
        <c:manualLayout>
          <c:xMode val="edge"/>
          <c:yMode val="edge"/>
          <c:x val="0.83937063792458921"/>
          <c:y val="3.6653178769320637E-2"/>
          <c:w val="0.14997689869325592"/>
          <c:h val="0.29706401283172934"/>
        </c:manualLayout>
      </c:layout>
      <c:overlay val="0"/>
      <c:txPr>
        <a:bodyPr/>
        <a:lstStyle/>
        <a:p>
          <a:pPr>
            <a:defRPr sz="685"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5"/>
      <c:rotY val="20"/>
      <c:depthPercent val="100"/>
      <c:rAngAx val="1"/>
    </c:view3D>
    <c:floor>
      <c:thickness val="0"/>
    </c:floor>
    <c:sideWall>
      <c:thickness val="0"/>
    </c:sideWall>
    <c:backWall>
      <c:thickness val="0"/>
    </c:backWall>
    <c:plotArea>
      <c:layout>
        <c:manualLayout>
          <c:layoutTarget val="inner"/>
          <c:xMode val="edge"/>
          <c:yMode val="edge"/>
          <c:x val="0.20807174103237094"/>
          <c:y val="7.4548702245552642E-2"/>
          <c:w val="0.44894356955380582"/>
          <c:h val="0.68734580052493577"/>
        </c:manualLayout>
      </c:layout>
      <c:bar3DChart>
        <c:barDir val="col"/>
        <c:grouping val="clustered"/>
        <c:varyColors val="0"/>
        <c:ser>
          <c:idx val="0"/>
          <c:order val="0"/>
          <c:tx>
            <c:strRef>
              <c:f>'kot1'!$C$6</c:f>
              <c:strCache>
                <c:ptCount val="1"/>
                <c:pt idx="0">
                  <c:v>Trasfert e pakushtezuar </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'kot1'!$C$7:$C$17</c:f>
              <c:numCache>
                <c:formatCode>#,##0</c:formatCode>
                <c:ptCount val="11"/>
                <c:pt idx="1">
                  <c:v>101531000</c:v>
                </c:pt>
                <c:pt idx="2">
                  <c:v>153081000</c:v>
                </c:pt>
                <c:pt idx="3">
                  <c:v>137110000</c:v>
                </c:pt>
                <c:pt idx="4">
                  <c:v>180321000</c:v>
                </c:pt>
                <c:pt idx="5">
                  <c:v>247335000</c:v>
                </c:pt>
                <c:pt idx="6">
                  <c:v>251540000</c:v>
                </c:pt>
                <c:pt idx="7">
                  <c:v>208046000</c:v>
                </c:pt>
                <c:pt idx="8">
                  <c:v>201805000</c:v>
                </c:pt>
                <c:pt idx="9">
                  <c:v>204832000</c:v>
                </c:pt>
                <c:pt idx="10">
                  <c:v>229767326</c:v>
                </c:pt>
              </c:numCache>
            </c:numRef>
          </c:val>
        </c:ser>
        <c:ser>
          <c:idx val="1"/>
          <c:order val="1"/>
          <c:tx>
            <c:strRef>
              <c:f>'kot1'!$D$6</c:f>
              <c:strCache>
                <c:ptCount val="1"/>
                <c:pt idx="0">
                  <c:v>te ardhurat</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'kot1'!$D$7:$D$17</c:f>
              <c:numCache>
                <c:formatCode>#,##0</c:formatCode>
                <c:ptCount val="11"/>
                <c:pt idx="1">
                  <c:v>63474000</c:v>
                </c:pt>
                <c:pt idx="2">
                  <c:v>73051000</c:v>
                </c:pt>
                <c:pt idx="3">
                  <c:v>88247000</c:v>
                </c:pt>
                <c:pt idx="4">
                  <c:v>103450000</c:v>
                </c:pt>
                <c:pt idx="5">
                  <c:v>191771906</c:v>
                </c:pt>
                <c:pt idx="6">
                  <c:v>207869560</c:v>
                </c:pt>
                <c:pt idx="7">
                  <c:v>318106800</c:v>
                </c:pt>
                <c:pt idx="8">
                  <c:v>311102071</c:v>
                </c:pt>
                <c:pt idx="9">
                  <c:v>311110000</c:v>
                </c:pt>
                <c:pt idx="10">
                  <c:v>503920000</c:v>
                </c:pt>
              </c:numCache>
            </c:numRef>
          </c:val>
        </c:ser>
        <c:dLbls>
          <c:showLegendKey val="0"/>
          <c:showVal val="0"/>
          <c:showCatName val="0"/>
          <c:showSerName val="0"/>
          <c:showPercent val="0"/>
          <c:showBubbleSize val="0"/>
        </c:dLbls>
        <c:gapWidth val="150"/>
        <c:shape val="cylinder"/>
        <c:axId val="95138944"/>
        <c:axId val="95140480"/>
        <c:axId val="0"/>
      </c:bar3DChart>
      <c:catAx>
        <c:axId val="95138944"/>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140480"/>
        <c:crosses val="autoZero"/>
        <c:auto val="1"/>
        <c:lblAlgn val="ctr"/>
        <c:lblOffset val="100"/>
        <c:noMultiLvlLbl val="0"/>
      </c:catAx>
      <c:valAx>
        <c:axId val="95140480"/>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5138944"/>
        <c:crosses val="autoZero"/>
        <c:crossBetween val="between"/>
      </c:valAx>
      <c:spPr>
        <a:noFill/>
        <a:ln w="25400">
          <a:noFill/>
        </a:ln>
      </c:spPr>
    </c:plotArea>
    <c:legend>
      <c:legendPos val="r"/>
      <c:overlay val="0"/>
      <c:txPr>
        <a:bodyPr/>
        <a:lstStyle/>
        <a:p>
          <a:pPr>
            <a:defRPr sz="65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103288353973"/>
          <c:y val="4.6770924467774859E-2"/>
          <c:w val="0.74734076349644063"/>
          <c:h val="0.79822506561679785"/>
        </c:manualLayout>
      </c:layout>
      <c:barChart>
        <c:barDir val="col"/>
        <c:grouping val="clustered"/>
        <c:varyColors val="0"/>
        <c:ser>
          <c:idx val="0"/>
          <c:order val="0"/>
          <c:tx>
            <c:strRef>
              <c:f>'kot1'!$C$6</c:f>
              <c:strCache>
                <c:ptCount val="1"/>
                <c:pt idx="0">
                  <c:v>Trasfert e pakushtezuar </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'kot1'!$C$7:$C$13</c:f>
              <c:numCache>
                <c:formatCode>#,##0</c:formatCode>
                <c:ptCount val="7"/>
                <c:pt idx="1">
                  <c:v>101531000</c:v>
                </c:pt>
                <c:pt idx="2">
                  <c:v>153081000</c:v>
                </c:pt>
                <c:pt idx="3">
                  <c:v>137110000</c:v>
                </c:pt>
                <c:pt idx="4">
                  <c:v>180321000</c:v>
                </c:pt>
                <c:pt idx="5">
                  <c:v>247335000</c:v>
                </c:pt>
                <c:pt idx="6">
                  <c:v>251540000</c:v>
                </c:pt>
              </c:numCache>
            </c:numRef>
          </c:val>
        </c:ser>
        <c:ser>
          <c:idx val="1"/>
          <c:order val="1"/>
          <c:tx>
            <c:strRef>
              <c:f>'kot1'!$D$6</c:f>
              <c:strCache>
                <c:ptCount val="1"/>
                <c:pt idx="0">
                  <c:v>te ardhurat</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'kot1'!$D$7:$D$13</c:f>
              <c:numCache>
                <c:formatCode>#,##0</c:formatCode>
                <c:ptCount val="7"/>
                <c:pt idx="1">
                  <c:v>63474000</c:v>
                </c:pt>
                <c:pt idx="2">
                  <c:v>73051000</c:v>
                </c:pt>
                <c:pt idx="3">
                  <c:v>88247000</c:v>
                </c:pt>
                <c:pt idx="4">
                  <c:v>103450000</c:v>
                </c:pt>
                <c:pt idx="5">
                  <c:v>191771906</c:v>
                </c:pt>
                <c:pt idx="6">
                  <c:v>207869560</c:v>
                </c:pt>
              </c:numCache>
            </c:numRef>
          </c:val>
        </c:ser>
        <c:dLbls>
          <c:showLegendKey val="0"/>
          <c:showVal val="0"/>
          <c:showCatName val="0"/>
          <c:showSerName val="0"/>
          <c:showPercent val="0"/>
          <c:showBubbleSize val="0"/>
        </c:dLbls>
        <c:gapWidth val="150"/>
        <c:axId val="95153152"/>
        <c:axId val="94974720"/>
      </c:barChart>
      <c:catAx>
        <c:axId val="95153152"/>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4974720"/>
        <c:crosses val="autoZero"/>
        <c:auto val="1"/>
        <c:lblAlgn val="ctr"/>
        <c:lblOffset val="100"/>
        <c:noMultiLvlLbl val="0"/>
      </c:catAx>
      <c:valAx>
        <c:axId val="94974720"/>
        <c:scaling>
          <c:orientation val="minMax"/>
        </c:scaling>
        <c:delete val="0"/>
        <c:axPos val="l"/>
        <c:majorGridlines/>
        <c:numFmt formatCode="#,##0" sourceLinked="1"/>
        <c:majorTickMark val="out"/>
        <c:minorTickMark val="none"/>
        <c:tickLblPos val="nextTo"/>
        <c:txPr>
          <a:bodyPr rot="0" vert="horz"/>
          <a:lstStyle/>
          <a:p>
            <a:pPr>
              <a:defRPr sz="1050" b="0" i="0" u="none" strike="noStrike" baseline="0">
                <a:solidFill>
                  <a:srgbClr val="000000"/>
                </a:solidFill>
                <a:latin typeface="Calibri"/>
                <a:ea typeface="Calibri"/>
                <a:cs typeface="Calibri"/>
              </a:defRPr>
            </a:pPr>
            <a:endParaRPr lang="en-US"/>
          </a:p>
        </c:txPr>
        <c:crossAx val="95153152"/>
        <c:crosses val="autoZero"/>
        <c:crossBetween val="between"/>
      </c:valAx>
    </c:plotArea>
    <c:legend>
      <c:legendPos val="r"/>
      <c:layout>
        <c:manualLayout>
          <c:xMode val="edge"/>
          <c:yMode val="edge"/>
          <c:x val="0.83937063792458921"/>
          <c:y val="3.6653178769320637E-2"/>
          <c:w val="0.14997689869325592"/>
          <c:h val="0.29706401283172934"/>
        </c:manualLayout>
      </c:layout>
      <c:overlay val="0"/>
      <c:txPr>
        <a:bodyPr/>
        <a:lstStyle/>
        <a:p>
          <a:pPr>
            <a:defRPr sz="685"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5"/>
      <c:rotY val="20"/>
      <c:depthPercent val="100"/>
      <c:rAngAx val="1"/>
    </c:view3D>
    <c:floor>
      <c:thickness val="0"/>
    </c:floor>
    <c:sideWall>
      <c:thickness val="0"/>
    </c:sideWall>
    <c:backWall>
      <c:thickness val="0"/>
    </c:backWall>
    <c:plotArea>
      <c:layout>
        <c:manualLayout>
          <c:layoutTarget val="inner"/>
          <c:xMode val="edge"/>
          <c:yMode val="edge"/>
          <c:x val="0.20807174103237094"/>
          <c:y val="7.4548702245552642E-2"/>
          <c:w val="0.44894356955380582"/>
          <c:h val="0.68734580052493577"/>
        </c:manualLayout>
      </c:layout>
      <c:bar3DChart>
        <c:barDir val="col"/>
        <c:grouping val="clustered"/>
        <c:varyColors val="0"/>
        <c:ser>
          <c:idx val="0"/>
          <c:order val="0"/>
          <c:tx>
            <c:strRef>
              <c:f>'kot1'!$C$6</c:f>
              <c:strCache>
                <c:ptCount val="1"/>
                <c:pt idx="0">
                  <c:v>Trasfert e pakushtezuar </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'kot1'!$C$7:$C$17</c:f>
              <c:numCache>
                <c:formatCode>#,##0</c:formatCode>
                <c:ptCount val="11"/>
                <c:pt idx="1">
                  <c:v>101531000</c:v>
                </c:pt>
                <c:pt idx="2">
                  <c:v>153081000</c:v>
                </c:pt>
                <c:pt idx="3">
                  <c:v>137110000</c:v>
                </c:pt>
                <c:pt idx="4">
                  <c:v>180321000</c:v>
                </c:pt>
                <c:pt idx="5">
                  <c:v>247335000</c:v>
                </c:pt>
                <c:pt idx="6">
                  <c:v>251540000</c:v>
                </c:pt>
                <c:pt idx="7">
                  <c:v>208046000</c:v>
                </c:pt>
                <c:pt idx="8">
                  <c:v>201805000</c:v>
                </c:pt>
                <c:pt idx="9">
                  <c:v>204832000</c:v>
                </c:pt>
                <c:pt idx="10">
                  <c:v>229767326</c:v>
                </c:pt>
              </c:numCache>
            </c:numRef>
          </c:val>
        </c:ser>
        <c:ser>
          <c:idx val="1"/>
          <c:order val="1"/>
          <c:tx>
            <c:strRef>
              <c:f>'kot1'!$D$6</c:f>
              <c:strCache>
                <c:ptCount val="1"/>
                <c:pt idx="0">
                  <c:v>te ardhurat</c:v>
                </c:pt>
              </c:strCache>
            </c:strRef>
          </c:tx>
          <c:invertIfNegative val="0"/>
          <c:cat>
            <c:strRef>
              <c:f>'kot1'!$B$7:$B$17</c:f>
              <c:strCache>
                <c:ptCount val="11"/>
                <c:pt idx="1">
                  <c:v>Viti 2004</c:v>
                </c:pt>
                <c:pt idx="2">
                  <c:v>Viti 2005</c:v>
                </c:pt>
                <c:pt idx="3">
                  <c:v>Viti 2006</c:v>
                </c:pt>
                <c:pt idx="4">
                  <c:v>Viti 2007</c:v>
                </c:pt>
                <c:pt idx="5">
                  <c:v>Viti 2008</c:v>
                </c:pt>
                <c:pt idx="6">
                  <c:v>Viti 2009</c:v>
                </c:pt>
                <c:pt idx="7">
                  <c:v>Viti 2010</c:v>
                </c:pt>
                <c:pt idx="8">
                  <c:v>Viti 2011</c:v>
                </c:pt>
                <c:pt idx="9">
                  <c:v>Viti 2012</c:v>
                </c:pt>
                <c:pt idx="10">
                  <c:v>Viti 2013</c:v>
                </c:pt>
              </c:strCache>
            </c:strRef>
          </c:cat>
          <c:val>
            <c:numRef>
              <c:f>'kot1'!$D$7:$D$17</c:f>
              <c:numCache>
                <c:formatCode>#,##0</c:formatCode>
                <c:ptCount val="11"/>
                <c:pt idx="1">
                  <c:v>63474000</c:v>
                </c:pt>
                <c:pt idx="2">
                  <c:v>73051000</c:v>
                </c:pt>
                <c:pt idx="3">
                  <c:v>88247000</c:v>
                </c:pt>
                <c:pt idx="4">
                  <c:v>103450000</c:v>
                </c:pt>
                <c:pt idx="5">
                  <c:v>191771906</c:v>
                </c:pt>
                <c:pt idx="6">
                  <c:v>207869560</c:v>
                </c:pt>
                <c:pt idx="7">
                  <c:v>318106800</c:v>
                </c:pt>
                <c:pt idx="8">
                  <c:v>311102071</c:v>
                </c:pt>
                <c:pt idx="9">
                  <c:v>311110000</c:v>
                </c:pt>
                <c:pt idx="10">
                  <c:v>503920000</c:v>
                </c:pt>
              </c:numCache>
            </c:numRef>
          </c:val>
        </c:ser>
        <c:dLbls>
          <c:showLegendKey val="0"/>
          <c:showVal val="0"/>
          <c:showCatName val="0"/>
          <c:showSerName val="0"/>
          <c:showPercent val="0"/>
          <c:showBubbleSize val="0"/>
        </c:dLbls>
        <c:gapWidth val="150"/>
        <c:shape val="cylinder"/>
        <c:axId val="96744960"/>
        <c:axId val="96746496"/>
        <c:axId val="0"/>
      </c:bar3DChart>
      <c:catAx>
        <c:axId val="96744960"/>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6746496"/>
        <c:crosses val="autoZero"/>
        <c:auto val="1"/>
        <c:lblAlgn val="ctr"/>
        <c:lblOffset val="100"/>
        <c:noMultiLvlLbl val="0"/>
      </c:catAx>
      <c:valAx>
        <c:axId val="96746496"/>
        <c:scaling>
          <c:orientation val="minMax"/>
        </c:scaling>
        <c:delete val="0"/>
        <c:axPos val="l"/>
        <c:majorGridlines/>
        <c:numFmt formatCode="#,##0"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6744960"/>
        <c:crosses val="autoZero"/>
        <c:crossBetween val="between"/>
      </c:valAx>
      <c:spPr>
        <a:noFill/>
        <a:ln w="25400">
          <a:noFill/>
        </a:ln>
      </c:spPr>
    </c:plotArea>
    <c:legend>
      <c:legendPos val="r"/>
      <c:overlay val="0"/>
      <c:txPr>
        <a:bodyPr/>
        <a:lstStyle/>
        <a:p>
          <a:pPr>
            <a:defRPr sz="650"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103288353973"/>
          <c:y val="4.6770924467774859E-2"/>
          <c:w val="0.74734076349644063"/>
          <c:h val="0.79822506561679785"/>
        </c:manualLayout>
      </c:layout>
      <c:barChart>
        <c:barDir val="col"/>
        <c:grouping val="clustered"/>
        <c:varyColors val="0"/>
        <c:ser>
          <c:idx val="0"/>
          <c:order val="0"/>
          <c:tx>
            <c:strRef>
              <c:f>'kot1'!$C$6</c:f>
              <c:strCache>
                <c:ptCount val="1"/>
                <c:pt idx="0">
                  <c:v>Trasfert e pakushtezuar </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'kot1'!$C$7:$C$13</c:f>
              <c:numCache>
                <c:formatCode>#,##0</c:formatCode>
                <c:ptCount val="7"/>
                <c:pt idx="1">
                  <c:v>101531000</c:v>
                </c:pt>
                <c:pt idx="2">
                  <c:v>153081000</c:v>
                </c:pt>
                <c:pt idx="3">
                  <c:v>137110000</c:v>
                </c:pt>
                <c:pt idx="4">
                  <c:v>180321000</c:v>
                </c:pt>
                <c:pt idx="5">
                  <c:v>247335000</c:v>
                </c:pt>
                <c:pt idx="6">
                  <c:v>251540000</c:v>
                </c:pt>
              </c:numCache>
            </c:numRef>
          </c:val>
        </c:ser>
        <c:ser>
          <c:idx val="1"/>
          <c:order val="1"/>
          <c:tx>
            <c:strRef>
              <c:f>'kot1'!$D$6</c:f>
              <c:strCache>
                <c:ptCount val="1"/>
                <c:pt idx="0">
                  <c:v>te ardhurat</c:v>
                </c:pt>
              </c:strCache>
            </c:strRef>
          </c:tx>
          <c:invertIfNegative val="0"/>
          <c:cat>
            <c:strRef>
              <c:f>'kot1'!$B$7:$B$13</c:f>
              <c:strCache>
                <c:ptCount val="7"/>
                <c:pt idx="1">
                  <c:v>Viti 2004</c:v>
                </c:pt>
                <c:pt idx="2">
                  <c:v>Viti 2005</c:v>
                </c:pt>
                <c:pt idx="3">
                  <c:v>Viti 2006</c:v>
                </c:pt>
                <c:pt idx="4">
                  <c:v>Viti 2007</c:v>
                </c:pt>
                <c:pt idx="5">
                  <c:v>Viti 2008</c:v>
                </c:pt>
                <c:pt idx="6">
                  <c:v>Viti 2009</c:v>
                </c:pt>
              </c:strCache>
            </c:strRef>
          </c:cat>
          <c:val>
            <c:numRef>
              <c:f>'kot1'!$D$7:$D$13</c:f>
              <c:numCache>
                <c:formatCode>#,##0</c:formatCode>
                <c:ptCount val="7"/>
                <c:pt idx="1">
                  <c:v>63474000</c:v>
                </c:pt>
                <c:pt idx="2">
                  <c:v>73051000</c:v>
                </c:pt>
                <c:pt idx="3">
                  <c:v>88247000</c:v>
                </c:pt>
                <c:pt idx="4">
                  <c:v>103450000</c:v>
                </c:pt>
                <c:pt idx="5">
                  <c:v>191771906</c:v>
                </c:pt>
                <c:pt idx="6">
                  <c:v>207869560</c:v>
                </c:pt>
              </c:numCache>
            </c:numRef>
          </c:val>
        </c:ser>
        <c:dLbls>
          <c:showLegendKey val="0"/>
          <c:showVal val="0"/>
          <c:showCatName val="0"/>
          <c:showSerName val="0"/>
          <c:showPercent val="0"/>
          <c:showBubbleSize val="0"/>
        </c:dLbls>
        <c:gapWidth val="150"/>
        <c:axId val="96755072"/>
        <c:axId val="96773248"/>
      </c:barChart>
      <c:catAx>
        <c:axId val="96755072"/>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96773248"/>
        <c:crosses val="autoZero"/>
        <c:auto val="1"/>
        <c:lblAlgn val="ctr"/>
        <c:lblOffset val="100"/>
        <c:noMultiLvlLbl val="0"/>
      </c:catAx>
      <c:valAx>
        <c:axId val="96773248"/>
        <c:scaling>
          <c:orientation val="minMax"/>
        </c:scaling>
        <c:delete val="0"/>
        <c:axPos val="l"/>
        <c:majorGridlines/>
        <c:numFmt formatCode="#,##0" sourceLinked="1"/>
        <c:majorTickMark val="out"/>
        <c:minorTickMark val="none"/>
        <c:tickLblPos val="nextTo"/>
        <c:txPr>
          <a:bodyPr rot="0" vert="horz"/>
          <a:lstStyle/>
          <a:p>
            <a:pPr>
              <a:defRPr sz="1050" b="0" i="0" u="none" strike="noStrike" baseline="0">
                <a:solidFill>
                  <a:srgbClr val="000000"/>
                </a:solidFill>
                <a:latin typeface="Calibri"/>
                <a:ea typeface="Calibri"/>
                <a:cs typeface="Calibri"/>
              </a:defRPr>
            </a:pPr>
            <a:endParaRPr lang="en-US"/>
          </a:p>
        </c:txPr>
        <c:crossAx val="96755072"/>
        <c:crosses val="autoZero"/>
        <c:crossBetween val="between"/>
      </c:valAx>
    </c:plotArea>
    <c:legend>
      <c:legendPos val="r"/>
      <c:layout>
        <c:manualLayout>
          <c:xMode val="edge"/>
          <c:yMode val="edge"/>
          <c:x val="0.83937063792458921"/>
          <c:y val="3.6653178769320637E-2"/>
          <c:w val="0.14997689869325592"/>
          <c:h val="0.29706401283172934"/>
        </c:manualLayout>
      </c:layout>
      <c:overlay val="0"/>
      <c:txPr>
        <a:bodyPr/>
        <a:lstStyle/>
        <a:p>
          <a:pPr>
            <a:defRPr sz="685" b="0" i="0" u="none" strike="noStrike" baseline="0">
              <a:solidFill>
                <a:srgbClr val="000000"/>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23971B-17DC-41BB-BA8E-30EAC2ADBD06}" type="datetimeFigureOut">
              <a:rPr lang="en-US" smtClean="0"/>
              <a:pPr/>
              <a:t>2/25/2013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E012CE-EB3C-48A5-A3C3-B86D1EB91253}" type="slidenum">
              <a:rPr lang="en-US" smtClean="0"/>
              <a:pPr/>
              <a:t>‹#›</a:t>
            </a:fld>
            <a:endParaRPr lang="en-US"/>
          </a:p>
        </p:txBody>
      </p:sp>
    </p:spTree>
    <p:extLst>
      <p:ext uri="{BB962C8B-B14F-4D97-AF65-F5344CB8AC3E}">
        <p14:creationId xmlns:p14="http://schemas.microsoft.com/office/powerpoint/2010/main" val="3208489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E012CE-EB3C-48A5-A3C3-B86D1EB91253}" type="slidenum">
              <a:rPr lang="en-US" smtClean="0"/>
              <a:pPr/>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9E6194-2DB5-4F0E-AD5F-11F6F5F23B70}"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E6194-2DB5-4F0E-AD5F-11F6F5F23B70}"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E6194-2DB5-4F0E-AD5F-11F6F5F23B70}"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E6194-2DB5-4F0E-AD5F-11F6F5F23B70}"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9E6194-2DB5-4F0E-AD5F-11F6F5F23B70}"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9E6194-2DB5-4F0E-AD5F-11F6F5F23B70}"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9E6194-2DB5-4F0E-AD5F-11F6F5F23B70}" type="datetimeFigureOut">
              <a:rPr lang="en-US" smtClean="0"/>
              <a:pPr/>
              <a:t>2/25/2013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9E6194-2DB5-4F0E-AD5F-11F6F5F23B70}" type="datetimeFigureOut">
              <a:rPr lang="en-US" smtClean="0"/>
              <a:pPr/>
              <a:t>2/25/2013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E6194-2DB5-4F0E-AD5F-11F6F5F23B70}" type="datetimeFigureOut">
              <a:rPr lang="en-US" smtClean="0"/>
              <a:pPr/>
              <a:t>2/25/2013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9E6194-2DB5-4F0E-AD5F-11F6F5F23B70}"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9E6194-2DB5-4F0E-AD5F-11F6F5F23B70}"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B9819-0EAC-4870-9778-799285E822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E6194-2DB5-4F0E-AD5F-11F6F5F23B70}" type="datetimeFigureOut">
              <a:rPr lang="en-US" smtClean="0"/>
              <a:pPr/>
              <a:t>2/25/2013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EB9819-0EAC-4870-9778-799285E822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chart" Target="../charts/chart10.xml"/><Relationship Id="rId3" Type="http://schemas.openxmlformats.org/officeDocument/2006/relationships/chart" Target="../charts/chart5.xml"/><Relationship Id="rId7" Type="http://schemas.openxmlformats.org/officeDocument/2006/relationships/chart" Target="../charts/chart9.xml"/><Relationship Id="rId2" Type="http://schemas.openxmlformats.org/officeDocument/2006/relationships/chart" Target="../charts/chart4.xml"/><Relationship Id="rId1" Type="http://schemas.openxmlformats.org/officeDocument/2006/relationships/slideLayout" Target="../slideLayouts/slideLayout7.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chart" Target="../charts/chart21.xml"/><Relationship Id="rId3" Type="http://schemas.openxmlformats.org/officeDocument/2006/relationships/chart" Target="../charts/chart16.xml"/><Relationship Id="rId7" Type="http://schemas.openxmlformats.org/officeDocument/2006/relationships/chart" Target="../charts/chart20.xml"/><Relationship Id="rId2" Type="http://schemas.openxmlformats.org/officeDocument/2006/relationships/chart" Target="../charts/chart15.xml"/><Relationship Id="rId1" Type="http://schemas.openxmlformats.org/officeDocument/2006/relationships/slideLayout" Target="../slideLayouts/slideLayout7.xml"/><Relationship Id="rId6" Type="http://schemas.openxmlformats.org/officeDocument/2006/relationships/chart" Target="../charts/chart19.xml"/><Relationship Id="rId5" Type="http://schemas.openxmlformats.org/officeDocument/2006/relationships/chart" Target="../charts/chart18.xml"/><Relationship Id="rId10" Type="http://schemas.openxmlformats.org/officeDocument/2006/relationships/chart" Target="../charts/chart23.xml"/><Relationship Id="rId4" Type="http://schemas.openxmlformats.org/officeDocument/2006/relationships/chart" Target="../charts/chart17.xml"/><Relationship Id="rId9" Type="http://schemas.openxmlformats.org/officeDocument/2006/relationships/chart" Target="../charts/char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00400" y="2209800"/>
            <a:ext cx="59436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400" b="1" dirty="0" err="1" smtClean="0">
                <a:effectLst>
                  <a:outerShdw blurRad="38100" dist="38100" dir="2700000" algn="tl">
                    <a:srgbClr val="000000">
                      <a:alpha val="43137"/>
                    </a:srgbClr>
                  </a:outerShdw>
                </a:effectLst>
              </a:rPr>
              <a:t>Bashkia</a:t>
            </a:r>
            <a:r>
              <a:rPr lang="en-US" sz="2400" b="1" dirty="0" smtClean="0">
                <a:effectLst>
                  <a:outerShdw blurRad="38100" dist="38100" dir="2700000" algn="tl">
                    <a:srgbClr val="000000">
                      <a:alpha val="43137"/>
                    </a:srgbClr>
                  </a:outerShdw>
                </a:effectLst>
              </a:rPr>
              <a:t> </a:t>
            </a:r>
            <a:r>
              <a:rPr lang="en-US" sz="2400" b="1" dirty="0" err="1" smtClean="0">
                <a:effectLst>
                  <a:outerShdw blurRad="38100" dist="38100" dir="2700000" algn="tl">
                    <a:srgbClr val="000000">
                      <a:alpha val="43137"/>
                    </a:srgbClr>
                  </a:outerShdw>
                </a:effectLst>
              </a:rPr>
              <a:t>Kamez</a:t>
            </a:r>
            <a:endParaRPr lang="en-US" sz="2400" b="1" dirty="0">
              <a:effectLst>
                <a:outerShdw blurRad="38100" dist="38100" dir="2700000" algn="tl">
                  <a:srgbClr val="000000">
                    <a:alpha val="43137"/>
                  </a:srgbClr>
                </a:outerShdw>
              </a:effectLst>
            </a:endParaRPr>
          </a:p>
        </p:txBody>
      </p:sp>
      <p:sp>
        <p:nvSpPr>
          <p:cNvPr id="5" name="TextBox 4"/>
          <p:cNvSpPr txBox="1"/>
          <p:nvPr/>
        </p:nvSpPr>
        <p:spPr>
          <a:xfrm flipH="1">
            <a:off x="0" y="2819400"/>
            <a:ext cx="5334000" cy="58477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r"/>
            <a:r>
              <a:rPr lang="en-US" sz="3200" b="1" dirty="0" err="1" smtClean="0">
                <a:effectLst>
                  <a:outerShdw blurRad="38100" dist="38100" dir="2700000" algn="tl">
                    <a:srgbClr val="000000">
                      <a:alpha val="43137"/>
                    </a:srgbClr>
                  </a:outerShdw>
                </a:effectLst>
              </a:rPr>
              <a:t>Buxheti</a:t>
            </a:r>
            <a:endParaRPr lang="en-US" sz="3200" b="1" dirty="0">
              <a:effectLst>
                <a:outerShdw blurRad="38100" dist="38100" dir="2700000" algn="tl">
                  <a:srgbClr val="000000">
                    <a:alpha val="43137"/>
                  </a:srgbClr>
                </a:outerShdw>
              </a:effectLst>
            </a:endParaRPr>
          </a:p>
        </p:txBody>
      </p:sp>
      <p:pic>
        <p:nvPicPr>
          <p:cNvPr id="6" name="Picture 5" descr="Logo Transparente.GIF"/>
          <p:cNvPicPr>
            <a:picLocks noChangeAspect="1"/>
          </p:cNvPicPr>
          <p:nvPr/>
        </p:nvPicPr>
        <p:blipFill>
          <a:blip r:embed="rId2" cstate="print"/>
          <a:stretch>
            <a:fillRect/>
          </a:stretch>
        </p:blipFill>
        <p:spPr>
          <a:xfrm>
            <a:off x="3657600" y="596997"/>
            <a:ext cx="1066800" cy="1511978"/>
          </a:xfrm>
          <a:prstGeom prst="rect">
            <a:avLst/>
          </a:prstGeom>
        </p:spPr>
      </p:pic>
      <p:sp>
        <p:nvSpPr>
          <p:cNvPr id="8" name="TextBox 7"/>
          <p:cNvSpPr txBox="1"/>
          <p:nvPr/>
        </p:nvSpPr>
        <p:spPr>
          <a:xfrm>
            <a:off x="3276600" y="3657600"/>
            <a:ext cx="1903085" cy="1107996"/>
          </a:xfrm>
          <a:prstGeom prst="rect">
            <a:avLst/>
          </a:prstGeom>
          <a:noFill/>
        </p:spPr>
        <p:txBody>
          <a:bodyPr wrap="none" rtlCol="0">
            <a:spAutoFit/>
          </a:bodyPr>
          <a:lstStyle/>
          <a:p>
            <a:r>
              <a:rPr lang="en-US" sz="6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2013</a:t>
            </a:r>
            <a:endParaRPr lang="en-US" sz="66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914400"/>
            <a:ext cx="87630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2000" b="1" dirty="0" smtClean="0">
                <a:solidFill>
                  <a:srgbClr val="0070C0"/>
                </a:solidFill>
              </a:rPr>
              <a:t>Të ardhurat e vetë bashkisë</a:t>
            </a:r>
            <a:endParaRPr lang="en-US" sz="2000" b="1" dirty="0" smtClean="0">
              <a:solidFill>
                <a:srgbClr val="0070C0"/>
              </a:solidFill>
            </a:endParaRPr>
          </a:p>
          <a:p>
            <a:pPr algn="just"/>
            <a:r>
              <a:rPr lang="sq-AL" sz="1400" dirty="0" smtClean="0"/>
              <a:t> </a:t>
            </a:r>
            <a:endParaRPr lang="en-US" sz="1400" dirty="0" smtClean="0"/>
          </a:p>
          <a:p>
            <a:pPr algn="just"/>
            <a:r>
              <a:rPr lang="en-US" sz="1400" dirty="0" smtClean="0"/>
              <a:t>	</a:t>
            </a:r>
            <a:r>
              <a:rPr lang="sq-AL" sz="1400" dirty="0" smtClean="0"/>
              <a:t>Ky buxhet, i cili për pjesën më të madhe mundësohet nga fuqizimi i administrimit fiskal, bën të mundur realizimin e objektivave të bashkisë për të financuar nevojat e mëdha të komunitetit, për përmirësimin rrënjësor të infrastrukturës dhe të shërbimeve publike.</a:t>
            </a:r>
            <a:endParaRPr lang="en-US" sz="1400" dirty="0" smtClean="0"/>
          </a:p>
          <a:p>
            <a:pPr algn="just"/>
            <a:r>
              <a:rPr lang="en-US" sz="1400" dirty="0" smtClean="0"/>
              <a:t>	</a:t>
            </a:r>
            <a:r>
              <a:rPr lang="sq-AL" sz="1400" dirty="0" smtClean="0"/>
              <a:t>Mbështetur në vendimin e Këshillit Bashkiak “Për miratimin e Paketës Fiskale në Bashkinë Kamëz për vitin 2013”, të ardhurat për vitin 2013 janë planifikuar në vlerë absolute 503 920 000 lekë.</a:t>
            </a:r>
            <a:endParaRPr lang="en-US" sz="1400" dirty="0" smtClean="0"/>
          </a:p>
          <a:p>
            <a:pPr algn="just"/>
            <a:r>
              <a:rPr lang="en-US" sz="1400" dirty="0" smtClean="0"/>
              <a:t>	</a:t>
            </a:r>
            <a:r>
              <a:rPr lang="sq-AL" sz="1400" dirty="0" smtClean="0"/>
              <a:t>Për vitin 2013 janë planifikuar në vlerë absolute 192 810 000 lekë më shumë se realizimi i vitit 2012 ose në vlerë relative 61.97% më shumë. Në krahasim me realizimin e vitit 2011 janë planifikuar 192 817 929 lekë më shumë ose 61.98% më shumë; në krahasim me vitin 2010  rritja është 224 244 969 lekë ose 78.31% më shumë; në krahasim me vitin 2009 rritja është 296 050 440 lekë ose 142.42% më shumë dhe në krahasim me vitin 2008 rritja 119 335 094 lekë ose 162.77% më shumë. Kjo rritje duke qartë edhe në tabelat bashkëlidhur si dhe në grafikun përkatës (tabelat nr 2, 3, 4 dhe 5).</a:t>
            </a:r>
            <a:endParaRPr lang="en-US" sz="1400" dirty="0" smtClean="0"/>
          </a:p>
          <a:p>
            <a:pPr algn="just"/>
            <a:r>
              <a:rPr lang="en-US" sz="1400" b="1" dirty="0" smtClean="0"/>
              <a:t>	</a:t>
            </a:r>
            <a:r>
              <a:rPr lang="sq-AL" sz="1400" b="1" dirty="0" smtClean="0"/>
              <a:t>Kjo rritje</a:t>
            </a:r>
            <a:r>
              <a:rPr lang="sq-AL" sz="1400" dirty="0" smtClean="0"/>
              <a:t> e planit të të ardhurave gjatë vitit 2013 ka ardhur nga evidentimi i të gjitha subjekteve fizike e juridike që ushtrojnë aktivitetin e tyre në territorin e Bashkisë Kamëz, krijimi i infrastrukturës, transparenca në llogaritjen e detyrimeve tatimore e në vjeljen e të ardhurave, rritja e të ardhurave nga subjektet ndërtuese brenda territorit të bashkisë sidomos pas miratimit te planit urban, rritja e numrit të abonentëve që furnizohen me ujë, planifikimi i të ardhurave nga procesi i legalizimeve etj. Kjo shihet edhe në tabelën nr. 1 dhe 8 bashkëlidhur.</a:t>
            </a:r>
            <a:endParaRPr lang="en-US" sz="1400" dirty="0"/>
          </a:p>
        </p:txBody>
      </p:sp>
      <p:sp>
        <p:nvSpPr>
          <p:cNvPr id="3" name="TextBox 2"/>
          <p:cNvSpPr txBox="1"/>
          <p:nvPr/>
        </p:nvSpPr>
        <p:spPr>
          <a:xfrm flipH="1">
            <a:off x="0" y="0"/>
            <a:ext cx="91440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q-AL" sz="2400" b="1" i="1" dirty="0" smtClean="0"/>
              <a:t>TË ARDHURAT</a:t>
            </a:r>
            <a:endParaRPr lang="en-US" sz="2400" b="1" i="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nvGraphicFramePr>
        <p:xfrm>
          <a:off x="152400" y="2971800"/>
          <a:ext cx="8867775" cy="3886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nvGraphicFramePr>
        <p:xfrm>
          <a:off x="304800" y="495300"/>
          <a:ext cx="5499100" cy="2400300"/>
        </p:xfrm>
        <a:graphic>
          <a:graphicData uri="http://schemas.openxmlformats.org/drawingml/2006/table">
            <a:tbl>
              <a:tblPr/>
              <a:tblGrid>
                <a:gridCol w="850900"/>
                <a:gridCol w="1930400"/>
                <a:gridCol w="1117600"/>
                <a:gridCol w="749300"/>
                <a:gridCol w="850900"/>
              </a:tblGrid>
              <a:tr h="200025">
                <a:tc>
                  <a:txBody>
                    <a:bodyPr/>
                    <a:lstStyle/>
                    <a:p>
                      <a:pPr algn="ctr" fontAlgn="b"/>
                      <a:r>
                        <a:rPr lang="en-US" sz="1200" b="1" i="0" u="none" strike="noStrike" dirty="0" err="1">
                          <a:solidFill>
                            <a:srgbClr val="FFFFFF"/>
                          </a:solidFill>
                          <a:latin typeface="Arial"/>
                        </a:rPr>
                        <a:t>Vitet</a:t>
                      </a:r>
                      <a:endParaRPr lang="en-US" sz="1200" b="1" i="0" u="none" strike="noStrike" dirty="0">
                        <a:solidFill>
                          <a:srgbClr val="FFFFFF"/>
                        </a:solidFill>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ctr" fontAlgn="b"/>
                      <a:r>
                        <a:rPr lang="en-US" sz="1000" b="1" i="0" u="none" strike="noStrike" dirty="0">
                          <a:solidFill>
                            <a:srgbClr val="FFFFFF"/>
                          </a:solidFill>
                          <a:latin typeface="Arial"/>
                        </a:rPr>
                        <a:t>TE ARDHURAT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ctr" fontAlgn="b"/>
                      <a:r>
                        <a:rPr lang="en-US" sz="800" b="1" i="0" u="none" strike="noStrike">
                          <a:solidFill>
                            <a:srgbClr val="FFFFFF"/>
                          </a:solidFill>
                          <a:latin typeface="Arial"/>
                        </a:rPr>
                        <a:t>rritja ne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63,474,000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693.90%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latin typeface="Arial"/>
                        </a:rPr>
                        <a:t>2004-2006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224,772,000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73,051,000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589.82%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latin typeface="Arial"/>
                        </a:rPr>
                        <a:t>2004-2008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latin typeface="Arial"/>
                        </a:rPr>
                        <a:t>328,222,000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88,247,000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471.03%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latin typeface="Arial"/>
                        </a:rPr>
                        <a:t>2007-2010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latin typeface="Arial"/>
                        </a:rPr>
                        <a:t>785,700,497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103,450,000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387.11%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latin typeface="Arial"/>
                        </a:rPr>
                        <a:t>2007-2012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latin typeface="Arial"/>
                        </a:rPr>
                        <a:t>1,407,912,568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191,774,906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162.77%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dirty="0">
                          <a:latin typeface="Arial"/>
                        </a:rPr>
                        <a:t>2007-2013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latin typeface="Arial"/>
                        </a:rPr>
                        <a:t>1,911,832,568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207,869,560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142.42%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282,606,031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dirty="0">
                          <a:latin typeface="Arial"/>
                        </a:rPr>
                        <a:t>78.31%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311,102,071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61.98%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311,110,000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latin typeface="Arial"/>
                        </a:rPr>
                        <a:t>61.97%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Viti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0" i="0" u="none" strike="noStrike">
                          <a:latin typeface="Arial"/>
                        </a:rPr>
                        <a:t>503,920,000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0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r h="200025">
                <a:tc>
                  <a:txBody>
                    <a:bodyPr/>
                    <a:lstStyle/>
                    <a:p>
                      <a:pPr algn="ctr" fontAlgn="b"/>
                      <a:r>
                        <a:rPr lang="en-US" sz="1200" b="1" i="0" u="none" strike="noStrike">
                          <a:solidFill>
                            <a:srgbClr val="FFFFFF"/>
                          </a:solidFill>
                          <a:latin typeface="Arial"/>
                        </a:rPr>
                        <a:t>Totali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r" fontAlgn="b"/>
                      <a:r>
                        <a:rPr lang="en-US" sz="1200" b="1" i="0" u="none" strike="noStrike">
                          <a:solidFill>
                            <a:srgbClr val="FFFFFF"/>
                          </a:solidFill>
                          <a:latin typeface="Arial"/>
                        </a:rPr>
                        <a:t>2,136,604,568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538ED5"/>
                    </a:solidFill>
                  </a:tcPr>
                </a:tc>
                <a:tc>
                  <a:txBody>
                    <a:bodyPr/>
                    <a:lstStyle/>
                    <a:p>
                      <a:pPr algn="l" fontAlgn="b"/>
                      <a:endParaRPr lang="en-US" sz="1000" b="1"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838200"/>
            <a:ext cx="8763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nl-NL" sz="1400" b="1" dirty="0" smtClean="0"/>
              <a:t>BURIMET TE FINANCIMIT TE BASHKISE KAMEZ  PER VITET 2007-2013 </a:t>
            </a:r>
          </a:p>
          <a:p>
            <a:r>
              <a:rPr lang="sq-AL" sz="1400" b="1" dirty="0" smtClean="0"/>
              <a:t>Pesha specifike</a:t>
            </a:r>
            <a:r>
              <a:rPr lang="sq-AL" sz="1400" dirty="0" smtClean="0"/>
              <a:t> e të ardhurave që zë çdo drejtori, jepet në tabelën nr. 4 bashkëlidhur:</a:t>
            </a:r>
            <a:endParaRPr lang="en-US" sz="1400" dirty="0"/>
          </a:p>
        </p:txBody>
      </p:sp>
      <p:graphicFrame>
        <p:nvGraphicFramePr>
          <p:cNvPr id="4" name="Table 3"/>
          <p:cNvGraphicFramePr>
            <a:graphicFrameLocks noGrp="1"/>
          </p:cNvGraphicFramePr>
          <p:nvPr/>
        </p:nvGraphicFramePr>
        <p:xfrm>
          <a:off x="0" y="1600200"/>
          <a:ext cx="9067801" cy="2763178"/>
        </p:xfrm>
        <a:graphic>
          <a:graphicData uri="http://schemas.openxmlformats.org/drawingml/2006/table">
            <a:tbl>
              <a:tblPr/>
              <a:tblGrid>
                <a:gridCol w="152399"/>
                <a:gridCol w="1447800"/>
                <a:gridCol w="609600"/>
                <a:gridCol w="609600"/>
                <a:gridCol w="609600"/>
                <a:gridCol w="609600"/>
                <a:gridCol w="560472"/>
                <a:gridCol w="571004"/>
                <a:gridCol w="621124"/>
                <a:gridCol w="582950"/>
                <a:gridCol w="533766"/>
                <a:gridCol w="571004"/>
                <a:gridCol w="598280"/>
                <a:gridCol w="533400"/>
                <a:gridCol w="457202"/>
              </a:tblGrid>
              <a:tr h="304800">
                <a:tc>
                  <a:txBody>
                    <a:bodyPr/>
                    <a:lstStyle/>
                    <a:p>
                      <a:pPr algn="ctr" fontAlgn="b"/>
                      <a:r>
                        <a:rPr lang="en-US" sz="800" b="0" i="0" u="none" strike="noStrike" dirty="0">
                          <a:solidFill>
                            <a:schemeClr val="bg1"/>
                          </a:solidFill>
                          <a:latin typeface="Bookman Old Style"/>
                        </a:rPr>
                        <a: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Bookman Old Style"/>
                        </a:rPr>
                        <a:t>EMERTIMI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Realizimi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Bookman Old Style"/>
                        </a:rPr>
                        <a:t>Realizimi</a:t>
                      </a:r>
                      <a:r>
                        <a:rPr lang="en-US" sz="800" b="0" i="0" u="none" strike="noStrike" dirty="0">
                          <a:solidFill>
                            <a:schemeClr val="bg1"/>
                          </a:solidFill>
                          <a:latin typeface="Bookman Old Style"/>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Bookman Old Style"/>
                        </a:rPr>
                        <a:t>Realizimi</a:t>
                      </a:r>
                      <a:endParaRPr lang="en-US" sz="800" b="0" i="0" u="none" strike="noStrike" dirty="0">
                        <a:solidFill>
                          <a:schemeClr val="bg1"/>
                        </a:solidFill>
                        <a:latin typeface="Bookman Old Style"/>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I pritshmi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PLANI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pesh spec v 12</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34974">
                <a:tc>
                  <a:txBody>
                    <a:bodyPr/>
                    <a:lstStyle/>
                    <a:p>
                      <a:pPr algn="ctr" fontAlgn="b"/>
                      <a:r>
                        <a:rPr lang="en-US" sz="800" b="0" i="0" u="none" strike="noStrike">
                          <a:solidFill>
                            <a:schemeClr val="bg1"/>
                          </a:solidFill>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2007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2013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e </a:t>
                      </a:r>
                      <a:r>
                        <a:rPr lang="en-US" sz="800" b="0" i="0" u="none" strike="noStrike" dirty="0" err="1">
                          <a:solidFill>
                            <a:schemeClr val="bg1"/>
                          </a:solidFill>
                          <a:latin typeface="Arial"/>
                        </a:rPr>
                        <a:t>çdo</a:t>
                      </a:r>
                      <a:r>
                        <a:rPr lang="en-US" sz="800" b="0" i="0" u="none" strike="noStrike" dirty="0">
                          <a:solidFill>
                            <a:schemeClr val="bg1"/>
                          </a:solidFill>
                          <a:latin typeface="Arial"/>
                        </a:rPr>
                        <a:t> </a:t>
                      </a:r>
                      <a:r>
                        <a:rPr lang="en-US" sz="800" b="0" i="0" u="none" strike="noStrike" dirty="0" err="1">
                          <a:solidFill>
                            <a:schemeClr val="bg1"/>
                          </a:solidFill>
                          <a:latin typeface="Arial"/>
                        </a:rPr>
                        <a:t>drejtorie</a:t>
                      </a:r>
                      <a:endParaRPr lang="en-US" sz="800" b="0" i="0" u="none" strike="noStrike" dirty="0">
                        <a:solidFill>
                          <a:schemeClr val="bg1"/>
                        </a:solidFill>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89612">
                <a:tc>
                  <a:txBody>
                    <a:bodyPr/>
                    <a:lstStyle/>
                    <a:p>
                      <a:pPr algn="r" fontAlgn="b"/>
                      <a:r>
                        <a:rPr lang="en-US" sz="600" b="0" i="0" u="none" strike="noStrike">
                          <a:latin typeface="Arial"/>
                        </a:rPr>
                        <a:t>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it-IT" sz="700" b="0" i="0" u="none" strike="noStrike" dirty="0">
                          <a:latin typeface="Arial"/>
                        </a:rPr>
                        <a:t>Trasferta e pakushtezuar per vitet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180,321,000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247,335,000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251,540,000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208,046,000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201,805,000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204,832,000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dirty="0">
                          <a:latin typeface="Arial"/>
                        </a:rPr>
                        <a:t>229,767,326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24,935,326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27,962,326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21,721,326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-21,772,674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-17,567,674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dirty="0">
                          <a:latin typeface="Arial"/>
                        </a:rPr>
                        <a:t>31.32%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9612">
                <a:tc>
                  <a:txBody>
                    <a:bodyPr/>
                    <a:lstStyle/>
                    <a:p>
                      <a:pPr algn="l" fontAlgn="b"/>
                      <a:r>
                        <a:rPr lang="en-US" sz="6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1" i="0" u="none" strike="noStrike" dirty="0" err="1">
                          <a:latin typeface="Arial"/>
                        </a:rPr>
                        <a:t>Shuma</a:t>
                      </a:r>
                      <a:endParaRPr lang="en-US" sz="700" b="1" i="0" u="none" strike="noStrike" dirty="0">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180,321,000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247,335,000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251,540,000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208,046,000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201,805,000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204,832,000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229,767,326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24,935,326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27,962,326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21,721,326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-21,772,674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-17,567,674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89612">
                <a:tc>
                  <a:txBody>
                    <a:bodyPr/>
                    <a:lstStyle/>
                    <a:p>
                      <a:pPr algn="r" fontAlgn="b"/>
                      <a:r>
                        <a:rPr lang="en-US" sz="600" b="0" i="0" u="none" strike="noStrike">
                          <a:latin typeface="Arial"/>
                        </a:rPr>
                        <a:t>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solidFill>
                            <a:srgbClr val="333333"/>
                          </a:solidFill>
                          <a:latin typeface="Bookman Old Style"/>
                        </a:rPr>
                        <a:t>Drejtoria  e Taksave e Tarifave Vendore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59,571,101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103,198,204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123,007,420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167,709,678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165,030,946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202,000,000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210,000,000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44,969,054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42,290,322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86,992,580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106,801,796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41.67%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532">
                <a:tc>
                  <a:txBody>
                    <a:bodyPr/>
                    <a:lstStyle/>
                    <a:p>
                      <a:pPr algn="r" fontAlgn="b"/>
                      <a:r>
                        <a:rPr lang="en-US" sz="600" b="0" i="0" u="none" strike="noStrike">
                          <a:latin typeface="Arial"/>
                        </a:rPr>
                        <a:t>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Drejtoria e Planifikimit dhe Kontrollit te Zhvillimit te Territorit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18,637,145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53,626,306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32,527,402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55,500,001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76,828,951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14,700,000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70,150,000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55,450,000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-6,678,951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14,649,999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37,622,598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16,523,694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13.92%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27239">
                <a:tc>
                  <a:txBody>
                    <a:bodyPr/>
                    <a:lstStyle/>
                    <a:p>
                      <a:pPr algn="r" fontAlgn="b"/>
                      <a:r>
                        <a:rPr lang="en-US" sz="600" b="0" i="0" u="none" strike="noStrike">
                          <a:latin typeface="Arial"/>
                        </a:rPr>
                        <a:t>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pt-BR" sz="700" b="0" i="0" u="none" strike="noStrike">
                          <a:latin typeface="Arial"/>
                        </a:rPr>
                        <a:t>Te Ardhura nga Drejtoria e Sherbimeve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11,501,833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13,964,936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17,829,402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16,625,716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15,680,649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18,700,000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3,019,351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2,074,284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870,598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4,735,064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3.71%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99092">
                <a:tc>
                  <a:txBody>
                    <a:bodyPr/>
                    <a:lstStyle/>
                    <a:p>
                      <a:pPr algn="r" fontAlgn="b"/>
                      <a:r>
                        <a:rPr lang="en-US" sz="600" b="0" i="0" u="none" strike="noStrike">
                          <a:latin typeface="Arial"/>
                        </a:rPr>
                        <a:t>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Ardhura nga Nd.Ujesjelles Kanalizimeve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11,453,390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18,457,184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25,097,438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36,624,668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49,246,080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67,000,000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90,070,000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23,070,000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40,823,920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53,445,332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64,972,562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71,612,816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17.87%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27239">
                <a:tc>
                  <a:txBody>
                    <a:bodyPr/>
                    <a:lstStyle/>
                    <a:p>
                      <a:pPr algn="r" fontAlgn="b"/>
                      <a:r>
                        <a:rPr lang="en-US" sz="600" b="0" i="0" u="none" strike="noStrike">
                          <a:latin typeface="Arial"/>
                        </a:rPr>
                        <a:t>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tjera Tarifa sherbimi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2,286,449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2,528,276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1,982,656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6,145,968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2,977,536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2,022,464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-1,145,968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3,017,344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2,471,724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0.99%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9612">
                <a:tc>
                  <a:txBody>
                    <a:bodyPr/>
                    <a:lstStyle/>
                    <a:p>
                      <a:pPr algn="l" fontAlgn="b"/>
                      <a:r>
                        <a:rPr lang="en-US" sz="600" b="1"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pt-BR" sz="700" b="1" i="0" u="none" strike="noStrike" dirty="0">
                          <a:latin typeface="Arial"/>
                        </a:rPr>
                        <a:t>Shuma e te Ardhurave Bashkia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103,449,918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191,774,906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200,444,318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282,606,031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309,764,162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306,810,000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393,920,000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87,110,000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84,155,838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111,313,969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193,475,682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202,145,094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27239">
                <a:tc>
                  <a:txBody>
                    <a:bodyPr/>
                    <a:lstStyle/>
                    <a:p>
                      <a:pPr algn="r" fontAlgn="b"/>
                      <a:r>
                        <a:rPr lang="en-US" sz="600" b="0" i="0" u="none" strike="noStrike">
                          <a:latin typeface="Arial"/>
                        </a:rPr>
                        <a:t>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ardhura nga Legalizimet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7,425,242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1,337,909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4,300,000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110,000,000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21.83%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99092">
                <a:tc>
                  <a:txBody>
                    <a:bodyPr/>
                    <a:lstStyle/>
                    <a:p>
                      <a:pPr algn="l" fontAlgn="b"/>
                      <a:r>
                        <a:rPr lang="en-US" sz="6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err="1">
                          <a:latin typeface="Arial"/>
                        </a:rPr>
                        <a:t>Shuma</a:t>
                      </a:r>
                      <a:r>
                        <a:rPr lang="en-US" sz="700" b="0" i="0" u="none" strike="noStrike" dirty="0">
                          <a:latin typeface="Arial"/>
                        </a:rPr>
                        <a:t> e </a:t>
                      </a:r>
                      <a:r>
                        <a:rPr lang="en-US" sz="700" b="0" i="0" u="none" strike="noStrike" dirty="0" err="1">
                          <a:latin typeface="Arial"/>
                        </a:rPr>
                        <a:t>te</a:t>
                      </a:r>
                      <a:r>
                        <a:rPr lang="en-US" sz="700" b="0" i="0" u="none" strike="noStrike" dirty="0">
                          <a:latin typeface="Arial"/>
                        </a:rPr>
                        <a:t> </a:t>
                      </a:r>
                      <a:r>
                        <a:rPr lang="en-US" sz="700" b="0" i="0" u="none" strike="noStrike" dirty="0" err="1">
                          <a:latin typeface="Arial"/>
                        </a:rPr>
                        <a:t>Ardhurave</a:t>
                      </a:r>
                      <a:r>
                        <a:rPr lang="en-US" sz="700" b="0" i="0" u="none" strike="noStrike" dirty="0">
                          <a:latin typeface="Arial"/>
                        </a:rPr>
                        <a:t> </a:t>
                      </a:r>
                      <a:r>
                        <a:rPr lang="en-US" sz="700" b="0" i="0" u="none" strike="noStrike" dirty="0" err="1">
                          <a:latin typeface="Arial"/>
                        </a:rPr>
                        <a:t>Bashkia</a:t>
                      </a:r>
                      <a:r>
                        <a:rPr lang="en-US" sz="700" b="0" i="0" u="none" strike="noStrike" dirty="0">
                          <a:latin typeface="Arial"/>
                        </a:rPr>
                        <a:t> +</a:t>
                      </a:r>
                      <a:r>
                        <a:rPr lang="en-US" sz="700" b="0" i="0" u="none" strike="noStrike" dirty="0" err="1">
                          <a:latin typeface="Arial"/>
                        </a:rPr>
                        <a:t>legalizimet</a:t>
                      </a:r>
                      <a:endParaRPr lang="en-US" sz="700" b="0" i="0" u="none" strike="noStrike" dirty="0">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103,449,918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191,774,906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207,869,560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282,606,031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311,102,071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311,110,000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503,920,000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192,810,000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192,817,929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221,313,969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296,050,440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119,335,094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68.68%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89612">
                <a:tc>
                  <a:txBody>
                    <a:bodyPr/>
                    <a:lstStyle/>
                    <a:p>
                      <a:pPr algn="l" fontAlgn="b"/>
                      <a:r>
                        <a:rPr lang="en-US" sz="6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smtClean="0">
                          <a:latin typeface="Arial"/>
                        </a:rPr>
                        <a:t>TOTA LI  </a:t>
                      </a:r>
                      <a:r>
                        <a:rPr lang="en-US" sz="700" b="0" i="0" u="none" strike="noStrike" dirty="0">
                          <a:latin typeface="Arial"/>
                        </a:rPr>
                        <a:t>I BURIMEVE TE FINANCIMIT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283,770,918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439,109,906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451,984,318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490,652,031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511,569,162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515,942,000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733,687,326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217,745,326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222,118,164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243,035,295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281,703,008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76,832,094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600200"/>
          <a:ext cx="9067801" cy="2763178"/>
        </p:xfrm>
        <a:graphic>
          <a:graphicData uri="http://schemas.openxmlformats.org/drawingml/2006/table">
            <a:tbl>
              <a:tblPr/>
              <a:tblGrid>
                <a:gridCol w="152399"/>
                <a:gridCol w="1447800"/>
                <a:gridCol w="609600"/>
                <a:gridCol w="609600"/>
                <a:gridCol w="609600"/>
                <a:gridCol w="609600"/>
                <a:gridCol w="560472"/>
                <a:gridCol w="571004"/>
                <a:gridCol w="621124"/>
                <a:gridCol w="582950"/>
                <a:gridCol w="533766"/>
                <a:gridCol w="571004"/>
                <a:gridCol w="598280"/>
                <a:gridCol w="533400"/>
                <a:gridCol w="457202"/>
              </a:tblGrid>
              <a:tr h="304800">
                <a:tc>
                  <a:txBody>
                    <a:bodyPr/>
                    <a:lstStyle/>
                    <a:p>
                      <a:pPr algn="ctr" fontAlgn="b"/>
                      <a:r>
                        <a:rPr lang="en-US" sz="800" b="0" i="0" u="none" strike="noStrike" dirty="0">
                          <a:solidFill>
                            <a:schemeClr val="bg1"/>
                          </a:solidFill>
                          <a:latin typeface="Bookman Old Style"/>
                        </a:rPr>
                        <a: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Bookman Old Style"/>
                        </a:rPr>
                        <a:t>EMERTIMI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Bookman Old Style"/>
                        </a:rPr>
                        <a:t>Realizimi</a:t>
                      </a:r>
                      <a:r>
                        <a:rPr lang="en-US" sz="800" b="0" i="0" u="none" strike="noStrike" dirty="0">
                          <a:solidFill>
                            <a:schemeClr val="bg1"/>
                          </a:solidFill>
                          <a:latin typeface="Bookman Old Style"/>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Realizimi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Realizim</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Bookman Old Style"/>
                        </a:rPr>
                        <a:t>Realizimi</a:t>
                      </a:r>
                      <a:endParaRPr lang="en-US" sz="800" b="0" i="0" u="none" strike="noStrike" dirty="0">
                        <a:solidFill>
                          <a:schemeClr val="bg1"/>
                        </a:solidFill>
                        <a:latin typeface="Bookman Old Style"/>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I pritshmi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Bookman Old Style"/>
                        </a:rPr>
                        <a:t>PLANI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ndr vl abs me</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800" b="0" i="0" u="none" strike="noStrike">
                          <a:solidFill>
                            <a:schemeClr val="bg1"/>
                          </a:solidFill>
                          <a:latin typeface="Bookman Old Style"/>
                        </a:rPr>
                        <a:t>pesh spec v 12</a:t>
                      </a:r>
                    </a:p>
                  </a:txBody>
                  <a:tcPr marL="6263" marR="6263" marT="626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34974">
                <a:tc>
                  <a:txBody>
                    <a:bodyPr/>
                    <a:lstStyle/>
                    <a:p>
                      <a:pPr algn="ctr" fontAlgn="b"/>
                      <a:r>
                        <a:rPr lang="en-US" sz="800" b="0" i="0" u="none" strike="noStrike">
                          <a:solidFill>
                            <a:schemeClr val="bg1"/>
                          </a:solidFill>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2007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a:solidFill>
                            <a:schemeClr val="bg1"/>
                          </a:solidFill>
                          <a:latin typeface="Arial"/>
                        </a:rPr>
                        <a:t>2,012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2013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2010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err="1">
                          <a:solidFill>
                            <a:schemeClr val="bg1"/>
                          </a:solidFill>
                          <a:latin typeface="Arial"/>
                        </a:rPr>
                        <a:t>fakt</a:t>
                      </a:r>
                      <a:r>
                        <a:rPr lang="en-US" sz="800" b="0" i="0" u="none" strike="noStrike" dirty="0">
                          <a:solidFill>
                            <a:schemeClr val="bg1"/>
                          </a:solidFill>
                          <a:latin typeface="Arial"/>
                        </a:rPr>
                        <a:t> 2008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800" b="0" i="0" u="none" strike="noStrike" dirty="0">
                          <a:solidFill>
                            <a:schemeClr val="bg1"/>
                          </a:solidFill>
                          <a:latin typeface="Arial"/>
                        </a:rPr>
                        <a:t>e </a:t>
                      </a:r>
                      <a:r>
                        <a:rPr lang="en-US" sz="800" b="0" i="0" u="none" strike="noStrike" dirty="0" err="1">
                          <a:solidFill>
                            <a:schemeClr val="bg1"/>
                          </a:solidFill>
                          <a:latin typeface="Arial"/>
                        </a:rPr>
                        <a:t>çdo</a:t>
                      </a:r>
                      <a:r>
                        <a:rPr lang="en-US" sz="800" b="0" i="0" u="none" strike="noStrike" dirty="0">
                          <a:solidFill>
                            <a:schemeClr val="bg1"/>
                          </a:solidFill>
                          <a:latin typeface="Arial"/>
                        </a:rPr>
                        <a:t> </a:t>
                      </a:r>
                      <a:r>
                        <a:rPr lang="en-US" sz="800" b="0" i="0" u="none" strike="noStrike" dirty="0" err="1">
                          <a:solidFill>
                            <a:schemeClr val="bg1"/>
                          </a:solidFill>
                          <a:latin typeface="Arial"/>
                        </a:rPr>
                        <a:t>drejtorie</a:t>
                      </a:r>
                      <a:endParaRPr lang="en-US" sz="800" b="0" i="0" u="none" strike="noStrike" dirty="0">
                        <a:solidFill>
                          <a:schemeClr val="bg1"/>
                        </a:solidFill>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89612">
                <a:tc>
                  <a:txBody>
                    <a:bodyPr/>
                    <a:lstStyle/>
                    <a:p>
                      <a:pPr algn="r" fontAlgn="b"/>
                      <a:r>
                        <a:rPr lang="en-US" sz="600" b="0" i="0" u="none" strike="noStrike">
                          <a:latin typeface="Arial"/>
                        </a:rPr>
                        <a:t>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it-IT" sz="700" b="0" i="0" u="none" strike="noStrike" dirty="0">
                          <a:latin typeface="Arial"/>
                        </a:rPr>
                        <a:t>Trasferta e pakushtezuar per vitet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180,321,000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247,335,000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251,540,000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208,046,000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201,805,000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204,832,000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dirty="0">
                          <a:latin typeface="Arial"/>
                        </a:rPr>
                        <a:t>229,767,326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24,935,326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27,962,326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21,721,326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-21,772,674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-17,567,674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dirty="0">
                          <a:latin typeface="Arial"/>
                        </a:rPr>
                        <a:t>31.32%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9612">
                <a:tc>
                  <a:txBody>
                    <a:bodyPr/>
                    <a:lstStyle/>
                    <a:p>
                      <a:pPr algn="l" fontAlgn="b"/>
                      <a:r>
                        <a:rPr lang="en-US" sz="6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1" i="0" u="none" strike="noStrike" dirty="0" err="1">
                          <a:latin typeface="Arial"/>
                        </a:rPr>
                        <a:t>Shuma</a:t>
                      </a:r>
                      <a:endParaRPr lang="en-US" sz="700" b="1" i="0" u="none" strike="noStrike" dirty="0">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180,321,000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247,335,000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251,540,000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208,046,000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201,805,000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204,832,000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229,767,326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24,935,326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27,962,326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21,721,326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-21,772,674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-17,567,674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89612">
                <a:tc>
                  <a:txBody>
                    <a:bodyPr/>
                    <a:lstStyle/>
                    <a:p>
                      <a:pPr algn="r" fontAlgn="b"/>
                      <a:r>
                        <a:rPr lang="en-US" sz="600" b="0" i="0" u="none" strike="noStrike">
                          <a:latin typeface="Arial"/>
                        </a:rPr>
                        <a:t>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solidFill>
                            <a:srgbClr val="333333"/>
                          </a:solidFill>
                          <a:latin typeface="Bookman Old Style"/>
                        </a:rPr>
                        <a:t>Drejtoria  e Taksave e Tarifave Vendore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59,571,101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103,198,204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123,007,420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167,709,678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165,030,946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202,000,000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210,000,000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44,969,054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42,290,322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86,992,580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106,801,796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41.67%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532">
                <a:tc>
                  <a:txBody>
                    <a:bodyPr/>
                    <a:lstStyle/>
                    <a:p>
                      <a:pPr algn="r" fontAlgn="b"/>
                      <a:r>
                        <a:rPr lang="en-US" sz="600" b="0" i="0" u="none" strike="noStrike">
                          <a:latin typeface="Arial"/>
                        </a:rPr>
                        <a:t>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Drejtoria e Planifikimit dhe Kontrollit te Zhvillimit te Territorit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700" b="0" i="0" u="none" strike="noStrike">
                          <a:latin typeface="Arial"/>
                        </a:rPr>
                        <a:t>18,637,145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53,626,306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32,527,402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55,500,001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76,828,951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14,700,000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70,150,000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55,450,000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-6,678,951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14,649,999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37,622,598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16,523,694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13.92%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27239">
                <a:tc>
                  <a:txBody>
                    <a:bodyPr/>
                    <a:lstStyle/>
                    <a:p>
                      <a:pPr algn="r" fontAlgn="b"/>
                      <a:r>
                        <a:rPr lang="en-US" sz="600" b="0" i="0" u="none" strike="noStrike">
                          <a:latin typeface="Arial"/>
                        </a:rPr>
                        <a:t>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pt-BR" sz="700" b="0" i="0" u="none" strike="noStrike">
                          <a:latin typeface="Arial"/>
                        </a:rPr>
                        <a:t>Te Ardhura nga Drejtoria e Sherbimeve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11,501,833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13,964,936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17,829,402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16,625,716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15,680,649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18,700,000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5,700,000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3,019,351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2,074,284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870,598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4,735,064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3.71%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99092">
                <a:tc>
                  <a:txBody>
                    <a:bodyPr/>
                    <a:lstStyle/>
                    <a:p>
                      <a:pPr algn="r" fontAlgn="b"/>
                      <a:r>
                        <a:rPr lang="en-US" sz="600" b="0" i="0" u="none" strike="noStrike">
                          <a:latin typeface="Arial"/>
                        </a:rPr>
                        <a:t>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Ardhura nga Nd.Ujesjelles Kanalizimeve</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11,453,390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18,457,184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25,097,438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36,624,668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49,246,080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67,000,000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90,070,000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23,070,000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40,823,920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53,445,332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64,972,562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71,612,816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17.87%</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27239">
                <a:tc>
                  <a:txBody>
                    <a:bodyPr/>
                    <a:lstStyle/>
                    <a:p>
                      <a:pPr algn="r" fontAlgn="b"/>
                      <a:r>
                        <a:rPr lang="en-US" sz="600" b="0" i="0" u="none" strike="noStrike">
                          <a:latin typeface="Arial"/>
                        </a:rPr>
                        <a:t>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tjera Tarifa sherbimi</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2,286,449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2,528,276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1,982,656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6,145,968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2,977,536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10,110,000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-5,110,000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2,022,464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-1,145,968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dirty="0">
                          <a:latin typeface="Arial"/>
                        </a:rPr>
                        <a:t>3,017,344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2,471,724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0.99%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9612">
                <a:tc>
                  <a:txBody>
                    <a:bodyPr/>
                    <a:lstStyle/>
                    <a:p>
                      <a:pPr algn="l" fontAlgn="b"/>
                      <a:r>
                        <a:rPr lang="en-US" sz="600" b="1"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pt-BR" sz="700" b="1" i="0" u="none" strike="noStrike" dirty="0">
                          <a:latin typeface="Arial"/>
                        </a:rPr>
                        <a:t>Shuma e te Ardhurave Bashkia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103,449,918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191,774,906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200,444,318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282,606,031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309,764,162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306,810,000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393,920,000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87,110,000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84,155,838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111,313,969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193,475,682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202,145,094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27239">
                <a:tc>
                  <a:txBody>
                    <a:bodyPr/>
                    <a:lstStyle/>
                    <a:p>
                      <a:pPr algn="r" fontAlgn="b"/>
                      <a:r>
                        <a:rPr lang="en-US" sz="600" b="0" i="0" u="none" strike="noStrike">
                          <a:latin typeface="Arial"/>
                        </a:rPr>
                        <a:t>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Te ardhura nga Legalizimet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7,425,242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1,337,909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4,300,000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110,000,000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700" b="0" i="0" u="none" strike="noStrike">
                          <a:latin typeface="Arial"/>
                        </a:rPr>
                        <a:t>21.83%</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99092">
                <a:tc>
                  <a:txBody>
                    <a:bodyPr/>
                    <a:lstStyle/>
                    <a:p>
                      <a:pPr algn="l" fontAlgn="b"/>
                      <a:r>
                        <a:rPr lang="en-US" sz="600" b="0" i="0" u="none" strike="noStrike" dirty="0">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err="1">
                          <a:latin typeface="Arial"/>
                        </a:rPr>
                        <a:t>Shuma</a:t>
                      </a:r>
                      <a:r>
                        <a:rPr lang="en-US" sz="700" b="0" i="0" u="none" strike="noStrike" dirty="0">
                          <a:latin typeface="Arial"/>
                        </a:rPr>
                        <a:t> e </a:t>
                      </a:r>
                      <a:r>
                        <a:rPr lang="en-US" sz="700" b="0" i="0" u="none" strike="noStrike" dirty="0" err="1">
                          <a:latin typeface="Arial"/>
                        </a:rPr>
                        <a:t>te</a:t>
                      </a:r>
                      <a:r>
                        <a:rPr lang="en-US" sz="700" b="0" i="0" u="none" strike="noStrike" dirty="0">
                          <a:latin typeface="Arial"/>
                        </a:rPr>
                        <a:t> </a:t>
                      </a:r>
                      <a:r>
                        <a:rPr lang="en-US" sz="700" b="0" i="0" u="none" strike="noStrike" dirty="0" err="1">
                          <a:latin typeface="Arial"/>
                        </a:rPr>
                        <a:t>Ardhurave</a:t>
                      </a:r>
                      <a:r>
                        <a:rPr lang="en-US" sz="700" b="0" i="0" u="none" strike="noStrike" dirty="0">
                          <a:latin typeface="Arial"/>
                        </a:rPr>
                        <a:t> </a:t>
                      </a:r>
                      <a:r>
                        <a:rPr lang="en-US" sz="700" b="0" i="0" u="none" strike="noStrike" dirty="0" err="1">
                          <a:latin typeface="Arial"/>
                        </a:rPr>
                        <a:t>Bashkia</a:t>
                      </a:r>
                      <a:r>
                        <a:rPr lang="en-US" sz="700" b="0" i="0" u="none" strike="noStrike" dirty="0">
                          <a:latin typeface="Arial"/>
                        </a:rPr>
                        <a:t> +</a:t>
                      </a:r>
                      <a:r>
                        <a:rPr lang="en-US" sz="700" b="0" i="0" u="none" strike="noStrike" dirty="0" err="1">
                          <a:latin typeface="Arial"/>
                        </a:rPr>
                        <a:t>legalizimet</a:t>
                      </a:r>
                      <a:endParaRPr lang="en-US" sz="700" b="0" i="0" u="none" strike="noStrike" dirty="0">
                        <a:latin typeface="Arial"/>
                      </a:endParaRP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103,449,918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191,774,906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207,869,560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282,606,031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311,102,071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311,110,000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503,920,000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192,810,000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192,817,929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221,313,969</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296,050,440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119,335,094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68.68%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r h="189612">
                <a:tc>
                  <a:txBody>
                    <a:bodyPr/>
                    <a:lstStyle/>
                    <a:p>
                      <a:pPr algn="l" fontAlgn="b"/>
                      <a:r>
                        <a:rPr lang="en-US" sz="600" b="0" i="0" u="none" strike="noStrike">
                          <a:latin typeface="Arial"/>
                        </a:rPr>
                        <a:t> </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l" fontAlgn="b"/>
                      <a:r>
                        <a:rPr lang="en-US" sz="700" b="0" i="0" u="none" strike="noStrike" dirty="0" smtClean="0">
                          <a:latin typeface="Arial"/>
                        </a:rPr>
                        <a:t>TOTA LI  </a:t>
                      </a:r>
                      <a:r>
                        <a:rPr lang="en-US" sz="700" b="0" i="0" u="none" strike="noStrike" dirty="0">
                          <a:latin typeface="Arial"/>
                        </a:rPr>
                        <a:t>I BURIMEVE TE FINANCIMIT</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283,770,918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439,109,906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451,984,318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490,652,031</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511,569,162</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515,942,000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733,687,326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217,745,326</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222,118,164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243,035,295</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281,703,008</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a:latin typeface="Arial"/>
                        </a:rPr>
                        <a:t>76,832,094</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c>
                  <a:txBody>
                    <a:bodyPr/>
                    <a:lstStyle/>
                    <a:p>
                      <a:pPr algn="r" fontAlgn="b"/>
                      <a:r>
                        <a:rPr lang="en-US" sz="700" b="0" i="0" u="none" strike="noStrike" dirty="0">
                          <a:latin typeface="Arial"/>
                        </a:rPr>
                        <a:t>100.00%</a:t>
                      </a:r>
                    </a:p>
                  </a:txBody>
                  <a:tcPr marL="6263" marR="6263" marT="626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20000"/>
                        <a:lumOff val="80000"/>
                      </a:schemeClr>
                    </a:solidFill>
                  </a:tcPr>
                </a:tc>
              </a:tr>
            </a:tbl>
          </a:graphicData>
        </a:graphic>
      </p:graphicFrame>
      <p:sp>
        <p:nvSpPr>
          <p:cNvPr id="5" name="Rectangle 4"/>
          <p:cNvSpPr/>
          <p:nvPr/>
        </p:nvSpPr>
        <p:spPr>
          <a:xfrm>
            <a:off x="685800" y="304800"/>
            <a:ext cx="6172200" cy="646331"/>
          </a:xfrm>
          <a:prstGeom prst="rect">
            <a:avLst/>
          </a:prstGeom>
        </p:spPr>
        <p:txBody>
          <a:bodyPr wrap="square">
            <a:spAutoFit/>
          </a:bodyPr>
          <a:lstStyle/>
          <a:p>
            <a:r>
              <a:rPr lang="nl-NL" b="1" dirty="0" smtClean="0"/>
              <a:t>BURIMET TE FINANCIMIT TE BASHKISE KAMEZ  PER VITET</a:t>
            </a:r>
          </a:p>
          <a:p>
            <a:r>
              <a:rPr lang="nl-NL" b="1" dirty="0" smtClean="0"/>
              <a:t>2007-2013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 y="228600"/>
            <a:ext cx="8763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1600" b="1" dirty="0" smtClean="0"/>
              <a:t>Të ardhurat nga burimet kombëtare</a:t>
            </a:r>
            <a:endParaRPr lang="en-US" sz="1600" dirty="0"/>
          </a:p>
        </p:txBody>
      </p:sp>
      <p:graphicFrame>
        <p:nvGraphicFramePr>
          <p:cNvPr id="5" name="Table 4"/>
          <p:cNvGraphicFramePr>
            <a:graphicFrameLocks noGrp="1"/>
          </p:cNvGraphicFramePr>
          <p:nvPr/>
        </p:nvGraphicFramePr>
        <p:xfrm>
          <a:off x="228600" y="685800"/>
          <a:ext cx="3454400" cy="2385695"/>
        </p:xfrm>
        <a:graphic>
          <a:graphicData uri="http://schemas.openxmlformats.org/drawingml/2006/table">
            <a:tbl>
              <a:tblPr/>
              <a:tblGrid>
                <a:gridCol w="904044"/>
                <a:gridCol w="1624107"/>
                <a:gridCol w="926249"/>
              </a:tblGrid>
              <a:tr h="183515">
                <a:tc>
                  <a:txBody>
                    <a:bodyPr/>
                    <a:lstStyle/>
                    <a:p>
                      <a:pPr algn="ctr" fontAlgn="b"/>
                      <a:r>
                        <a:rPr lang="en-US" sz="1000" b="1" i="0" u="none" strike="noStrike" dirty="0" err="1">
                          <a:solidFill>
                            <a:srgbClr val="FFFFFF"/>
                          </a:solidFill>
                          <a:latin typeface="Arial"/>
                        </a:rPr>
                        <a:t>Vitet</a:t>
                      </a:r>
                      <a:endParaRPr lang="en-US" sz="1000" b="1" i="0" u="none" strike="noStrike" dirty="0">
                        <a:solidFill>
                          <a:srgbClr val="FFFFFF"/>
                        </a:solidFill>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Trasfert e pakushtezuar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ndryshimi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r h="183515">
                <a:tc>
                  <a:txBody>
                    <a:bodyPr/>
                    <a:lstStyle/>
                    <a:p>
                      <a:pPr algn="ctr" fontAlgn="b"/>
                      <a:r>
                        <a:rPr lang="en-US" sz="9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9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900" b="1" i="0" u="none" strike="noStrike">
                          <a:solidFill>
                            <a:srgbClr val="FFFFFF"/>
                          </a:solidFill>
                          <a:latin typeface="Arial"/>
                        </a:rPr>
                        <a:t>me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r h="183515">
                <a:tc>
                  <a:txBody>
                    <a:bodyPr/>
                    <a:lstStyle/>
                    <a:p>
                      <a:pPr algn="ctr" fontAlgn="b"/>
                      <a:r>
                        <a:rPr lang="en-US" sz="1100" b="0" i="0" u="none" strike="noStrike">
                          <a:solidFill>
                            <a:srgbClr val="FFFFFF"/>
                          </a:solidFill>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101,531,000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128,236,326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153,081,000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76,686,326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137,110,000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92,657,326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180,321,000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49,446,326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247,335,000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-17,567,674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251,540,000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-21,772,674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dirty="0">
                          <a:latin typeface="Arial"/>
                        </a:rPr>
                        <a:t>208,046,000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21,721,326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201,805,000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27,962,326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204,832,000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24,935,326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0" i="0" u="none" strike="noStrike">
                          <a:solidFill>
                            <a:srgbClr val="FFFFFF"/>
                          </a:solidFill>
                          <a:latin typeface="Arial"/>
                        </a:rPr>
                        <a:t>Viti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229,767,326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83515">
                <a:tc>
                  <a:txBody>
                    <a:bodyPr/>
                    <a:lstStyle/>
                    <a:p>
                      <a:pPr algn="ctr" fontAlgn="b"/>
                      <a:r>
                        <a:rPr lang="en-US" sz="1100" b="1" i="0" u="none" strike="noStrike">
                          <a:solidFill>
                            <a:srgbClr val="FFFFFF"/>
                          </a:solidFill>
                          <a:latin typeface="Arial"/>
                        </a:rPr>
                        <a:t>Totali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100" b="1" i="0" u="none" strike="noStrike">
                          <a:solidFill>
                            <a:srgbClr val="FFFFFF"/>
                          </a:solidFill>
                          <a:latin typeface="Arial"/>
                        </a:rPr>
                        <a:t>1,915,368,326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l" fontAlgn="b"/>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bl>
          </a:graphicData>
        </a:graphic>
      </p:graphicFrame>
      <p:graphicFrame>
        <p:nvGraphicFramePr>
          <p:cNvPr id="6" name="Chart 5"/>
          <p:cNvGraphicFramePr>
            <a:graphicFrameLocks/>
          </p:cNvGraphicFramePr>
          <p:nvPr/>
        </p:nvGraphicFramePr>
        <p:xfrm>
          <a:off x="2667000" y="2971800"/>
          <a:ext cx="5943600" cy="3533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762000"/>
            <a:ext cx="396240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Transferta  </a:t>
            </a:r>
            <a:r>
              <a:rPr lang="en-US" sz="1400" b="1" dirty="0" smtClean="0">
                <a:solidFill>
                  <a:srgbClr val="000000"/>
                </a:solidFill>
                <a:latin typeface="Arial" pitchFamily="34" charset="0"/>
                <a:ea typeface="Times New Roman" pitchFamily="18" charset="0"/>
                <a:cs typeface="Arial" pitchFamily="34" charset="0"/>
              </a:rPr>
              <a:t>                             </a:t>
            </a:r>
            <a:r>
              <a:rPr kumimoji="0" lang="sq-AL" sz="1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Të ardhurat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2004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61.53%  		38.47%</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2005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67.70%  		32.30%</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2006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60.84%  		39.16%</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2007</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63.54%  		36.46%</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2008</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56.33%  		43.67%</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2009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54.75%  		45.25%</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2010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42.40%	  	60.46%</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2011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39.35%	  	60.65%</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2012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39.70%	  	60.30%</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Viti 2013 </a:t>
            </a: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sq-AL"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31.32%	  	68.68%</a:t>
            </a:r>
            <a:endParaRPr kumimoji="0" lang="sq-A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flipH="1">
            <a:off x="0" y="0"/>
            <a:ext cx="9144000"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i="1" dirty="0" smtClean="0"/>
              <a:t>% </a:t>
            </a:r>
            <a:r>
              <a:rPr lang="en-US" sz="2000" b="1" i="1" dirty="0" err="1" smtClean="0"/>
              <a:t>qe</a:t>
            </a:r>
            <a:r>
              <a:rPr lang="en-US" sz="2000" b="1" i="1" dirty="0" smtClean="0"/>
              <a:t> </a:t>
            </a:r>
            <a:r>
              <a:rPr lang="en-US" sz="2000" b="1" i="1" dirty="0" err="1" smtClean="0"/>
              <a:t>zene</a:t>
            </a:r>
            <a:r>
              <a:rPr lang="en-US" sz="2000" b="1" i="1" dirty="0" smtClean="0"/>
              <a:t> </a:t>
            </a:r>
            <a:r>
              <a:rPr lang="en-US" sz="2000" b="1" i="1" dirty="0" err="1" smtClean="0"/>
              <a:t>transferta</a:t>
            </a:r>
            <a:r>
              <a:rPr lang="en-US" sz="2000" b="1" i="1" dirty="0" smtClean="0"/>
              <a:t> </a:t>
            </a:r>
            <a:r>
              <a:rPr lang="en-US" sz="2000" b="1" i="1" dirty="0" err="1" smtClean="0"/>
              <a:t>dhe</a:t>
            </a:r>
            <a:r>
              <a:rPr lang="en-US" sz="2000" b="1" i="1" dirty="0" smtClean="0"/>
              <a:t> </a:t>
            </a:r>
            <a:r>
              <a:rPr lang="en-US" sz="2000" b="1" i="1" dirty="0" err="1" smtClean="0"/>
              <a:t>te</a:t>
            </a:r>
            <a:r>
              <a:rPr lang="en-US" sz="2000" b="1" i="1" dirty="0" smtClean="0"/>
              <a:t> </a:t>
            </a:r>
            <a:r>
              <a:rPr lang="en-US" sz="2000" b="1" i="1" dirty="0" err="1" smtClean="0"/>
              <a:t>ardhurat</a:t>
            </a:r>
            <a:r>
              <a:rPr lang="en-US" sz="2000" b="1" i="1" dirty="0" smtClean="0"/>
              <a:t> ne </a:t>
            </a:r>
            <a:r>
              <a:rPr lang="en-US" sz="2000" b="1" i="1" dirty="0" err="1" smtClean="0"/>
              <a:t>totalin</a:t>
            </a:r>
            <a:r>
              <a:rPr lang="en-US" sz="2000" b="1" i="1" dirty="0" smtClean="0"/>
              <a:t> e </a:t>
            </a:r>
            <a:r>
              <a:rPr lang="en-US" sz="2000" b="1" i="1" dirty="0" err="1" smtClean="0"/>
              <a:t>burimeve</a:t>
            </a:r>
            <a:r>
              <a:rPr lang="en-US" sz="2000" b="1" i="1" dirty="0" smtClean="0"/>
              <a:t> </a:t>
            </a:r>
            <a:r>
              <a:rPr lang="en-US" sz="2000" b="1" i="1" dirty="0" err="1" smtClean="0"/>
              <a:t>te</a:t>
            </a:r>
            <a:r>
              <a:rPr lang="en-US" sz="2000" b="1" i="1" dirty="0" smtClean="0"/>
              <a:t> </a:t>
            </a:r>
            <a:r>
              <a:rPr lang="en-US" sz="2000" b="1" i="1" dirty="0" err="1" smtClean="0"/>
              <a:t>financimit</a:t>
            </a:r>
            <a:endParaRPr lang="en-US" sz="2000" b="1" i="1" dirty="0" smtClean="0"/>
          </a:p>
        </p:txBody>
      </p:sp>
      <p:graphicFrame>
        <p:nvGraphicFramePr>
          <p:cNvPr id="8" name="Table 7"/>
          <p:cNvGraphicFramePr>
            <a:graphicFrameLocks noGrp="1"/>
          </p:cNvGraphicFramePr>
          <p:nvPr/>
        </p:nvGraphicFramePr>
        <p:xfrm>
          <a:off x="0" y="3657600"/>
          <a:ext cx="8991599" cy="3200400"/>
        </p:xfrm>
        <a:graphic>
          <a:graphicData uri="http://schemas.openxmlformats.org/drawingml/2006/table">
            <a:tbl>
              <a:tblPr/>
              <a:tblGrid>
                <a:gridCol w="1189534"/>
                <a:gridCol w="1694186"/>
                <a:gridCol w="1357750"/>
                <a:gridCol w="1405814"/>
                <a:gridCol w="985272"/>
                <a:gridCol w="1093410"/>
                <a:gridCol w="1265633"/>
              </a:tblGrid>
              <a:tr h="228600">
                <a:tc gridSpan="2">
                  <a:txBody>
                    <a:bodyPr/>
                    <a:lstStyle/>
                    <a:p>
                      <a:pPr algn="l" fontAlgn="b"/>
                      <a:r>
                        <a:rPr lang="en-US" sz="1000" b="1" i="0" u="none" strike="noStrike" dirty="0">
                          <a:latin typeface="Arial"/>
                        </a:rPr>
                        <a:t>BASHKIA KAMEZ</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gridSpan="3">
                  <a:txBody>
                    <a:bodyPr/>
                    <a:lstStyle/>
                    <a:p>
                      <a:pPr algn="l" fontAlgn="b"/>
                      <a:r>
                        <a:rPr lang="pt-BR" sz="900" b="0" i="0" u="none" strike="noStrike">
                          <a:latin typeface="Arial"/>
                        </a:rPr>
                        <a:t>Tabela e burimeve te financimit  sipas viteve</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900" b="0" i="0" u="none" strike="noStrike">
                          <a:latin typeface="Arial"/>
                        </a:rPr>
                        <a:t>ne leke</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700" b="0" i="0" u="none" strike="noStrike">
                          <a:latin typeface="Arial"/>
                        </a:rPr>
                        <a:t>(tabela nr.7)</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r>
              <a:tr h="228600">
                <a:tc>
                  <a:txBody>
                    <a:bodyPr/>
                    <a:lstStyle/>
                    <a:p>
                      <a:pPr algn="ctr" fontAlgn="b"/>
                      <a:r>
                        <a:rPr lang="en-US" sz="1050" b="1" i="0" u="none" strike="noStrike" dirty="0" err="1">
                          <a:solidFill>
                            <a:srgbClr val="FFFFFF"/>
                          </a:solidFill>
                          <a:latin typeface="Arial"/>
                        </a:rPr>
                        <a:t>Vitet</a:t>
                      </a:r>
                      <a:endParaRPr lang="en-US" sz="1050" b="1" i="0" u="none" strike="noStrike" dirty="0">
                        <a:solidFill>
                          <a:srgbClr val="FFFFFF"/>
                        </a:solidFill>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800" b="1" i="0" u="none" strike="noStrike">
                          <a:solidFill>
                            <a:srgbClr val="FFFFFF"/>
                          </a:solidFill>
                          <a:latin typeface="Arial"/>
                        </a:rPr>
                        <a:t>Trasfert e pakushtezuar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te ardhurat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800" b="1" i="0" u="none" strike="noStrike">
                          <a:solidFill>
                            <a:srgbClr val="FFFFFF"/>
                          </a:solidFill>
                          <a:latin typeface="Arial"/>
                        </a:rPr>
                        <a:t>T O T A L 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 qe ze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 qe zene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Granti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r h="228600">
                <a:tc>
                  <a:txBody>
                    <a:bodyPr/>
                    <a:lstStyle/>
                    <a:p>
                      <a:pPr algn="ctr" fontAlgn="b"/>
                      <a:r>
                        <a:rPr lang="en-US" sz="1050" b="1" i="0" u="none" strike="noStrike" dirty="0">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8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800" b="1" i="0" u="none" strike="noStrike" dirty="0">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trasferta</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te ardhurat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b"/>
                      <a:r>
                        <a:rPr lang="en-US" sz="1000" b="1" i="0" u="none" strike="noStrike">
                          <a:solidFill>
                            <a:srgbClr val="FFFFFF"/>
                          </a:solidFill>
                          <a:latin typeface="Arial"/>
                        </a:rPr>
                        <a:t>konkurues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r h="228600">
                <a:tc>
                  <a:txBody>
                    <a:bodyPr/>
                    <a:lstStyle/>
                    <a:p>
                      <a:pPr algn="ctr" fontAlgn="b"/>
                      <a:r>
                        <a:rPr lang="en-US" sz="1000" b="1" i="0" u="none" strike="noStrike">
                          <a:solidFill>
                            <a:srgbClr val="FFFFFF"/>
                          </a:solidFill>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dirty="0">
                          <a:latin typeface="Arial"/>
                        </a:rPr>
                        <a:t>101,531,000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63,474,000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165,005,000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61.53%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38.47%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dirty="0">
                          <a:latin typeface="Arial"/>
                        </a:rPr>
                        <a:t>153,081,000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73,051,000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226,132,000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67.70%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32.30%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15,744,000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137,110,000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88,247,000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225,357,000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60.84%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39.16%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154,739,646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180,321,000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103,450,000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283,771,000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63.54%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36.46%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157,013,277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247,335,000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191,771,906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439,106,906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56.33%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43.67%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133,396,983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251,540,000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207,869,560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459,409,560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54.75%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45.25%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314,232,703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208,046,000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282,606,031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490,652,031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42.40%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57.60%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470,882,380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201,805,000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311,102,071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512,907,071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39.35%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60.65%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356,675,552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204,832,000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311,110,000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515,942,000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39.70%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60.30%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353,000,000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ctr" fontAlgn="b"/>
                      <a:r>
                        <a:rPr lang="en-US" sz="1000" b="1" i="0" u="none" strike="noStrike">
                          <a:solidFill>
                            <a:srgbClr val="FFFFFF"/>
                          </a:solidFill>
                          <a:latin typeface="Arial"/>
                        </a:rPr>
                        <a:t>Viti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0" i="0" u="none" strike="noStrike">
                          <a:latin typeface="Arial"/>
                        </a:rPr>
                        <a:t>229,767,326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503,920,000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733,687,326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31.32%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68.68%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700,000,000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28600">
                <a:tc>
                  <a:txBody>
                    <a:bodyPr/>
                    <a:lstStyle/>
                    <a:p>
                      <a:pPr algn="l" fontAlgn="b"/>
                      <a:r>
                        <a:rPr lang="en-US" sz="1050" b="1" i="0" u="none" strike="noStrike">
                          <a:solidFill>
                            <a:srgbClr val="FFFFFF"/>
                          </a:solidFill>
                          <a:latin typeface="Arial"/>
                        </a:rPr>
                        <a:t>Totali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a:solidFill>
                            <a:srgbClr val="FFFFFF"/>
                          </a:solidFill>
                          <a:latin typeface="Arial"/>
                        </a:rPr>
                        <a:t>1,915,368,326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dirty="0">
                          <a:solidFill>
                            <a:srgbClr val="FFFFFF"/>
                          </a:solidFill>
                          <a:latin typeface="Arial"/>
                        </a:rPr>
                        <a:t>2,136,601,568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a:solidFill>
                            <a:srgbClr val="FFFFFF"/>
                          </a:solidFill>
                          <a:latin typeface="Arial"/>
                        </a:rPr>
                        <a:t>4,051,969,894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b"/>
                      <a:r>
                        <a:rPr lang="en-US" sz="1000" b="1" i="0" u="none" strike="noStrike" dirty="0">
                          <a:solidFill>
                            <a:srgbClr val="FFFFFF"/>
                          </a:solidFill>
                          <a:latin typeface="Arial"/>
                        </a:rPr>
                        <a:t>2,655,684,541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bl>
          </a:graphicData>
        </a:graphic>
      </p:graphicFrame>
      <p:graphicFrame>
        <p:nvGraphicFramePr>
          <p:cNvPr id="9" name="Chart 8"/>
          <p:cNvGraphicFramePr>
            <a:graphicFrameLocks/>
          </p:cNvGraphicFramePr>
          <p:nvPr/>
        </p:nvGraphicFramePr>
        <p:xfrm>
          <a:off x="3962400" y="533400"/>
          <a:ext cx="5019675" cy="3200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nvGraphicFramePr>
        <p:xfrm>
          <a:off x="323850" y="3114675"/>
          <a:ext cx="6162675" cy="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p:cNvGraphicFramePr>
            <a:graphicFrameLocks/>
          </p:cNvGraphicFramePr>
          <p:nvPr/>
        </p:nvGraphicFramePr>
        <p:xfrm>
          <a:off x="333375" y="3114675"/>
          <a:ext cx="7153275" cy="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nvGraphicFramePr>
        <p:xfrm>
          <a:off x="323850" y="3114675"/>
          <a:ext cx="6162675" cy="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p:cNvGraphicFramePr>
            <a:graphicFrameLocks/>
          </p:cNvGraphicFramePr>
          <p:nvPr/>
        </p:nvGraphicFramePr>
        <p:xfrm>
          <a:off x="333375" y="3114675"/>
          <a:ext cx="7153275" cy="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Table 12"/>
          <p:cNvGraphicFramePr>
            <a:graphicFrameLocks noGrp="1"/>
          </p:cNvGraphicFramePr>
          <p:nvPr/>
        </p:nvGraphicFramePr>
        <p:xfrm>
          <a:off x="0" y="304800"/>
          <a:ext cx="9144000" cy="2362204"/>
        </p:xfrm>
        <a:graphic>
          <a:graphicData uri="http://schemas.openxmlformats.org/drawingml/2006/table">
            <a:tbl>
              <a:tblPr/>
              <a:tblGrid>
                <a:gridCol w="1209158"/>
                <a:gridCol w="1726205"/>
                <a:gridCol w="1380149"/>
                <a:gridCol w="1429004"/>
                <a:gridCol w="1001525"/>
                <a:gridCol w="1111448"/>
                <a:gridCol w="1286511"/>
              </a:tblGrid>
              <a:tr h="181708">
                <a:tc gridSpan="2">
                  <a:txBody>
                    <a:bodyPr/>
                    <a:lstStyle/>
                    <a:p>
                      <a:pPr algn="l" fontAlgn="ctr"/>
                      <a:r>
                        <a:rPr lang="en-US" sz="1050" b="1" i="0" u="none" strike="noStrike" dirty="0" smtClean="0">
                          <a:latin typeface="Arial"/>
                        </a:rPr>
                        <a:t>   BASHKIA </a:t>
                      </a:r>
                      <a:r>
                        <a:rPr lang="en-US" sz="1050" b="1" i="0" u="none" strike="noStrike" dirty="0">
                          <a:latin typeface="Arial"/>
                        </a:rPr>
                        <a:t>KAMEZ</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l" fontAlgn="ctr"/>
                      <a:r>
                        <a:rPr lang="pt-BR" sz="1000" b="0" i="0" u="none" strike="noStrike">
                          <a:latin typeface="Arial"/>
                        </a:rPr>
                        <a:t>Tabela e burimeve te financimit  sipas viteve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000" b="0" i="0" u="none" strike="noStrike">
                          <a:latin typeface="Arial"/>
                        </a:rPr>
                        <a:t>ne leke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en-US" sz="800" b="0" i="0" u="none" strike="noStrike">
                          <a:latin typeface="Arial"/>
                        </a:rPr>
                        <a:t>(tabela nr.7/1)</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r>
              <a:tr h="181708">
                <a:tc>
                  <a:txBody>
                    <a:bodyPr/>
                    <a:lstStyle/>
                    <a:p>
                      <a:pPr algn="ctr" fontAlgn="ctr"/>
                      <a:r>
                        <a:rPr lang="en-US" sz="1050" b="1" i="0" u="none" strike="noStrike">
                          <a:solidFill>
                            <a:srgbClr val="FFFFFF"/>
                          </a:solidFill>
                          <a:latin typeface="Arial"/>
                        </a:rPr>
                        <a:t>Vitet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800" b="1" i="0" u="none" strike="noStrike">
                          <a:solidFill>
                            <a:srgbClr val="FFFFFF"/>
                          </a:solidFill>
                          <a:latin typeface="Arial"/>
                        </a:rPr>
                        <a:t>Trasfert e pakushtezuar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1000" b="1" i="0" u="none" strike="noStrike">
                          <a:solidFill>
                            <a:srgbClr val="FFFFFF"/>
                          </a:solidFill>
                          <a:latin typeface="Arial"/>
                        </a:rPr>
                        <a:t>te ardhurat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800" b="1" i="0" u="none" strike="noStrike">
                          <a:solidFill>
                            <a:srgbClr val="FFFFFF"/>
                          </a:solidFill>
                          <a:latin typeface="Arial"/>
                        </a:rPr>
                        <a:t>   burime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1000" b="1" i="0" u="none" strike="noStrike">
                          <a:solidFill>
                            <a:srgbClr val="FFFFFF"/>
                          </a:solidFill>
                          <a:latin typeface="Arial"/>
                        </a:rPr>
                        <a:t>% qe ze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1000" b="1" i="0" u="none" strike="noStrike">
                          <a:solidFill>
                            <a:srgbClr val="FFFFFF"/>
                          </a:solidFill>
                          <a:latin typeface="Arial"/>
                        </a:rPr>
                        <a:t>% qe zene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ctr" fontAlgn="ctr"/>
                      <a:r>
                        <a:rPr lang="en-US" sz="1000" b="1" i="0" u="none" strike="noStrike">
                          <a:solidFill>
                            <a:srgbClr val="FFFFFF"/>
                          </a:solidFill>
                          <a:latin typeface="Arial"/>
                        </a:rPr>
                        <a:t>Granti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r>
              <a:tr h="181708">
                <a:tc>
                  <a:txBody>
                    <a:bodyPr/>
                    <a:lstStyle/>
                    <a:p>
                      <a:pPr algn="ctr" fontAlgn="ctr"/>
                      <a:r>
                        <a:rPr lang="en-US" sz="1050" b="1" i="0" u="none" strike="noStrike">
                          <a:solidFill>
                            <a:srgbClr val="FFFFFF"/>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800" b="1" i="0" u="none" strike="noStrike">
                          <a:solidFill>
                            <a:srgbClr val="FFFFFF"/>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1000" b="1" i="0" u="none" strike="noStrike">
                          <a:solidFill>
                            <a:srgbClr val="FFFFFF"/>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800" b="1" i="0" u="none" strike="noStrike">
                          <a:solidFill>
                            <a:srgbClr val="FFFFFF"/>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1000" b="1" i="0" u="none" strike="noStrike">
                          <a:solidFill>
                            <a:srgbClr val="FFFFFF"/>
                          </a:solidFill>
                          <a:latin typeface="Arial"/>
                        </a:rPr>
                        <a:t>trasferta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1000" b="1" i="0" u="none" strike="noStrike">
                          <a:solidFill>
                            <a:srgbClr val="FFFFFF"/>
                          </a:solidFill>
                          <a:latin typeface="Arial"/>
                        </a:rPr>
                        <a:t>te ardhurat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n-US" sz="1000" b="1" i="0" u="none" strike="noStrike">
                          <a:solidFill>
                            <a:srgbClr val="FFFFFF"/>
                          </a:solidFill>
                          <a:latin typeface="Arial"/>
                        </a:rPr>
                        <a:t>konkurues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538ED5"/>
                    </a:solidFill>
                  </a:tcPr>
                </a:tc>
              </a:tr>
              <a:tr h="181708">
                <a:tc>
                  <a:txBody>
                    <a:bodyPr/>
                    <a:lstStyle/>
                    <a:p>
                      <a:pPr algn="ctr" fontAlgn="ctr"/>
                      <a:r>
                        <a:rPr lang="en-US" sz="1000" b="1" i="0" u="none" strike="noStrike">
                          <a:solidFill>
                            <a:srgbClr val="FFFFFF"/>
                          </a:solidFill>
                          <a:latin typeface="Arial"/>
                        </a:rPr>
                        <a:t>Viti 2004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101,531,000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63,474,000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165,005,000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61.53%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38.47%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153,081,000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73,051,000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226,132,000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67.70%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32.30%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15,744,000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137,110,000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88,247,000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225,357,000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60.84%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154,739,646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180,321,000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103,450,000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283,771,000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63.54%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36.46%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157,013,277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247,335,000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191,771,906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439,106,906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56.33%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43.67%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133,396,983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251,540,000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207,869,560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459,409,560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54.75%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45.25%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314,232,703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208,046,000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318,106,800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526,152,800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60.46%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470,882,380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201,805,000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311,102,071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512,907,071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60.65%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356,675,552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ctr"/>
                      <a:r>
                        <a:rPr lang="en-US" sz="1000" b="1" i="0" u="none" strike="noStrike">
                          <a:solidFill>
                            <a:srgbClr val="FFFFFF"/>
                          </a:solidFill>
                          <a:latin typeface="Arial"/>
                        </a:rPr>
                        <a:t>Viti 2012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en-US" sz="1000" b="0" i="0" u="none" strike="noStrike">
                          <a:latin typeface="Arial"/>
                        </a:rPr>
                        <a:t>204,832,000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311,110,000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515,942,000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60.30%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353,000,000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1708">
                <a:tc>
                  <a:txBody>
                    <a:bodyPr/>
                    <a:lstStyle/>
                    <a:p>
                      <a:pPr algn="ctr" fontAlgn="b"/>
                      <a:r>
                        <a:rPr lang="en-US" sz="1000" b="1" i="0" u="none" strike="noStrike" dirty="0" err="1">
                          <a:solidFill>
                            <a:srgbClr val="FFFFFF"/>
                          </a:solidFill>
                          <a:latin typeface="Arial"/>
                        </a:rPr>
                        <a:t>Viti</a:t>
                      </a:r>
                      <a:r>
                        <a:rPr lang="en-US" sz="1000" b="1" i="0" u="none" strike="noStrike" dirty="0">
                          <a:solidFill>
                            <a:srgbClr val="FFFFFF"/>
                          </a:solidFill>
                          <a:latin typeface="Arial"/>
                        </a:rPr>
                        <a:t> 2013</a:t>
                      </a:r>
                      <a:endParaRPr lang="en-US" sz="1000" b="0" i="0" u="none" strike="noStrike" dirty="0">
                        <a:latin typeface="Arial"/>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b"/>
                      <a:r>
                        <a:rPr lang="en-US" sz="1000" b="0" i="0" u="none" strike="noStrike" dirty="0">
                          <a:latin typeface="Arial"/>
                        </a:rPr>
                        <a:t>229,767,326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503,920,000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733,687,326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68.68%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700,000,000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4" name="Chart 13"/>
          <p:cNvGraphicFramePr>
            <a:graphicFrameLocks/>
          </p:cNvGraphicFramePr>
          <p:nvPr/>
        </p:nvGraphicFramePr>
        <p:xfrm>
          <a:off x="323850" y="3114675"/>
          <a:ext cx="6162675" cy="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5" name="Chart 14"/>
          <p:cNvGraphicFramePr>
            <a:graphicFrameLocks/>
          </p:cNvGraphicFramePr>
          <p:nvPr/>
        </p:nvGraphicFramePr>
        <p:xfrm>
          <a:off x="333375" y="3114675"/>
          <a:ext cx="7153275" cy="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6" name="Chart 15"/>
          <p:cNvGraphicFramePr>
            <a:graphicFrameLocks/>
          </p:cNvGraphicFramePr>
          <p:nvPr/>
        </p:nvGraphicFramePr>
        <p:xfrm>
          <a:off x="0" y="2895600"/>
          <a:ext cx="9144000" cy="3962400"/>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342900" y="504825"/>
          <a:ext cx="5295900" cy="3076575"/>
        </p:xfrm>
        <a:graphic>
          <a:graphicData uri="http://schemas.openxmlformats.org/drawingml/2006/table">
            <a:tbl>
              <a:tblPr/>
              <a:tblGrid>
                <a:gridCol w="560143"/>
                <a:gridCol w="1393993"/>
                <a:gridCol w="811571"/>
                <a:gridCol w="992981"/>
                <a:gridCol w="754284"/>
                <a:gridCol w="782928"/>
              </a:tblGrid>
              <a:tr h="161925">
                <a:tc>
                  <a:txBody>
                    <a:bodyPr/>
                    <a:lstStyle/>
                    <a:p>
                      <a:pPr algn="l" fontAlgn="b"/>
                      <a:endParaRPr lang="en-US" sz="1000" b="1" i="0" u="none" strike="noStrike" dirty="0">
                        <a:latin typeface="Arial"/>
                      </a:endParaRP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gridSpan="5">
                  <a:txBody>
                    <a:bodyPr/>
                    <a:lstStyle/>
                    <a:p>
                      <a:pPr algn="l" fontAlgn="b"/>
                      <a:r>
                        <a:rPr lang="it-IT" sz="1000" b="1" i="0" u="none" strike="noStrike" dirty="0">
                          <a:latin typeface="Arial"/>
                        </a:rPr>
                        <a:t>BUXHETI I BASHKISE I MIRATUAR NE KESHILLIN BASHKIAK NE VITE</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1925">
                <a:tc>
                  <a:txBody>
                    <a:bodyPr/>
                    <a:lstStyle/>
                    <a:p>
                      <a:pPr algn="ctr" fontAlgn="b"/>
                      <a:r>
                        <a:rPr lang="en-US" sz="1000" b="0" i="0" u="none" strike="noStrike" dirty="0">
                          <a:solidFill>
                            <a:srgbClr val="FFFFFF"/>
                          </a:solidFill>
                          <a:latin typeface="Arial"/>
                        </a:rPr>
                        <a:t>VITET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VLERA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Investimet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shpenzimet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Investime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Shpenzime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r>
              <a:tr h="161925">
                <a:tc>
                  <a:txBody>
                    <a:bodyPr/>
                    <a:lstStyle/>
                    <a:p>
                      <a:pPr algn="l" fontAlgn="b"/>
                      <a:r>
                        <a:rPr lang="en-US" sz="1000" b="0" i="0" u="none" strike="noStrike" dirty="0">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l" fontAlgn="b"/>
                      <a:r>
                        <a:rPr lang="en-US" sz="1000" b="0"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ne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funksionim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Vlere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funks vlere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r>
              <a:tr h="161925">
                <a:tc>
                  <a:txBody>
                    <a:bodyPr/>
                    <a:lstStyle/>
                    <a:p>
                      <a:pPr algn="l" fontAlgn="b"/>
                      <a:r>
                        <a:rPr lang="en-US" sz="1000" b="0" i="0" u="none" strike="noStrike">
                          <a:latin typeface="Arial"/>
                        </a:rPr>
                        <a:t>Viti 1998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10,808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10.00%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90.00%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1,081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9,727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1999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32,053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12.00%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88.00%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3,846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28,207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18,035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80.00%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3,607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14,428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34,369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78.00%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7,561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26,808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113,130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25.00%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75.00%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28,283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84,848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119,095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28.00%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72.00%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33,347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85,748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154,718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70.00%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46,415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108,303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214,153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32.00%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68,529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145,624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288,028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32.00%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92,169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      195,859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61925">
                <a:tc>
                  <a:txBody>
                    <a:bodyPr/>
                    <a:lstStyle/>
                    <a:p>
                      <a:pPr algn="l" fontAlgn="b"/>
                      <a:r>
                        <a:rPr lang="en-US" sz="1000" b="0" i="0" u="none" strike="noStrike" dirty="0" err="1">
                          <a:latin typeface="Arial"/>
                        </a:rPr>
                        <a:t>Viti</a:t>
                      </a:r>
                      <a:r>
                        <a:rPr lang="en-US" sz="1000" b="0" i="0" u="none" strike="noStrike" dirty="0">
                          <a:latin typeface="Arial"/>
                        </a:rPr>
                        <a:t>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365,860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58.00%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      153,661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      212,199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dirty="0" err="1">
                          <a:latin typeface="Arial"/>
                        </a:rPr>
                        <a:t>Viti</a:t>
                      </a:r>
                      <a:r>
                        <a:rPr lang="en-US" sz="1000" b="0" i="0" u="none" strike="noStrike" dirty="0">
                          <a:latin typeface="Arial"/>
                        </a:rPr>
                        <a:t>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526,335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46.00%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54.00%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242,114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      284,221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671,901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60.00%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405,307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      266,594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611,722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58.30%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41.70%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356,660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255,062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629,501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52.28%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47.72%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329,103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300,398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690,105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59.24%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40.76%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      408,818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      281,287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161925">
                <a:tc>
                  <a:txBody>
                    <a:bodyPr/>
                    <a:lstStyle/>
                    <a:p>
                      <a:pPr algn="l" fontAlgn="b"/>
                      <a:r>
                        <a:rPr lang="en-US" sz="1000" b="0" i="0" u="none" strike="noStrike">
                          <a:latin typeface="Arial"/>
                        </a:rPr>
                        <a:t>Viti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smtClean="0">
                          <a:latin typeface="Arial"/>
                        </a:rPr>
                        <a:t>731,168</a:t>
                      </a:r>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Arial"/>
                        </a:rPr>
                        <a:t>60.00%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a:latin typeface="Arial"/>
                        </a:rPr>
                        <a:t>40.00%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smtClean="0">
                          <a:latin typeface="Arial"/>
                        </a:rPr>
                        <a:t>438,701</a:t>
                      </a:r>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smtClean="0">
                          <a:latin typeface="Arial"/>
                        </a:rPr>
                        <a:t>292,467</a:t>
                      </a:r>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bl>
          </a:graphicData>
        </a:graphic>
      </p:graphicFrame>
      <p:graphicFrame>
        <p:nvGraphicFramePr>
          <p:cNvPr id="18" name="Chart 17"/>
          <p:cNvGraphicFramePr>
            <a:graphicFrameLocks/>
          </p:cNvGraphicFramePr>
          <p:nvPr/>
        </p:nvGraphicFramePr>
        <p:xfrm>
          <a:off x="0" y="3971925"/>
          <a:ext cx="9144000" cy="28860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228600"/>
          <a:ext cx="2971800" cy="3076575"/>
        </p:xfrm>
        <a:graphic>
          <a:graphicData uri="http://schemas.openxmlformats.org/drawingml/2006/table">
            <a:tbl>
              <a:tblPr/>
              <a:tblGrid>
                <a:gridCol w="620016"/>
                <a:gridCol w="1409506"/>
                <a:gridCol w="942278"/>
              </a:tblGrid>
              <a:tr h="161925">
                <a:tc gridSpan="3">
                  <a:txBody>
                    <a:bodyPr/>
                    <a:lstStyle/>
                    <a:p>
                      <a:pPr algn="l" fontAlgn="b"/>
                      <a:endParaRPr lang="it-IT" sz="1000" b="0" i="0" u="none" strike="noStrike" dirty="0">
                        <a:latin typeface="Arial"/>
                      </a:endParaRP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61925">
                <a:tc>
                  <a:txBody>
                    <a:bodyPr/>
                    <a:lstStyle/>
                    <a:p>
                      <a:pPr algn="ctr" fontAlgn="b"/>
                      <a:r>
                        <a:rPr lang="en-US" sz="1000" b="0" i="0" u="none" strike="noStrike" dirty="0">
                          <a:solidFill>
                            <a:srgbClr val="FFFFFF"/>
                          </a:solidFill>
                          <a:latin typeface="Arial"/>
                        </a:rPr>
                        <a:t>VITET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ctr" fontAlgn="b"/>
                      <a:r>
                        <a:rPr lang="en-US" sz="1000" b="0" i="0" u="none" strike="noStrike">
                          <a:solidFill>
                            <a:srgbClr val="FFFFFF"/>
                          </a:solidFill>
                          <a:latin typeface="Arial"/>
                        </a:rPr>
                        <a:t>VLERA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l" fontAlgn="b"/>
                      <a:r>
                        <a:rPr lang="en-US" sz="1000" b="0" i="0" u="none" strike="noStrike" dirty="0">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l" fontAlgn="b"/>
                      <a:r>
                        <a:rPr lang="en-US" sz="1000" b="0" i="0" u="none" strike="noStrike">
                          <a:solidFill>
                            <a:srgbClr val="FFFFFF"/>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17375D"/>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1998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10,808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1999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32,053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18,035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2001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34,369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2002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113,130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2003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119,095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r>
              <a:tr h="161925">
                <a:tc>
                  <a:txBody>
                    <a:bodyPr/>
                    <a:lstStyle/>
                    <a:p>
                      <a:pPr algn="ctr" fontAlgn="b"/>
                      <a:r>
                        <a:rPr lang="en-US" sz="1000" b="0" i="0" u="none" strike="noStrike">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154,718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214,153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341.42%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288,028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253.85%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365,860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199.85%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526,335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138.92%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671,901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108.82%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611,722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119.53%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629,501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116.15%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690,105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105.95%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61925">
                <a:tc>
                  <a:txBody>
                    <a:bodyPr/>
                    <a:lstStyle/>
                    <a:p>
                      <a:pPr algn="ctr" fontAlgn="b"/>
                      <a:r>
                        <a:rPr lang="en-US" sz="1000" b="0" i="0" u="none" strike="noStrike" dirty="0" err="1">
                          <a:latin typeface="Arial"/>
                        </a:rPr>
                        <a:t>Viti</a:t>
                      </a:r>
                      <a:r>
                        <a:rPr lang="en-US" sz="1000" b="0" i="0" u="none" strike="noStrike" dirty="0">
                          <a:latin typeface="Arial"/>
                        </a:rPr>
                        <a:t>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Arial"/>
                        </a:rPr>
                        <a:t>731,168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r>
            </a:tbl>
          </a:graphicData>
        </a:graphic>
      </p:graphicFrame>
      <p:graphicFrame>
        <p:nvGraphicFramePr>
          <p:cNvPr id="6" name="Chart 5"/>
          <p:cNvGraphicFramePr/>
          <p:nvPr/>
        </p:nvGraphicFramePr>
        <p:xfrm>
          <a:off x="228600" y="3429000"/>
          <a:ext cx="8763000" cy="32004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953000" y="1295400"/>
            <a:ext cx="1676400" cy="369332"/>
          </a:xfrm>
          <a:prstGeom prst="rect">
            <a:avLst/>
          </a:prstGeom>
          <a:noFill/>
        </p:spPr>
        <p:txBody>
          <a:bodyPr wrap="square" rtlCol="0">
            <a:spAutoFit/>
          </a:bodyPr>
          <a:lstStyle/>
          <a:p>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Buxheti</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ne </a:t>
            </a: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vite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28600" y="152400"/>
            <a:ext cx="8763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1600" b="1" dirty="0" smtClean="0"/>
              <a:t>Sipas tabelës së të ardhurave, bëhet edhe shpërndarja e shpenzimeve për realizimin e funksioneve të veta dhe të përbashkëta.</a:t>
            </a:r>
            <a:endParaRPr lang="en-US" sz="1600" dirty="0" smtClean="0"/>
          </a:p>
          <a:p>
            <a:r>
              <a:rPr lang="sq-AL" sz="1600" dirty="0" smtClean="0"/>
              <a:t> </a:t>
            </a:r>
            <a:endParaRPr lang="en-US" sz="1600" dirty="0" smtClean="0"/>
          </a:p>
          <a:p>
            <a:r>
              <a:rPr lang="sq-AL" sz="1600" b="1" dirty="0" smtClean="0"/>
              <a:t>Njesite pjesemarrese ne Programin Buxhetor jane</a:t>
            </a:r>
            <a:endParaRPr lang="en-US" sz="1600" dirty="0" smtClean="0"/>
          </a:p>
          <a:p>
            <a:r>
              <a:rPr lang="sq-AL" sz="1600" dirty="0" smtClean="0"/>
              <a:t>-Aparati i Administrates se Bashkise Kamez</a:t>
            </a:r>
            <a:endParaRPr lang="en-US" sz="1600" dirty="0" smtClean="0"/>
          </a:p>
          <a:p>
            <a:r>
              <a:rPr lang="sq-AL" sz="1600" dirty="0" smtClean="0"/>
              <a:t>-Nd.e Pastrim Gjelberimit e Treg.</a:t>
            </a:r>
            <a:endParaRPr lang="en-US" sz="1600" dirty="0" smtClean="0"/>
          </a:p>
          <a:p>
            <a:r>
              <a:rPr lang="sq-AL" sz="1600" dirty="0" smtClean="0"/>
              <a:t>-Nd. e Ujesjelles Kanalizimeve.</a:t>
            </a:r>
            <a:endParaRPr lang="en-US" sz="1600" dirty="0" smtClean="0"/>
          </a:p>
          <a:p>
            <a:r>
              <a:rPr lang="sq-AL" sz="1600" b="1" dirty="0" smtClean="0"/>
              <a:t> </a:t>
            </a:r>
            <a:endParaRPr lang="en-US" sz="1600" dirty="0" smtClean="0"/>
          </a:p>
          <a:p>
            <a:pPr lvl="0"/>
            <a:r>
              <a:rPr lang="sq-AL" sz="1600" b="1" u="sng" dirty="0" smtClean="0">
                <a:solidFill>
                  <a:srgbClr val="0070C0"/>
                </a:solidFill>
              </a:rPr>
              <a:t>SHPENZIMET</a:t>
            </a:r>
            <a:endParaRPr lang="en-US" sz="1600" b="1" dirty="0" smtClean="0">
              <a:solidFill>
                <a:srgbClr val="0070C0"/>
              </a:solidFill>
            </a:endParaRPr>
          </a:p>
          <a:p>
            <a:r>
              <a:rPr lang="sq-AL" sz="1600" dirty="0" smtClean="0"/>
              <a:t>Shpenzimet e planifikuara në buxhetin e Bashkisë Kamëz do të përfshijnë:</a:t>
            </a:r>
            <a:endParaRPr lang="en-US" sz="1600" dirty="0" smtClean="0"/>
          </a:p>
          <a:p>
            <a:r>
              <a:rPr lang="sq-AL" sz="1600" dirty="0" smtClean="0"/>
              <a:t>-Shpenzime për funksione të veta</a:t>
            </a:r>
            <a:endParaRPr lang="en-US" sz="1600" dirty="0" smtClean="0"/>
          </a:p>
          <a:p>
            <a:r>
              <a:rPr lang="sq-AL" sz="1600" dirty="0" smtClean="0"/>
              <a:t>-Shpenzime për funksione të deleguara</a:t>
            </a:r>
            <a:endParaRPr lang="en-US" sz="1600" dirty="0" smtClean="0"/>
          </a:p>
          <a:p>
            <a:r>
              <a:rPr lang="sq-AL" sz="1600" dirty="0" smtClean="0"/>
              <a:t>-Shpenzime për funksione të përbashkëta</a:t>
            </a:r>
            <a:endParaRPr lang="en-US" sz="1600" dirty="0" smtClean="0"/>
          </a:p>
          <a:p>
            <a:r>
              <a:rPr lang="sq-AL" sz="1600" dirty="0" smtClean="0"/>
              <a:t>Një analizë me e hollësishme për shpenzimet e sipërpërmendura jepet më poshtë.</a:t>
            </a:r>
            <a:endParaRPr lang="en-US" sz="1600" dirty="0" smtClean="0"/>
          </a:p>
          <a:p>
            <a:r>
              <a:rPr lang="sq-AL" sz="1600" dirty="0" smtClean="0"/>
              <a:t> </a:t>
            </a:r>
            <a:endParaRPr lang="en-US" sz="1600" dirty="0" smtClean="0"/>
          </a:p>
          <a:p>
            <a:r>
              <a:rPr lang="sq-AL" sz="1600" b="1" dirty="0" smtClean="0"/>
              <a:t>Shpenzime për funksione të veta</a:t>
            </a:r>
            <a:endParaRPr lang="en-US" sz="1600" dirty="0" smtClean="0"/>
          </a:p>
          <a:p>
            <a:r>
              <a:rPr lang="sq-AL" sz="1600" b="1" dirty="0" smtClean="0"/>
              <a:t>Shpenzimet për funksione të veta ndahen në dy grupe të mëdha:</a:t>
            </a:r>
            <a:endParaRPr lang="en-US" sz="1600" dirty="0" smtClean="0"/>
          </a:p>
          <a:p>
            <a:endParaRPr lang="en-US" sz="1600" b="1" dirty="0" smtClean="0"/>
          </a:p>
          <a:p>
            <a:r>
              <a:rPr lang="sq-AL" sz="1600" b="1" dirty="0" smtClean="0"/>
              <a:t>1. Shpenzime për funksionim </a:t>
            </a:r>
            <a:r>
              <a:rPr lang="sq-AL" sz="1600" dirty="0" smtClean="0"/>
              <a:t>në këtë grup shpenzimesh përfshihen: pagat, sigurimet shoqërore, shpenzimet operative si (shpenzimet për energji, telefon, posta, shpenzime të ndryshme speciale, shërbime të ndryshme, karburant, kanceleri, sporti, kultura etj.), që më hollësisht do t’i trajtojmë më poshtë.</a:t>
            </a:r>
            <a:endParaRPr lang="en-US" sz="1600" dirty="0" smtClean="0"/>
          </a:p>
          <a:p>
            <a:r>
              <a:rPr lang="sq-AL" sz="1600" b="1" dirty="0" smtClean="0"/>
              <a:t>2. Shpenzime kapitale </a:t>
            </a:r>
            <a:r>
              <a:rPr lang="sq-AL" sz="1600" dirty="0" smtClean="0"/>
              <a:t>(investime</a:t>
            </a:r>
            <a:r>
              <a:rPr lang="sq-AL" sz="1600" b="1" dirty="0" smtClean="0"/>
              <a:t>) </a:t>
            </a:r>
            <a:r>
              <a:rPr lang="sq-AL" sz="1600" dirty="0" smtClean="0"/>
              <a:t>ku përfshihen projekte, rikonstruksion e asfaltim rrugësh, ndërtim KUZ, ndërtime në shërbimet publike, investime në shkolla etj.</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0" y="0"/>
            <a:ext cx="91440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q-AL" sz="2400" b="1" dirty="0"/>
              <a:t>RELACION MBI PREZANTIMIN E BUXHETIT TË VITIT </a:t>
            </a:r>
            <a:r>
              <a:rPr lang="sq-AL" sz="2400" b="1" dirty="0" smtClean="0"/>
              <a:t>201</a:t>
            </a:r>
            <a:r>
              <a:rPr lang="en-US" sz="2400" b="1" dirty="0" smtClean="0"/>
              <a:t>3</a:t>
            </a:r>
            <a:endParaRPr lang="en-US" sz="2400" dirty="0"/>
          </a:p>
        </p:txBody>
      </p:sp>
      <p:sp>
        <p:nvSpPr>
          <p:cNvPr id="1025" name="Rectangle 1"/>
          <p:cNvSpPr>
            <a:spLocks noChangeArrowheads="1"/>
          </p:cNvSpPr>
          <p:nvPr/>
        </p:nvSpPr>
        <p:spPr bwMode="auto">
          <a:xfrm>
            <a:off x="152400" y="1219200"/>
            <a:ext cx="8763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1400" b="1" dirty="0" smtClean="0"/>
              <a:t> </a:t>
            </a:r>
            <a:endParaRPr lang="en-US" sz="1400" dirty="0" smtClean="0"/>
          </a:p>
          <a:p>
            <a:r>
              <a:rPr lang="sq-AL" sz="1400" dirty="0" smtClean="0"/>
              <a:t>Për hartimin e këtij buxheti jemi bazuar në ligjin nr. 9936, datë 26.6.2008 “Për menaxhimin e sistemit buxhetor në Republikën e Shqipërisë”, ligj ky që përfaqëson një koncept shumë të zhvilluar dhe bashkëkohor të së drejtës buxhetore.</a:t>
            </a:r>
            <a:endParaRPr lang="en-US" sz="1400" dirty="0" smtClean="0"/>
          </a:p>
          <a:p>
            <a:r>
              <a:rPr lang="sq-AL" sz="1400" b="1" dirty="0" smtClean="0"/>
              <a:t>Buxheti vjetor vendor bazohet në planin strategjik të zhvillimit të aprovuar nga këshilli. Në këto plane përkthehen qëllimet e tij të zhvillimit, objektivat dhe strategjitë në veprimtari konkrete për zbatimin e tyre.</a:t>
            </a:r>
            <a:endParaRPr lang="en-US" sz="1400" dirty="0" smtClean="0"/>
          </a:p>
          <a:p>
            <a:r>
              <a:rPr lang="sq-AL" sz="1400" b="1" dirty="0" smtClean="0"/>
              <a:t> </a:t>
            </a:r>
            <a:endParaRPr lang="en-US" sz="1400" dirty="0" smtClean="0"/>
          </a:p>
          <a:p>
            <a:r>
              <a:rPr lang="sq-AL" sz="1400" b="1" dirty="0" smtClean="0"/>
              <a:t>Objektivi prioritar i këtij buxheti do të jetë permiresimi i infrastruktures ne te gjithe teritorin e Bashkise Kamez, rritja e numerit te te punesuarve, zhvillimi ekonomik si dhe rritja e cilësisë së shërbimit ndaj qytetarëve.</a:t>
            </a:r>
            <a:endParaRPr lang="en-US" sz="1400" dirty="0" smtClean="0"/>
          </a:p>
          <a:p>
            <a:r>
              <a:rPr lang="sq-AL" sz="1400" dirty="0" smtClean="0"/>
              <a:t>Ky buxhet përbën një moment të rëndësishëm në përgatitjen dhe mbështetjen e zhvillimeve ekonomike e shoqërore të Bashkisë Kamëz për një periudhe trevjeçare, i cili synon të ofrojë produkte të matshme që do të rezultojnë në procesin e zbatimit të tij.</a:t>
            </a:r>
            <a:endParaRPr lang="en-US" sz="1400" dirty="0" smtClean="0"/>
          </a:p>
          <a:p>
            <a:r>
              <a:rPr lang="sq-AL" sz="1400" dirty="0" smtClean="0"/>
              <a:t>Ky buxhet bazohet në arritjet dhe rezultatet e viteve të mëparshme, sidomos në vitet 2007- 2011, duke rritur të ardhurat dhe duke përdorur fondet publike në mënyrë me ekonomike.</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1" name="Rectangle 1"/>
          <p:cNvSpPr>
            <a:spLocks noChangeArrowheads="1"/>
          </p:cNvSpPr>
          <p:nvPr/>
        </p:nvSpPr>
        <p:spPr bwMode="auto">
          <a:xfrm>
            <a:off x="0" y="0"/>
            <a:ext cx="9144000" cy="62632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7200"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sq-AL"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INVESTIMET:</a:t>
            </a:r>
            <a:endParaRPr kumimoji="0" lang="en-US"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7200"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sq-AL"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Ne total investimet e reja per vitin 2013 do te realizohen ne vleren  514 975 331 leke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t>
            </a:r>
            <a:r>
              <a:rPr kumimoji="0" lang="sq-AL"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uxheti</a:t>
            </a: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2013 për investime ka parasysh:</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Planin Urban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Në planifikimin e shpenzimeve për investime është pasur parasysh orientimi i qeverisjes qendrore që të shkohet drejt rritjes së investimeve në shërbimet publike (rrugë, ujësjellës etj).</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Qëllimet dhe objektivat e qeverisjes vendore (rritja e nivelit të investimeve,  përmirësimi i raportit investime / shpenzime funksionimi.).</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Përshkrimin e programeve (planifikimi i shpenzimeve për investime me emërtimet përkatëse).</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Investimet t’i shërbejnë sa më shumë komunitetit për t’u bërë një bashki model dhe pjesë integruese e metropolit.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Është pasur parasysh strategjia e zhvillimit të Bashkisë Kamëz, si dhe plani rregullues i tij.</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Është llogaritur kostoja e plotë për çdo projekt (edhe për financimet e pjesshme të vitit 2013 është llogaritur kostoja e plotë).</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sq-AL"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Buxhetin faktik të viteve paraardhëse (sidomos 3 vitet e fundit).</a:t>
            </a:r>
            <a:endParaRPr kumimoji="0" lang="sq-AL"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 y="533400"/>
          <a:ext cx="4800600" cy="3886197"/>
        </p:xfrm>
        <a:graphic>
          <a:graphicData uri="http://schemas.openxmlformats.org/drawingml/2006/table">
            <a:tbl>
              <a:tblPr/>
              <a:tblGrid>
                <a:gridCol w="784211"/>
                <a:gridCol w="1236285"/>
                <a:gridCol w="525883"/>
                <a:gridCol w="525883"/>
                <a:gridCol w="830341"/>
                <a:gridCol w="897997"/>
              </a:tblGrid>
              <a:tr h="281099">
                <a:tc gridSpan="5">
                  <a:txBody>
                    <a:bodyPr/>
                    <a:lstStyle/>
                    <a:p>
                      <a:pPr algn="l" fontAlgn="b"/>
                      <a:r>
                        <a:rPr lang="it-IT" sz="1000" b="1" i="0" u="none" strike="noStrike" dirty="0" smtClean="0">
                          <a:latin typeface="Arial"/>
                        </a:rPr>
                        <a:t>INVESTIMET </a:t>
                      </a:r>
                      <a:r>
                        <a:rPr lang="it-IT" sz="1000" b="1" i="0" u="none" strike="noStrike" dirty="0">
                          <a:latin typeface="Arial"/>
                        </a:rPr>
                        <a:t>E REALIZUARA NGA BASHKIA KAMEZ NE VITE </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1" i="0" u="none" strike="noStrike" dirty="0">
                        <a:latin typeface="Arial"/>
                      </a:endParaRPr>
                    </a:p>
                  </a:txBody>
                  <a:tcPr marL="0" marR="0" marT="0" marB="0" anchor="b">
                    <a:lnL>
                      <a:noFill/>
                    </a:lnL>
                    <a:lnR>
                      <a:noFill/>
                    </a:lnR>
                    <a:lnT>
                      <a:noFill/>
                    </a:lnT>
                    <a:lnB>
                      <a:noFill/>
                    </a:lnB>
                  </a:tcPr>
                </a:tc>
              </a:tr>
              <a:tr h="189742">
                <a:tc>
                  <a:txBody>
                    <a:bodyPr/>
                    <a:lstStyle/>
                    <a:p>
                      <a:pPr algn="l" fontAlgn="b"/>
                      <a:endParaRPr lang="en-US" sz="1000" b="0" i="0" u="none" strike="noStrike">
                        <a:latin typeface="Arial"/>
                      </a:endParaRP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gridSpan="2">
                  <a:txBody>
                    <a:bodyPr/>
                    <a:lstStyle/>
                    <a:p>
                      <a:pPr algn="l" fontAlgn="b"/>
                      <a:r>
                        <a:rPr lang="de-DE" sz="1000" b="0" i="0" u="none" strike="noStrike">
                          <a:latin typeface="Arial"/>
                        </a:rPr>
                        <a:t>te ardhurat e vete Bashkise</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a:txBody>
                    <a:bodyPr/>
                    <a:lstStyle/>
                    <a:p>
                      <a:pPr algn="l" fontAlgn="b"/>
                      <a:endParaRPr lang="en-US" sz="1000" b="0" i="0" u="none" strike="noStrike">
                        <a:latin typeface="Arial"/>
                      </a:endParaRP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1000" b="1" i="0" u="none" strike="noStrike">
                          <a:latin typeface="Arial"/>
                        </a:rPr>
                        <a:t>ardh veta</a:t>
                      </a:r>
                    </a:p>
                  </a:txBody>
                  <a:tcPr marL="0" marR="0" marT="0" marB="0" anchor="b">
                    <a:lnL>
                      <a:noFill/>
                    </a:lnL>
                    <a:lnR>
                      <a:noFill/>
                    </a:lnR>
                    <a:lnT>
                      <a:noFill/>
                    </a:lnT>
                    <a:lnB w="12700" cap="flat" cmpd="sng" algn="ctr">
                      <a:solidFill>
                        <a:srgbClr val="0070C0"/>
                      </a:solidFill>
                      <a:prstDash val="solid"/>
                      <a:round/>
                      <a:headEnd type="none" w="med" len="med"/>
                      <a:tailEnd type="none" w="med" len="med"/>
                    </a:lnB>
                  </a:tcPr>
                </a:tc>
              </a:tr>
              <a:tr h="189742">
                <a:tc>
                  <a:txBody>
                    <a:bodyPr/>
                    <a:lstStyle/>
                    <a:p>
                      <a:pPr algn="ctr" fontAlgn="b"/>
                      <a:r>
                        <a:rPr lang="en-US" sz="1000" b="1" i="0" u="none" strike="noStrike" dirty="0">
                          <a:solidFill>
                            <a:schemeClr val="bg1"/>
                          </a:solidFill>
                          <a:latin typeface="Arial"/>
                        </a:rPr>
                        <a:t>VITET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a:solidFill>
                            <a:schemeClr val="bg1"/>
                          </a:solidFill>
                          <a:latin typeface="Arial"/>
                        </a:rPr>
                        <a:t>VLERA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dirty="0" err="1">
                          <a:solidFill>
                            <a:schemeClr val="bg1"/>
                          </a:solidFill>
                          <a:latin typeface="Arial"/>
                        </a:rPr>
                        <a:t>Shuma</a:t>
                      </a:r>
                      <a:r>
                        <a:rPr lang="en-US" sz="1000" b="1" i="0" u="none" strike="noStrike" dirty="0">
                          <a:solidFill>
                            <a:schemeClr val="bg1"/>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ctr" fontAlgn="b"/>
                      <a:r>
                        <a:rPr lang="en-US" sz="1000" b="0" i="0" u="none" strike="noStrike" dirty="0" err="1">
                          <a:latin typeface="Arial"/>
                        </a:rPr>
                        <a:t>Vitet</a:t>
                      </a:r>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c>
                  <a:txBody>
                    <a:bodyPr/>
                    <a:lstStyle/>
                    <a:p>
                      <a:pPr algn="ctr" fontAlgn="b"/>
                      <a:r>
                        <a:rPr lang="en-US" sz="1000" b="0" i="0" u="none" strike="noStrike">
                          <a:latin typeface="Arial"/>
                        </a:rPr>
                        <a:t>Vlera</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r>
              <a:tr h="189742">
                <a:tc>
                  <a:txBody>
                    <a:bodyPr/>
                    <a:lstStyle/>
                    <a:p>
                      <a:pPr algn="ctr" fontAlgn="b"/>
                      <a:r>
                        <a:rPr lang="en-US" sz="1000" b="1" i="0" u="none" strike="noStrike">
                          <a:solidFill>
                            <a:schemeClr val="bg1"/>
                          </a:solidFill>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dirty="0">
                          <a:solidFill>
                            <a:schemeClr val="bg1"/>
                          </a:solidFill>
                          <a:latin typeface="Arial"/>
                        </a:rPr>
                        <a:t>000/LEKE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dirty="0" err="1">
                          <a:latin typeface="Arial"/>
                        </a:rPr>
                        <a:t>Viti</a:t>
                      </a:r>
                      <a:r>
                        <a:rPr lang="en-US" sz="1000" b="0" i="0" u="none" strike="noStrike" dirty="0">
                          <a:latin typeface="Arial"/>
                        </a:rPr>
                        <a:t> 1998-2006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2DDDC"/>
                    </a:solidFill>
                  </a:tcPr>
                </a:tc>
                <a:tc>
                  <a:txBody>
                    <a:bodyPr/>
                    <a:lstStyle/>
                    <a:p>
                      <a:pPr algn="r" fontAlgn="b"/>
                      <a:r>
                        <a:rPr lang="en-US" sz="1000" b="0" i="0" u="none" strike="noStrike">
                          <a:latin typeface="Arial"/>
                        </a:rPr>
                        <a:t>320,143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2DDDC"/>
                    </a:solidFill>
                  </a:tcPr>
                </a:tc>
              </a:tr>
              <a:tr h="189742">
                <a:tc>
                  <a:txBody>
                    <a:bodyPr/>
                    <a:lstStyle/>
                    <a:p>
                      <a:pPr algn="ctr" fontAlgn="b"/>
                      <a:r>
                        <a:rPr lang="en-US" sz="1000" b="0" i="0" u="none" strike="noStrike">
                          <a:latin typeface="Arial"/>
                        </a:rPr>
                        <a:t>Viti 1998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r" fontAlgn="b"/>
                      <a:r>
                        <a:rPr lang="en-US" sz="1000" b="0" i="0" u="none" strike="noStrike" dirty="0">
                          <a:latin typeface="Arial"/>
                        </a:rPr>
                        <a:t>2,949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dirty="0" err="1">
                          <a:latin typeface="Arial"/>
                        </a:rPr>
                        <a:t>Viti</a:t>
                      </a:r>
                      <a:r>
                        <a:rPr lang="en-US" sz="1000" b="0" i="0" u="none" strike="noStrike" dirty="0">
                          <a:latin typeface="Arial"/>
                        </a:rPr>
                        <a:t> 2006-2009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c>
                  <a:txBody>
                    <a:bodyPr/>
                    <a:lstStyle/>
                    <a:p>
                      <a:pPr algn="r" fontAlgn="b"/>
                      <a:r>
                        <a:rPr lang="en-US" sz="1000" b="0" i="0" u="none" strike="noStrike">
                          <a:latin typeface="Arial"/>
                        </a:rPr>
                        <a:t>619,792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r>
              <a:tr h="189742">
                <a:tc>
                  <a:txBody>
                    <a:bodyPr/>
                    <a:lstStyle/>
                    <a:p>
                      <a:pPr algn="ctr" fontAlgn="b"/>
                      <a:r>
                        <a:rPr lang="en-US" sz="1000" b="0" i="0" u="none" strike="noStrike">
                          <a:latin typeface="Arial"/>
                        </a:rPr>
                        <a:t>Viti 1999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r" fontAlgn="b"/>
                      <a:r>
                        <a:rPr lang="en-US" sz="1000" b="0" i="0" u="none" strike="noStrike" dirty="0">
                          <a:latin typeface="Arial"/>
                        </a:rPr>
                        <a:t>19,971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dirty="0" err="1">
                          <a:latin typeface="Arial"/>
                        </a:rPr>
                        <a:t>Viti</a:t>
                      </a:r>
                      <a:r>
                        <a:rPr lang="en-US" sz="1000" b="0" i="0" u="none" strike="noStrike" dirty="0">
                          <a:latin typeface="Arial"/>
                        </a:rPr>
                        <a:t> 2007-2011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c>
                  <a:txBody>
                    <a:bodyPr/>
                    <a:lstStyle/>
                    <a:p>
                      <a:pPr algn="r" fontAlgn="b"/>
                      <a:r>
                        <a:rPr lang="en-US" sz="1000" b="0" i="0" u="none" strike="noStrike" dirty="0">
                          <a:latin typeface="Arial"/>
                        </a:rPr>
                        <a:t>1,268,938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r>
              <a:tr h="189742">
                <a:tc>
                  <a:txBody>
                    <a:bodyPr/>
                    <a:lstStyle/>
                    <a:p>
                      <a:pPr algn="ctr" fontAlgn="b"/>
                      <a:r>
                        <a:rPr lang="en-US" sz="1000" b="0" i="0" u="none" strike="noStrike">
                          <a:latin typeface="Arial"/>
                        </a:rPr>
                        <a:t>Viti 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r" fontAlgn="b"/>
                      <a:r>
                        <a:rPr lang="en-US" sz="1000" b="0" i="0" u="none" strike="noStrike" dirty="0">
                          <a:latin typeface="Arial"/>
                        </a:rPr>
                        <a:t>9,172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endParaRPr lang="en-US" sz="10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Viti 2007-2013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c>
                  <a:txBody>
                    <a:bodyPr/>
                    <a:lstStyle/>
                    <a:p>
                      <a:pPr algn="r" fontAlgn="b"/>
                      <a:r>
                        <a:rPr lang="en-US" sz="1000" b="0" i="0" u="none" strike="noStrike" dirty="0">
                          <a:latin typeface="Arial"/>
                        </a:rPr>
                        <a:t>2,069,639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B8CCE4"/>
                    </a:solidFill>
                  </a:tcPr>
                </a:tc>
              </a:tr>
              <a:tr h="189742">
                <a:tc>
                  <a:txBody>
                    <a:bodyPr/>
                    <a:lstStyle/>
                    <a:p>
                      <a:pPr algn="ctr" fontAlgn="b"/>
                      <a:r>
                        <a:rPr lang="en-US" sz="1000" b="0" i="0" u="none" strike="noStrike">
                          <a:latin typeface="Arial"/>
                        </a:rPr>
                        <a:t>Viti 2001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r" fontAlgn="b"/>
                      <a:r>
                        <a:rPr lang="en-US" sz="1000" b="0" i="0" u="none" strike="noStrike" dirty="0">
                          <a:latin typeface="Arial"/>
                        </a:rPr>
                        <a:t>17,437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1000" b="0" i="0" u="none" strike="noStrike">
                        <a:latin typeface="Arial"/>
                      </a:endParaRPr>
                    </a:p>
                  </a:txBody>
                  <a:tcPr marL="0" marR="0" marT="0"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1000" b="0" i="0" u="none" strike="noStrike">
                        <a:latin typeface="Arial"/>
                      </a:endParaRPr>
                    </a:p>
                  </a:txBody>
                  <a:tcPr marL="0" marR="0" marT="0" marB="0" anchor="b">
                    <a:lnL>
                      <a:noFill/>
                    </a:lnL>
                    <a:lnR>
                      <a:noFill/>
                    </a:lnR>
                    <a:lnT w="12700" cap="flat" cmpd="sng" algn="ctr">
                      <a:solidFill>
                        <a:srgbClr val="0070C0"/>
                      </a:solidFill>
                      <a:prstDash val="solid"/>
                      <a:round/>
                      <a:headEnd type="none" w="med" len="med"/>
                      <a:tailEnd type="none" w="med" len="med"/>
                    </a:lnT>
                    <a:lnB>
                      <a:noFill/>
                    </a:lnB>
                  </a:tcPr>
                </a:tc>
              </a:tr>
              <a:tr h="189742">
                <a:tc>
                  <a:txBody>
                    <a:bodyPr/>
                    <a:lstStyle/>
                    <a:p>
                      <a:pPr algn="ctr" fontAlgn="b"/>
                      <a:r>
                        <a:rPr lang="en-US" sz="1000" b="0" i="0" u="none" strike="noStrike">
                          <a:latin typeface="Arial"/>
                        </a:rPr>
                        <a:t>Viti 2002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r" fontAlgn="b"/>
                      <a:r>
                        <a:rPr lang="en-US" sz="1000" b="0" i="0" u="none" strike="noStrike" dirty="0">
                          <a:latin typeface="Arial"/>
                        </a:rPr>
                        <a:t>30,950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latin typeface="Arial"/>
                      </a:endParaRPr>
                    </a:p>
                  </a:txBody>
                  <a:tcPr marL="0" marR="0" marT="0" marB="0" anchor="b">
                    <a:lnL>
                      <a:noFill/>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r" fontAlgn="b"/>
                      <a:r>
                        <a:rPr lang="en-US" sz="1000" b="0" i="0" u="none" strike="noStrike">
                          <a:latin typeface="Arial"/>
                        </a:rPr>
                        <a:t>39,677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r" fontAlgn="b"/>
                      <a:r>
                        <a:rPr lang="en-US" sz="1000" b="0" i="0" u="none" strike="noStrike" dirty="0">
                          <a:latin typeface="Arial"/>
                        </a:rPr>
                        <a:t>58,516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CD5B4"/>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r" fontAlgn="b"/>
                      <a:r>
                        <a:rPr lang="en-US" sz="1000" b="0" i="0" u="none" strike="noStrike" dirty="0">
                          <a:latin typeface="Arial"/>
                        </a:rPr>
                        <a:t>73,950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AC090"/>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endParaRPr lang="en-US" sz="1000" b="0" i="0" u="none" strike="noStrike" dirty="0">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r" fontAlgn="b"/>
                      <a:r>
                        <a:rPr lang="en-US" sz="1000" b="0" i="0" u="none" strike="noStrike" dirty="0">
                          <a:latin typeface="Arial"/>
                        </a:rPr>
                        <a:t>67,521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r" fontAlgn="b"/>
                      <a:r>
                        <a:rPr lang="en-US" sz="1000" b="0" i="0" u="none" strike="noStrike" dirty="0">
                          <a:latin typeface="Arial"/>
                        </a:rPr>
                        <a:t>320,143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649.73%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0" i="0" u="none" strike="noStrike" dirty="0">
                          <a:latin typeface="Arial"/>
                        </a:rPr>
                        <a:t>73,075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600.34%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0" i="0" u="none" strike="noStrike" dirty="0">
                          <a:latin typeface="Arial"/>
                        </a:rPr>
                        <a:t>125,009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0" i="0" u="none" strike="noStrike" dirty="0">
                          <a:latin typeface="Arial"/>
                        </a:rPr>
                        <a:t>518,227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350.94%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2009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0" i="0" u="none" strike="noStrike" dirty="0">
                          <a:latin typeface="Arial"/>
                        </a:rPr>
                        <a:t>354,187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a:latin typeface="Arial"/>
                        </a:rPr>
                        <a:t>123.86%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0" i="0" u="none" strike="noStrike" dirty="0">
                          <a:latin typeface="Arial"/>
                        </a:rPr>
                        <a:t>356,660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latin typeface="Arial"/>
                        </a:rPr>
                        <a:t>123.00%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1" i="0" u="none" strike="noStrike" dirty="0">
                          <a:solidFill>
                            <a:srgbClr val="002060"/>
                          </a:solidFill>
                          <a:latin typeface="Arial"/>
                        </a:rPr>
                        <a:t>360,007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latin typeface="Arial"/>
                        </a:rPr>
                        <a:t>121.86%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1" i="0" u="none" strike="noStrike" dirty="0">
                          <a:solidFill>
                            <a:srgbClr val="002060"/>
                          </a:solidFill>
                          <a:latin typeface="Arial"/>
                        </a:rPr>
                        <a:t>362,000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latin typeface="Arial"/>
                        </a:rPr>
                        <a:t>121.19%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a:latin typeface="Arial"/>
                      </a:endParaRPr>
                    </a:p>
                  </a:txBody>
                  <a:tcPr marL="0" marR="0" marT="0" marB="0" anchor="b">
                    <a:lnL>
                      <a:noFill/>
                    </a:lnL>
                    <a:lnR>
                      <a:noFill/>
                    </a:lnR>
                    <a:lnT>
                      <a:noFill/>
                    </a:lnT>
                    <a:lnB>
                      <a:noFill/>
                    </a:lnB>
                  </a:tcPr>
                </a:tc>
              </a:tr>
              <a:tr h="189742">
                <a:tc>
                  <a:txBody>
                    <a:bodyPr/>
                    <a:lstStyle/>
                    <a:p>
                      <a:pPr algn="ctr" fontAlgn="b"/>
                      <a:r>
                        <a:rPr lang="en-US" sz="1000" b="0" i="0" u="none" strike="noStrike">
                          <a:latin typeface="Arial"/>
                        </a:rPr>
                        <a:t>Viti 2013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r" fontAlgn="b"/>
                      <a:r>
                        <a:rPr lang="en-US" sz="1000" b="1" i="0" u="none" strike="noStrike" dirty="0">
                          <a:solidFill>
                            <a:srgbClr val="002060"/>
                          </a:solidFill>
                          <a:latin typeface="Arial"/>
                        </a:rPr>
                        <a:t>438,701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8DB4E3"/>
                    </a:solidFill>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C5D9F1"/>
                    </a:solidFill>
                  </a:tcPr>
                </a:tc>
                <a:tc>
                  <a:txBody>
                    <a:bodyPr/>
                    <a:lstStyle/>
                    <a:p>
                      <a:pPr algn="l" fontAlgn="b"/>
                      <a:endParaRPr lang="en-US" sz="1000" b="0" i="0" u="none" strike="noStrike">
                        <a:latin typeface="Arial"/>
                      </a:endParaRPr>
                    </a:p>
                  </a:txBody>
                  <a:tcPr marL="0" marR="0" marT="0" marB="0" anchor="b">
                    <a:lnL w="12700" cap="flat" cmpd="sng" algn="ctr">
                      <a:solidFill>
                        <a:srgbClr val="0070C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latin typeface="Arial"/>
                      </a:endParaRPr>
                    </a:p>
                  </a:txBody>
                  <a:tcPr marL="0" marR="0" marT="0" marB="0" anchor="b">
                    <a:lnL>
                      <a:noFill/>
                    </a:lnL>
                    <a:lnR>
                      <a:noFill/>
                    </a:lnR>
                    <a:lnT>
                      <a:noFill/>
                    </a:lnT>
                    <a:lnB>
                      <a:noFill/>
                    </a:lnB>
                  </a:tcPr>
                </a:tc>
              </a:tr>
            </a:tbl>
          </a:graphicData>
        </a:graphic>
      </p:graphicFrame>
      <p:graphicFrame>
        <p:nvGraphicFramePr>
          <p:cNvPr id="3" name="Chart 2"/>
          <p:cNvGraphicFramePr>
            <a:graphicFrameLocks/>
          </p:cNvGraphicFramePr>
          <p:nvPr/>
        </p:nvGraphicFramePr>
        <p:xfrm>
          <a:off x="3810000" y="2514600"/>
          <a:ext cx="4972050" cy="37623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 y="381000"/>
          <a:ext cx="5562600" cy="3238500"/>
        </p:xfrm>
        <a:graphic>
          <a:graphicData uri="http://schemas.openxmlformats.org/drawingml/2006/table">
            <a:tbl>
              <a:tblPr/>
              <a:tblGrid>
                <a:gridCol w="751703"/>
                <a:gridCol w="1185036"/>
                <a:gridCol w="583676"/>
                <a:gridCol w="875513"/>
                <a:gridCol w="504083"/>
                <a:gridCol w="801816"/>
                <a:gridCol w="860773"/>
              </a:tblGrid>
              <a:tr h="161925">
                <a:tc gridSpan="5">
                  <a:txBody>
                    <a:bodyPr/>
                    <a:lstStyle/>
                    <a:p>
                      <a:pPr algn="l" fontAlgn="b"/>
                      <a:r>
                        <a:rPr lang="it-IT" sz="1000" b="1" i="0" u="none" strike="noStrike" dirty="0" smtClean="0">
                          <a:solidFill>
                            <a:srgbClr val="0070C0"/>
                          </a:solidFill>
                          <a:latin typeface="Arial"/>
                        </a:rPr>
                        <a:t>INVESTIMET </a:t>
                      </a:r>
                      <a:r>
                        <a:rPr lang="it-IT" sz="1000" b="1" i="0" u="none" strike="noStrike" dirty="0">
                          <a:solidFill>
                            <a:srgbClr val="0070C0"/>
                          </a:solidFill>
                          <a:latin typeface="Arial"/>
                        </a:rPr>
                        <a:t>E REALIZUARA NGA BASHKIA KAMEZ NE VITE </a:t>
                      </a:r>
                      <a:endParaRPr lang="it-IT" sz="900" b="1" i="0" u="none" strike="noStrike" dirty="0">
                        <a:solidFill>
                          <a:srgbClr val="0070C0"/>
                        </a:solidFill>
                        <a:latin typeface="Arial"/>
                      </a:endParaRP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161925">
                <a:tc>
                  <a:txBody>
                    <a:bodyPr/>
                    <a:lstStyle/>
                    <a:p>
                      <a:pPr algn="ctr" fontAlgn="b"/>
                      <a:r>
                        <a:rPr lang="en-US" sz="900" b="1" i="0" u="none" strike="noStrike" dirty="0">
                          <a:solidFill>
                            <a:schemeClr val="bg1"/>
                          </a:solidFill>
                          <a:latin typeface="Arial"/>
                        </a:rPr>
                        <a:t>VITET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0070C0"/>
                    </a:solidFill>
                  </a:tcPr>
                </a:tc>
                <a:tc>
                  <a:txBody>
                    <a:bodyPr/>
                    <a:lstStyle/>
                    <a:p>
                      <a:pPr algn="ctr" fontAlgn="b"/>
                      <a:r>
                        <a:rPr lang="en-US" sz="900" b="1" i="0" u="none" strike="noStrike">
                          <a:solidFill>
                            <a:schemeClr val="bg1"/>
                          </a:solidFill>
                          <a:latin typeface="Arial"/>
                        </a:rPr>
                        <a:t>VLERA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0070C0"/>
                    </a:solidFill>
                  </a:tcPr>
                </a:tc>
                <a:tc>
                  <a:txBody>
                    <a:bodyPr/>
                    <a:lstStyle/>
                    <a:p>
                      <a:pPr algn="ctr" fontAlgn="b"/>
                      <a:r>
                        <a:rPr lang="en-US" sz="900" b="1" i="0" u="none" strike="noStrike">
                          <a:solidFill>
                            <a:schemeClr val="bg1"/>
                          </a:solidFill>
                          <a:latin typeface="Arial"/>
                        </a:rPr>
                        <a:t>Shuma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a:solidFill>
                            <a:schemeClr val="bg1"/>
                          </a:solidFill>
                          <a:latin typeface="Arial"/>
                        </a:rPr>
                        <a:t>Ne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dirty="0">
                          <a:solidFill>
                            <a:schemeClr val="bg1"/>
                          </a:solidFill>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0" i="0" u="none" strike="noStrike">
                          <a:latin typeface="Arial"/>
                        </a:rPr>
                        <a:t>Vitet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r>
                        <a:rPr lang="en-US" sz="900" b="0" i="0" u="none" strike="noStrike">
                          <a:latin typeface="Arial"/>
                        </a:rPr>
                        <a:t>Vlera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61925">
                <a:tc>
                  <a:txBody>
                    <a:bodyPr/>
                    <a:lstStyle/>
                    <a:p>
                      <a:pPr algn="ctr" fontAlgn="b"/>
                      <a:r>
                        <a:rPr lang="en-US" sz="900" b="1" i="0" u="none" strike="noStrike" dirty="0">
                          <a:solidFill>
                            <a:schemeClr val="bg1"/>
                          </a:solidFill>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dirty="0">
                          <a:solidFill>
                            <a:schemeClr val="bg1"/>
                          </a:solidFill>
                          <a:latin typeface="Arial"/>
                        </a:rPr>
                        <a:t>000/LEKE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dirty="0">
                          <a:solidFill>
                            <a:schemeClr val="bg1"/>
                          </a:solidFill>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a:solidFill>
                            <a:schemeClr val="bg1"/>
                          </a:solidFill>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ctr" fontAlgn="b"/>
                      <a:r>
                        <a:rPr lang="en-US" sz="900" b="1" i="0" u="none" strike="noStrike" dirty="0">
                          <a:solidFill>
                            <a:schemeClr val="bg1"/>
                          </a:solidFill>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b"/>
                      <a:r>
                        <a:rPr lang="en-US" sz="900" b="0" i="0" u="none" strike="noStrike">
                          <a:latin typeface="Arial"/>
                        </a:rPr>
                        <a:t>Viti 1998-2006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r" fontAlgn="b"/>
                      <a:r>
                        <a:rPr lang="en-US" sz="900" b="0" i="0" u="none" strike="noStrike">
                          <a:latin typeface="Arial"/>
                        </a:rPr>
                        <a:t>393,653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r>
              <a:tr h="161925">
                <a:tc>
                  <a:txBody>
                    <a:bodyPr/>
                    <a:lstStyle/>
                    <a:p>
                      <a:pPr algn="ctr" fontAlgn="b"/>
                      <a:r>
                        <a:rPr lang="en-US" sz="900" b="1" i="0" u="none" strike="noStrike">
                          <a:solidFill>
                            <a:srgbClr val="002060"/>
                          </a:solidFill>
                          <a:latin typeface="Arial"/>
                        </a:rPr>
                        <a:t>Viti 1998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dirty="0">
                          <a:solidFill>
                            <a:srgbClr val="002060"/>
                          </a:solidFill>
                          <a:latin typeface="Arial"/>
                        </a:rPr>
                        <a:t>2,949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32214.31%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a:latin typeface="Arial"/>
                        </a:rPr>
                        <a:t>Viti 2007-2010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r" fontAlgn="b"/>
                      <a:r>
                        <a:rPr lang="en-US" sz="900" b="0" i="0" u="none" strike="noStrike">
                          <a:latin typeface="Arial"/>
                        </a:rPr>
                        <a:t>1,844,765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61925">
                <a:tc>
                  <a:txBody>
                    <a:bodyPr/>
                    <a:lstStyle/>
                    <a:p>
                      <a:pPr algn="ctr" fontAlgn="b"/>
                      <a:r>
                        <a:rPr lang="en-US" sz="900" b="1" i="0" u="none" strike="noStrike">
                          <a:solidFill>
                            <a:srgbClr val="002060"/>
                          </a:solidFill>
                          <a:latin typeface="Arial"/>
                        </a:rPr>
                        <a:t>Viti 1999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dirty="0">
                          <a:solidFill>
                            <a:srgbClr val="002060"/>
                          </a:solidFill>
                          <a:latin typeface="Arial"/>
                        </a:rPr>
                        <a:t>19,971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a:latin typeface="Arial"/>
                        </a:rPr>
                        <a:t>4756.90%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a:latin typeface="Arial"/>
                        </a:rPr>
                        <a:t>Viti 2007-2013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r" fontAlgn="b"/>
                      <a:r>
                        <a:rPr lang="en-US" sz="900" b="0" i="0" u="none" strike="noStrike">
                          <a:latin typeface="Arial"/>
                        </a:rPr>
                        <a:t>4,264,765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61925">
                <a:tc>
                  <a:txBody>
                    <a:bodyPr/>
                    <a:lstStyle/>
                    <a:p>
                      <a:pPr algn="ctr" fontAlgn="b"/>
                      <a:r>
                        <a:rPr lang="en-US" sz="900" b="1" i="0" u="none" strike="noStrike">
                          <a:solidFill>
                            <a:srgbClr val="002060"/>
                          </a:solidFill>
                          <a:latin typeface="Arial"/>
                        </a:rPr>
                        <a:t>Viti 2000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9,172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10357.61%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161925">
                <a:tc>
                  <a:txBody>
                    <a:bodyPr/>
                    <a:lstStyle/>
                    <a:p>
                      <a:pPr algn="ctr" fontAlgn="b"/>
                      <a:r>
                        <a:rPr lang="en-US" sz="900" b="1" i="0" u="none" strike="noStrike">
                          <a:solidFill>
                            <a:srgbClr val="002060"/>
                          </a:solidFill>
                          <a:latin typeface="Arial"/>
                        </a:rPr>
                        <a:t>Viti 2001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17,437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5448.18%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56,112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1693.04%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52,930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1794.82%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61,214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dirty="0">
                          <a:latin typeface="Arial"/>
                        </a:rPr>
                        <a:t>1551.93%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79,910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a:latin typeface="Arial"/>
                        </a:rPr>
                        <a:t>1188.84%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93,958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0" i="0" u="none" strike="noStrike">
                          <a:latin typeface="Arial"/>
                        </a:rPr>
                        <a:t>393,653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0" i="0" u="none" strike="noStrike">
                          <a:latin typeface="Arial"/>
                        </a:rPr>
                        <a:t>1011.09%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230,088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r" fontAlgn="b"/>
                      <a:r>
                        <a:rPr lang="en-US" sz="900" b="0" i="0" u="none" strike="noStrike">
                          <a:latin typeface="Arial"/>
                        </a:rPr>
                        <a:t>412.89%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dirty="0">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260,734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0" i="0" u="none" strike="noStrike">
                          <a:latin typeface="Arial"/>
                        </a:rPr>
                        <a:t>884,475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0" i="0" u="none" strike="noStrike">
                          <a:latin typeface="Arial"/>
                        </a:rPr>
                        <a:t>364.36%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900" b="0" i="0" u="none" strike="noStrike">
                          <a:latin typeface="Arial"/>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667,943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0" i="0" u="none" strike="noStrike">
                          <a:latin typeface="Arial"/>
                        </a:rPr>
                        <a:t>142.23%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686,000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900" b="0" i="0" u="none" strike="noStrike">
                          <a:latin typeface="Arial"/>
                        </a:rPr>
                        <a:t>138.48%</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710,000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900" b="0" i="0" u="none" strike="noStrike">
                          <a:latin typeface="Arial"/>
                        </a:rPr>
                        <a:t>133.80%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a:solidFill>
                            <a:srgbClr val="002060"/>
                          </a:solidFill>
                          <a:latin typeface="Arial"/>
                        </a:rPr>
                        <a:t>760,000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900" b="0" i="0" u="none" strike="noStrike">
                          <a:latin typeface="Arial"/>
                        </a:rPr>
                        <a:t>125.00%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r>
              <a:tr h="161925">
                <a:tc>
                  <a:txBody>
                    <a:bodyPr/>
                    <a:lstStyle/>
                    <a:p>
                      <a:pPr algn="ctr" fontAlgn="b"/>
                      <a:r>
                        <a:rPr lang="en-US" sz="900" b="1" i="0" u="none" strike="noStrike">
                          <a:solidFill>
                            <a:srgbClr val="002060"/>
                          </a:solidFill>
                          <a:latin typeface="Arial"/>
                        </a:rPr>
                        <a:t>Viti 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r" fontAlgn="b"/>
                      <a:r>
                        <a:rPr lang="en-US" sz="900" b="1" i="0" u="none" strike="noStrike" dirty="0">
                          <a:solidFill>
                            <a:srgbClr val="002060"/>
                          </a:solidFill>
                          <a:latin typeface="Arial"/>
                        </a:rPr>
                        <a:t>950,000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900" b="0" i="0" u="none" strike="noStrike">
                        <a:latin typeface="Arial"/>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latin typeface="Arial"/>
                      </a:endParaRPr>
                    </a:p>
                  </a:txBody>
                  <a:tcPr marL="0" marR="0" marT="0" marB="0" anchor="b">
                    <a:lnL>
                      <a:noFill/>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c>
                  <a:txBody>
                    <a:bodyPr/>
                    <a:lstStyle/>
                    <a:p>
                      <a:pPr algn="l" fontAlgn="b"/>
                      <a:endParaRPr lang="en-US" sz="900" b="0" i="0" u="none" strike="noStrike" dirty="0">
                        <a:latin typeface="Arial"/>
                      </a:endParaRPr>
                    </a:p>
                  </a:txBody>
                  <a:tcPr marL="0" marR="0" marT="0" marB="0" anchor="b">
                    <a:lnL>
                      <a:noFill/>
                    </a:lnL>
                    <a:lnR>
                      <a:noFill/>
                    </a:lnR>
                    <a:lnT>
                      <a:noFill/>
                    </a:lnT>
                    <a:lnB>
                      <a:noFill/>
                    </a:lnB>
                  </a:tcPr>
                </a:tc>
              </a:tr>
            </a:tbl>
          </a:graphicData>
        </a:graphic>
      </p:graphicFrame>
      <p:graphicFrame>
        <p:nvGraphicFramePr>
          <p:cNvPr id="3" name="Chart 2"/>
          <p:cNvGraphicFramePr>
            <a:graphicFrameLocks/>
          </p:cNvGraphicFramePr>
          <p:nvPr/>
        </p:nvGraphicFramePr>
        <p:xfrm>
          <a:off x="3505200" y="2819400"/>
          <a:ext cx="5562600" cy="3886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905000"/>
          <a:ext cx="9144000" cy="2590802"/>
        </p:xfrm>
        <a:graphic>
          <a:graphicData uri="http://schemas.openxmlformats.org/drawingml/2006/table">
            <a:tbl>
              <a:tblPr/>
              <a:tblGrid>
                <a:gridCol w="403564"/>
                <a:gridCol w="693303"/>
                <a:gridCol w="676056"/>
                <a:gridCol w="745041"/>
                <a:gridCol w="662259"/>
                <a:gridCol w="693303"/>
                <a:gridCol w="731244"/>
                <a:gridCol w="758838"/>
                <a:gridCol w="676056"/>
                <a:gridCol w="620866"/>
                <a:gridCol w="648462"/>
                <a:gridCol w="538084"/>
                <a:gridCol w="689853"/>
                <a:gridCol w="607071"/>
              </a:tblGrid>
              <a:tr h="232644">
                <a:tc>
                  <a:txBody>
                    <a:bodyPr/>
                    <a:lstStyle/>
                    <a:p>
                      <a:pPr algn="ctr" fontAlgn="ctr"/>
                      <a:r>
                        <a:rPr lang="en-US" sz="900" b="1" i="0" u="none" strike="noStrike" dirty="0">
                          <a:solidFill>
                            <a:schemeClr val="bg1"/>
                          </a:solidFill>
                          <a:latin typeface="Arial"/>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paga</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sigurime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operative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sociale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funks</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invest</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900" b="1" i="0" u="none" strike="noStrike">
                          <a:solidFill>
                            <a:schemeClr val="bg1"/>
                          </a:solidFill>
                          <a:latin typeface="Arial"/>
                        </a:rPr>
                        <a:t>Totali</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a:solidFill>
                            <a:schemeClr val="bg1"/>
                          </a:solidFill>
                          <a:latin typeface="Arial"/>
                        </a:rPr>
                        <a:t>paga</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a:solidFill>
                            <a:schemeClr val="bg1"/>
                          </a:solidFill>
                          <a:latin typeface="Arial"/>
                        </a:rPr>
                        <a:t>sigurime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a:solidFill>
                            <a:schemeClr val="bg1"/>
                          </a:solidFill>
                          <a:latin typeface="Arial"/>
                        </a:rPr>
                        <a:t>operative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a:solidFill>
                            <a:schemeClr val="bg1"/>
                          </a:solidFill>
                          <a:latin typeface="Arial"/>
                        </a:rPr>
                        <a:t>sociale</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a:solidFill>
                            <a:schemeClr val="bg1"/>
                          </a:solidFill>
                          <a:latin typeface="Arial"/>
                        </a:rPr>
                        <a:t>% qe ze inv</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ctr" fontAlgn="ctr"/>
                      <a:r>
                        <a:rPr lang="en-US" sz="800" b="1" i="0" u="none" strike="noStrike" dirty="0">
                          <a:solidFill>
                            <a:schemeClr val="bg1"/>
                          </a:solidFill>
                          <a:latin typeface="Arial"/>
                        </a:rPr>
                        <a:t>rap funk tot</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r>
              <a:tr h="211494">
                <a:tc>
                  <a:txBody>
                    <a:bodyPr/>
                    <a:lstStyle/>
                    <a:p>
                      <a:pPr algn="ctr" fontAlgn="ctr"/>
                      <a:r>
                        <a:rPr lang="en-US" sz="800" b="1" i="0" u="none" strike="noStrike" dirty="0">
                          <a:solidFill>
                            <a:schemeClr val="bg1"/>
                          </a:solidFill>
                          <a:latin typeface="Arial"/>
                        </a:rPr>
                        <a:t>2003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46,672,000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7,411,000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9,595,000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515,000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64,193,000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39,677,000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103,870,000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44.93%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7.13%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9.24%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0.50%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38.20%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61.80%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2004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62,303,000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17,467,000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13,306,000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428,000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93,504,000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58,516,000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152,020,000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40.98%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11.49%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8.75%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0.28%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38.49%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61.51%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2005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79,687,000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20,888,000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25,722,000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1,936,000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128,233,000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73,950,000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202,183,000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39.41%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10.33%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12.72%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0.96%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36.58%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63.42%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2006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80,655,000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19,140,688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57,099,632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1,301,000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158,196,320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67,521,175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225,717,495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35.73%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8.48%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25.30%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0.58%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29.91%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70.09%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43218">
                <a:tc>
                  <a:txBody>
                    <a:bodyPr/>
                    <a:lstStyle/>
                    <a:p>
                      <a:pPr algn="ctr" fontAlgn="ctr"/>
                      <a:r>
                        <a:rPr lang="en-US" sz="800" b="1" i="0" u="none" strike="noStrike" dirty="0">
                          <a:solidFill>
                            <a:schemeClr val="bg1"/>
                          </a:solidFill>
                          <a:latin typeface="Arial"/>
                        </a:rPr>
                        <a:t>2007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84,782,218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15,597,000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48,442,024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573,000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149,394,242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73,074,948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222,469,190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38.11%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7.01%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21.77%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0.26%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32.85%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67.15%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2008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87,724,093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17,522,308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61,046,071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12,934,815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179,227,287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125,009,017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304,236,304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28.83%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5.76%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20.07%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4.25%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41.09%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58.91%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2009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116,060,610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20,540,285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64,729,445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22,340,185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223,670,525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latin typeface="Arial"/>
                        </a:rPr>
                        <a:t>354,187,511</a:t>
                      </a:r>
                      <a:endParaRPr lang="en-US" sz="900" b="0" i="0" u="none" strike="noStrike" dirty="0">
                        <a:latin typeface="Arial"/>
                      </a:endParaRP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577,858,036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20.08%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3.55%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11.20%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3.87%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61.29%</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38.71%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2010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123,444,116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20,540,285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86,348,943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24,729,206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latin typeface="Arial"/>
                        </a:rPr>
                        <a:t>255,062,550</a:t>
                      </a:r>
                      <a:endParaRPr lang="en-US" sz="900" b="0" i="0" u="none" strike="noStrike">
                        <a:latin typeface="Arial"/>
                      </a:endParaRP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356,660,000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611,722,550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20.18%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3.36%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14.12%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4.04%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58.30%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41.70%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2011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123,565,642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21,369,110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88,886,247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30,332,922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264,153,921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360,006,850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624,160,771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19.80%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14.24%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4.86%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57.68%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42.32%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2012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131,599,721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21,375,886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96,446,477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29,483,242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278,905,326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362,000,000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640,905,326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20.53%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3.34%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15.05%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4.60%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56.48%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43.52%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11494">
                <a:tc>
                  <a:txBody>
                    <a:bodyPr/>
                    <a:lstStyle/>
                    <a:p>
                      <a:pPr algn="ctr" fontAlgn="ctr"/>
                      <a:r>
                        <a:rPr lang="en-US" sz="800" b="1" i="0" u="none" strike="noStrike" dirty="0">
                          <a:solidFill>
                            <a:schemeClr val="bg1"/>
                          </a:solidFill>
                          <a:latin typeface="Arial"/>
                        </a:rPr>
                        <a:t>2013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538ED5"/>
                    </a:solidFill>
                  </a:tcPr>
                </a:tc>
                <a:tc>
                  <a:txBody>
                    <a:bodyPr/>
                    <a:lstStyle/>
                    <a:p>
                      <a:pPr algn="r" fontAlgn="ctr"/>
                      <a:r>
                        <a:rPr lang="en-US" sz="800" b="0" i="0" u="none" strike="noStrike">
                          <a:latin typeface="Arial"/>
                        </a:rPr>
                        <a:t>125,610,000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20,478,000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98,870,762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47,507,964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292,466,726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438,701,000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731,167,726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17.18%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2.80%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13.52%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a:latin typeface="Arial"/>
                        </a:rPr>
                        <a:t>60.00%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800" b="0" i="0" u="none" strike="noStrike" dirty="0">
                          <a:latin typeface="Arial"/>
                        </a:rPr>
                        <a:t>40.00%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bl>
          </a:graphicData>
        </a:graphic>
      </p:graphicFrame>
      <p:graphicFrame>
        <p:nvGraphicFramePr>
          <p:cNvPr id="3" name="Chart 2"/>
          <p:cNvGraphicFramePr>
            <a:graphicFrameLocks/>
          </p:cNvGraphicFramePr>
          <p:nvPr/>
        </p:nvGraphicFramePr>
        <p:xfrm>
          <a:off x="0" y="1866900"/>
          <a:ext cx="8181975" cy="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nvGraphicFramePr>
        <p:xfrm>
          <a:off x="0" y="1866900"/>
          <a:ext cx="6115050" cy="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nvGraphicFramePr>
        <p:xfrm>
          <a:off x="0" y="1866900"/>
          <a:ext cx="7200900" cy="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p:cNvSpPr/>
          <p:nvPr/>
        </p:nvSpPr>
        <p:spPr>
          <a:xfrm>
            <a:off x="0" y="1143000"/>
            <a:ext cx="3245376" cy="523220"/>
          </a:xfrm>
          <a:prstGeom prst="rect">
            <a:avLst/>
          </a:prstGeom>
        </p:spPr>
        <p:txBody>
          <a:bodyPr wrap="none">
            <a:spAutoFit/>
          </a:bodyPr>
          <a:lstStyle/>
          <a:p>
            <a:r>
              <a:rPr lang="fi-FI" sz="1400" b="1" dirty="0" smtClean="0">
                <a:solidFill>
                  <a:srgbClr val="0070C0"/>
                </a:solidFill>
              </a:rPr>
              <a:t>Te dhena krahasuese shpenzimet ne vite</a:t>
            </a:r>
          </a:p>
          <a:p>
            <a:r>
              <a:rPr lang="en-US" sz="1400" b="1" dirty="0" err="1" smtClean="0">
                <a:solidFill>
                  <a:srgbClr val="0070C0"/>
                </a:solidFill>
              </a:rPr>
              <a:t>Aparati</a:t>
            </a:r>
            <a:r>
              <a:rPr lang="en-US" sz="1400" b="1" dirty="0" smtClean="0">
                <a:solidFill>
                  <a:srgbClr val="0070C0"/>
                </a:solidFill>
              </a:rPr>
              <a:t> + </a:t>
            </a:r>
            <a:r>
              <a:rPr lang="en-US" sz="1400" b="1" dirty="0" err="1" smtClean="0">
                <a:solidFill>
                  <a:srgbClr val="0070C0"/>
                </a:solidFill>
              </a:rPr>
              <a:t>dy</a:t>
            </a:r>
            <a:r>
              <a:rPr lang="en-US" sz="1400" b="1" dirty="0" smtClean="0">
                <a:solidFill>
                  <a:srgbClr val="0070C0"/>
                </a:solidFill>
              </a:rPr>
              <a:t> </a:t>
            </a:r>
            <a:r>
              <a:rPr lang="en-US" sz="1400" b="1" dirty="0" err="1" smtClean="0">
                <a:solidFill>
                  <a:srgbClr val="0070C0"/>
                </a:solidFill>
              </a:rPr>
              <a:t>Ndermarrjet</a:t>
            </a:r>
            <a:r>
              <a:rPr lang="en-US" sz="1400" b="1" dirty="0" smtClean="0">
                <a:solidFill>
                  <a:srgbClr val="0070C0"/>
                </a:solidFill>
              </a:rPr>
              <a:t> + </a:t>
            </a:r>
            <a:r>
              <a:rPr lang="en-US" sz="1400" b="1" dirty="0" err="1" smtClean="0">
                <a:solidFill>
                  <a:srgbClr val="0070C0"/>
                </a:solidFill>
              </a:rPr>
              <a:t>arsimi+sporti</a:t>
            </a:r>
            <a:r>
              <a:rPr lang="en-US" sz="1400" b="1" dirty="0" smtClean="0">
                <a:solidFill>
                  <a:srgbClr val="0070C0"/>
                </a:solidFill>
              </a:rPr>
              <a:t> </a:t>
            </a:r>
            <a:endParaRPr lang="en-US" sz="1400" b="1" dirty="0">
              <a:solidFill>
                <a:srgbClr val="0070C0"/>
              </a:solidFill>
            </a:endParaRPr>
          </a:p>
        </p:txBody>
      </p:sp>
      <p:graphicFrame>
        <p:nvGraphicFramePr>
          <p:cNvPr id="8" name="Chart 7"/>
          <p:cNvGraphicFramePr>
            <a:graphicFrameLocks/>
          </p:cNvGraphicFramePr>
          <p:nvPr/>
        </p:nvGraphicFramePr>
        <p:xfrm>
          <a:off x="0" y="1866900"/>
          <a:ext cx="6438900" cy="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p:cNvGraphicFramePr>
            <a:graphicFrameLocks/>
          </p:cNvGraphicFramePr>
          <p:nvPr/>
        </p:nvGraphicFramePr>
        <p:xfrm>
          <a:off x="0" y="1866900"/>
          <a:ext cx="4752975" cy="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Chart 9"/>
          <p:cNvGraphicFramePr>
            <a:graphicFrameLocks/>
          </p:cNvGraphicFramePr>
          <p:nvPr/>
        </p:nvGraphicFramePr>
        <p:xfrm>
          <a:off x="0" y="1866900"/>
          <a:ext cx="5867400" cy="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2" name="Chart 11"/>
          <p:cNvGraphicFramePr>
            <a:graphicFrameLocks/>
          </p:cNvGraphicFramePr>
          <p:nvPr/>
        </p:nvGraphicFramePr>
        <p:xfrm>
          <a:off x="0" y="1866900"/>
          <a:ext cx="6438900" cy="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3" name="Chart 12"/>
          <p:cNvGraphicFramePr>
            <a:graphicFrameLocks/>
          </p:cNvGraphicFramePr>
          <p:nvPr/>
        </p:nvGraphicFramePr>
        <p:xfrm>
          <a:off x="0" y="1866900"/>
          <a:ext cx="4752975" cy="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4" name="Chart 13"/>
          <p:cNvGraphicFramePr>
            <a:graphicFrameLocks/>
          </p:cNvGraphicFramePr>
          <p:nvPr/>
        </p:nvGraphicFramePr>
        <p:xfrm>
          <a:off x="0" y="1866900"/>
          <a:ext cx="5867400" cy="0"/>
        </p:xfrm>
        <a:graphic>
          <a:graphicData uri="http://schemas.openxmlformats.org/drawingml/2006/chart">
            <c:chart xmlns:c="http://schemas.openxmlformats.org/drawingml/2006/chart" xmlns:r="http://schemas.openxmlformats.org/officeDocument/2006/relationships" r:id="rId10"/>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 y="762000"/>
          <a:ext cx="8839199" cy="4206240"/>
        </p:xfrm>
        <a:graphic>
          <a:graphicData uri="http://schemas.openxmlformats.org/drawingml/2006/table">
            <a:tbl>
              <a:tblPr/>
              <a:tblGrid>
                <a:gridCol w="361698"/>
                <a:gridCol w="5029318"/>
                <a:gridCol w="485707"/>
                <a:gridCol w="413369"/>
                <a:gridCol w="413369"/>
                <a:gridCol w="1019642"/>
                <a:gridCol w="1116096"/>
              </a:tblGrid>
              <a:tr h="177800">
                <a:tc>
                  <a:txBody>
                    <a:bodyPr/>
                    <a:lstStyle/>
                    <a:p>
                      <a:pPr algn="l" fontAlgn="b"/>
                      <a:r>
                        <a:rPr lang="en-US" sz="1200" b="1" i="0" u="none" strike="noStrike" dirty="0">
                          <a:solidFill>
                            <a:schemeClr val="bg1"/>
                          </a:solidFill>
                          <a:latin typeface="Times New Roman" pitchFamily="18" charset="0"/>
                          <a:cs typeface="Times New Roman" pitchFamily="18" charset="0"/>
                        </a:rPr>
                        <a:t>Nr</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1" i="0" u="none" strike="noStrike" dirty="0" smtClean="0">
                          <a:solidFill>
                            <a:schemeClr val="bg1"/>
                          </a:solidFill>
                          <a:latin typeface="Times New Roman" pitchFamily="18" charset="0"/>
                          <a:cs typeface="Times New Roman" pitchFamily="18" charset="0"/>
                        </a:rPr>
                        <a:t>EMERTIMI  I  OBJEKTIT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05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Vlera</a:t>
                      </a:r>
                      <a:r>
                        <a:rPr lang="en-US" sz="1050" b="0" i="0" u="none" strike="noStrike" dirty="0">
                          <a:solidFill>
                            <a:schemeClr val="bg1"/>
                          </a:solidFill>
                          <a:latin typeface="Times New Roman" pitchFamily="18" charset="0"/>
                          <a:cs typeface="Times New Roman" pitchFamily="18" charset="0"/>
                        </a:rPr>
                        <a:t> e </a:t>
                      </a:r>
                      <a:r>
                        <a:rPr lang="en-US" sz="1050" b="0" i="0" u="none" strike="noStrike" dirty="0" err="1">
                          <a:solidFill>
                            <a:schemeClr val="bg1"/>
                          </a:solidFill>
                          <a:latin typeface="Times New Roman" pitchFamily="18" charset="0"/>
                          <a:cs typeface="Times New Roman" pitchFamily="18" charset="0"/>
                        </a:rPr>
                        <a:t>plote</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Inv </a:t>
                      </a:r>
                      <a:r>
                        <a:rPr lang="en-US" sz="1050" b="0" i="0" u="none" strike="noStrike" dirty="0" err="1">
                          <a:solidFill>
                            <a:schemeClr val="bg1"/>
                          </a:solidFill>
                          <a:latin typeface="Times New Roman" pitchFamily="18" charset="0"/>
                          <a:cs typeface="Times New Roman" pitchFamily="18" charset="0"/>
                        </a:rPr>
                        <a:t>vazhd</a:t>
                      </a:r>
                      <a:r>
                        <a:rPr lang="en-US" sz="1050" b="0" i="0" u="none" strike="noStrike" dirty="0">
                          <a:solidFill>
                            <a:schemeClr val="bg1"/>
                          </a:solidFill>
                          <a:latin typeface="Times New Roman" pitchFamily="18" charset="0"/>
                          <a:cs typeface="Times New Roman" pitchFamily="18" charset="0"/>
                        </a:rPr>
                        <a:t> </a:t>
                      </a:r>
                      <a:r>
                        <a:rPr lang="en-US" sz="1050" b="0" i="0" u="none" strike="noStrike" dirty="0" err="1">
                          <a:solidFill>
                            <a:schemeClr val="bg1"/>
                          </a:solidFill>
                          <a:latin typeface="Times New Roman" pitchFamily="18" charset="0"/>
                          <a:cs typeface="Times New Roman" pitchFamily="18" charset="0"/>
                        </a:rPr>
                        <a:t>nga</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smtClean="0">
                          <a:solidFill>
                            <a:schemeClr val="bg1"/>
                          </a:solidFill>
                          <a:latin typeface="Times New Roman" pitchFamily="18" charset="0"/>
                          <a:cs typeface="Times New Roman" pitchFamily="18" charset="0"/>
                        </a:rPr>
                        <a: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L(m)</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a:solidFill>
                            <a:schemeClr val="bg1"/>
                          </a:solidFill>
                          <a:latin typeface="Times New Roman" pitchFamily="18" charset="0"/>
                          <a:cs typeface="Times New Roman" pitchFamily="18" charset="0"/>
                        </a:rPr>
                        <a:t>b(asf)</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b(</a:t>
                      </a:r>
                      <a:r>
                        <a:rPr lang="en-US" sz="1050" b="0" i="0" u="none" strike="noStrike" dirty="0" err="1">
                          <a:solidFill>
                            <a:schemeClr val="bg1"/>
                          </a:solidFill>
                          <a:latin typeface="Times New Roman" pitchFamily="18" charset="0"/>
                          <a:cs typeface="Times New Roman" pitchFamily="18" charset="0"/>
                        </a:rPr>
                        <a:t>tr</a:t>
                      </a:r>
                      <a:r>
                        <a:rPr lang="en-US" sz="1050" b="0" i="0" u="none" strike="noStrike" dirty="0">
                          <a:solidFill>
                            <a:schemeClr val="bg1"/>
                          </a:solidFill>
                          <a:latin typeface="Times New Roman" pitchFamily="18" charset="0"/>
                          <a:cs typeface="Times New Roman" pitchFamily="18" charset="0"/>
                        </a:rPr>
                        <a:t>)</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e </a:t>
                      </a:r>
                      <a:r>
                        <a:rPr lang="en-US" sz="1050" b="0" i="0" u="none" strike="noStrike" dirty="0" err="1">
                          <a:solidFill>
                            <a:schemeClr val="bg1"/>
                          </a:solidFill>
                          <a:latin typeface="Times New Roman" pitchFamily="18" charset="0"/>
                          <a:cs typeface="Times New Roman" pitchFamily="18" charset="0"/>
                        </a:rPr>
                        <a:t>projektit</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viti</a:t>
                      </a:r>
                      <a:r>
                        <a:rPr lang="en-US" sz="1050" b="0" i="0" u="none" strike="noStrike" dirty="0">
                          <a:solidFill>
                            <a:schemeClr val="bg1"/>
                          </a:solidFill>
                          <a:latin typeface="Times New Roman" pitchFamily="18" charset="0"/>
                          <a:cs typeface="Times New Roman" pitchFamily="18" charset="0"/>
                        </a:rPr>
                        <a:t> 2012</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shtesa</a:t>
                      </a:r>
                      <a:r>
                        <a:rPr lang="en-US" sz="1050" b="0" i="0" u="none" strike="noStrike" dirty="0">
                          <a:solidFill>
                            <a:schemeClr val="bg1"/>
                          </a:solidFill>
                          <a:latin typeface="Times New Roman" pitchFamily="18" charset="0"/>
                          <a:cs typeface="Times New Roman" pitchFamily="18" charset="0"/>
                        </a:rPr>
                        <a:t> 2013</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r" fontAlgn="b"/>
                      <a:r>
                        <a:rPr lang="en-US" sz="1200" b="0" i="0" u="none" strike="noStrike" dirty="0">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Blerje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printera</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dirty="0">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dirty="0">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Paisje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te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ndryshme</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Blerje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kondicionere</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dirty="0">
                          <a:latin typeface="Times New Roman" pitchFamily="18" charset="0"/>
                          <a:cs typeface="Times New Roman" pitchFamily="18" charset="0"/>
                        </a:rPr>
                        <a:t>200,000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Blerje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Kompjuterash</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Mbikqyres</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kolaudues</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pallati</a:t>
                      </a:r>
                      <a:r>
                        <a:rPr lang="en-US" sz="1200" b="0" i="0" u="none" strike="noStrike" dirty="0">
                          <a:latin typeface="Times New Roman" pitchFamily="18" charset="0"/>
                          <a:cs typeface="Times New Roman" pitchFamily="18" charset="0"/>
                        </a:rPr>
                        <a:t> I </a:t>
                      </a:r>
                      <a:r>
                        <a:rPr lang="en-US" sz="1200" b="0" i="0" u="none" strike="noStrike" dirty="0" err="1">
                          <a:latin typeface="Times New Roman" pitchFamily="18" charset="0"/>
                          <a:cs typeface="Times New Roman" pitchFamily="18" charset="0"/>
                        </a:rPr>
                        <a:t>kultures</a:t>
                      </a:r>
                      <a:r>
                        <a:rPr lang="en-US" sz="1200" b="0" i="0" u="none" strike="noStrike" dirty="0">
                          <a:latin typeface="Times New Roman" pitchFamily="18" charset="0"/>
                          <a:cs typeface="Times New Roman" pitchFamily="18" charset="0"/>
                        </a:rPr>
                        <a:t>(</a:t>
                      </a:r>
                      <a:r>
                        <a:rPr lang="en-US" sz="1200" b="0" i="0" u="none" strike="noStrike" dirty="0" err="1">
                          <a:latin typeface="Times New Roman" pitchFamily="18" charset="0"/>
                          <a:cs typeface="Times New Roman" pitchFamily="18" charset="0"/>
                        </a:rPr>
                        <a:t>pjeserisht</a:t>
                      </a:r>
                      <a:r>
                        <a:rPr lang="en-US" sz="1200" b="0" i="0" u="none" strike="noStrike" dirty="0">
                          <a:latin typeface="Times New Roman" pitchFamily="18" charset="0"/>
                          <a:cs typeface="Times New Roman" pitchFamily="18" charset="0"/>
                        </a:rPr>
                        <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381,966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Blerje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pompe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zhytese</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240,735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nn-NO" sz="1200" b="0" i="0" u="none" strike="noStrike" dirty="0">
                          <a:latin typeface="Times New Roman" pitchFamily="18" charset="0"/>
                          <a:cs typeface="Times New Roman" pitchFamily="18" charset="0"/>
                        </a:rPr>
                        <a:t>Projekti I mbetjeve urbane IPA</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3,000,000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2,500,000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a:latin typeface="Times New Roman" pitchFamily="18" charset="0"/>
                          <a:cs typeface="Times New Roman" pitchFamily="18" charset="0"/>
                        </a:rPr>
                        <a:t> Te </a:t>
                      </a:r>
                      <a:r>
                        <a:rPr lang="en-US" sz="1200" b="0" i="0" u="none" strike="noStrike" dirty="0" err="1">
                          <a:latin typeface="Times New Roman" pitchFamily="18" charset="0"/>
                          <a:cs typeface="Times New Roman" pitchFamily="18" charset="0"/>
                        </a:rPr>
                        <a:t>tjera</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paisje</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Blerje Pompash</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197,239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Shpenzime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zhdoganini</a:t>
                      </a:r>
                      <a:r>
                        <a:rPr lang="en-US" sz="1200" b="0" i="0" u="none" strike="noStrike" dirty="0">
                          <a:latin typeface="Times New Roman" pitchFamily="18" charset="0"/>
                          <a:cs typeface="Times New Roman" pitchFamily="18" charset="0"/>
                        </a:rPr>
                        <a:t> per </a:t>
                      </a:r>
                      <a:r>
                        <a:rPr lang="en-US" sz="1200" b="0" i="0" u="none" strike="noStrike" dirty="0" err="1">
                          <a:latin typeface="Times New Roman" pitchFamily="18" charset="0"/>
                          <a:cs typeface="Times New Roman" pitchFamily="18" charset="0"/>
                        </a:rPr>
                        <a:t>dy</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makina</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ndermarrja</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pastrimit</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Te tjera investime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400,000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Sistem</a:t>
                      </a:r>
                      <a:r>
                        <a:rPr lang="en-US" sz="1200" b="0" i="0" u="none" strike="noStrike" dirty="0">
                          <a:latin typeface="Times New Roman" pitchFamily="18" charset="0"/>
                          <a:cs typeface="Times New Roman" pitchFamily="18" charset="0"/>
                        </a:rPr>
                        <a:t> I </a:t>
                      </a:r>
                      <a:r>
                        <a:rPr lang="en-US" sz="1200" b="0" i="0" u="none" strike="noStrike" dirty="0" err="1">
                          <a:latin typeface="Times New Roman" pitchFamily="18" charset="0"/>
                          <a:cs typeface="Times New Roman" pitchFamily="18" charset="0"/>
                        </a:rPr>
                        <a:t>plote</a:t>
                      </a:r>
                      <a:r>
                        <a:rPr lang="en-US" sz="1200" b="0" i="0" u="none" strike="noStrike" dirty="0">
                          <a:latin typeface="Times New Roman" pitchFamily="18" charset="0"/>
                          <a:cs typeface="Times New Roman" pitchFamily="18" charset="0"/>
                        </a:rPr>
                        <a:t> I </a:t>
                      </a:r>
                      <a:r>
                        <a:rPr lang="en-US" sz="1200" b="0" i="0" u="none" strike="noStrike" dirty="0" err="1">
                          <a:latin typeface="Times New Roman" pitchFamily="18" charset="0"/>
                          <a:cs typeface="Times New Roman" pitchFamily="18" charset="0"/>
                        </a:rPr>
                        <a:t>kondicionimit</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te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Pallatit</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te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Kultures</a:t>
                      </a:r>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10,000,000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nn-NO" sz="1200" b="0" i="0" u="none" strike="noStrike" dirty="0">
                          <a:latin typeface="Times New Roman" pitchFamily="18" charset="0"/>
                          <a:cs typeface="Times New Roman" pitchFamily="18" charset="0"/>
                        </a:rPr>
                        <a:t>Biblioteka + te tjera arredime Pallati I Kultures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200" b="0" i="0" u="none" strike="noStrike">
                          <a:latin typeface="Times New Roman" pitchFamily="18" charset="0"/>
                          <a:cs typeface="Times New Roman" pitchFamily="18" charset="0"/>
                        </a:rPr>
                        <a:t>4,000,000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l" fontAlgn="b"/>
                      <a:r>
                        <a:rPr lang="en-US" sz="12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SHUMA INVESTIME TE NDRYSHME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r" fontAlgn="b"/>
                      <a:r>
                        <a:rPr lang="en-US" sz="1200" b="1" i="0" u="none" strike="noStrike" dirty="0">
                          <a:solidFill>
                            <a:schemeClr val="bg1"/>
                          </a:solidFill>
                          <a:latin typeface="Times New Roman" pitchFamily="18" charset="0"/>
                          <a:cs typeface="Times New Roman" pitchFamily="18" charset="0"/>
                        </a:rPr>
                        <a:t>19,120,000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r" fontAlgn="b"/>
                      <a:r>
                        <a:rPr lang="en-US" sz="1200" b="1" i="0" u="none" strike="noStrike" dirty="0">
                          <a:solidFill>
                            <a:schemeClr val="bg1"/>
                          </a:solidFill>
                          <a:latin typeface="Times New Roman" pitchFamily="18" charset="0"/>
                          <a:cs typeface="Times New Roman" pitchFamily="18" charset="0"/>
                        </a:rPr>
                        <a:t>3,719,940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r" fontAlgn="b"/>
                      <a:r>
                        <a:rPr lang="en-US" sz="1200" b="0" i="0" u="none" strike="noStrike">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dirty="0" err="1">
                          <a:latin typeface="Times New Roman" pitchFamily="18" charset="0"/>
                          <a:cs typeface="Times New Roman" pitchFamily="18" charset="0"/>
                        </a:rPr>
                        <a:t>Projekt</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pallati</a:t>
                      </a:r>
                      <a:r>
                        <a:rPr lang="en-US" sz="1200" b="0" i="0" u="none" strike="noStrike" dirty="0">
                          <a:latin typeface="Times New Roman" pitchFamily="18" charset="0"/>
                          <a:cs typeface="Times New Roman" pitchFamily="18" charset="0"/>
                        </a:rPr>
                        <a:t> I </a:t>
                      </a:r>
                      <a:r>
                        <a:rPr lang="en-US" sz="1200" b="0" i="0" u="none" strike="noStrike" dirty="0" err="1">
                          <a:latin typeface="Times New Roman" pitchFamily="18" charset="0"/>
                          <a:cs typeface="Times New Roman" pitchFamily="18" charset="0"/>
                        </a:rPr>
                        <a:t>Sportit</a:t>
                      </a:r>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3,576,000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Sistem informacioni GIS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dirty="0">
                          <a:latin typeface="Times New Roman" pitchFamily="18" charset="0"/>
                          <a:cs typeface="Times New Roman" pitchFamily="18" charset="0"/>
                        </a:rPr>
                        <a:t>5,571,613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b"/>
                      <a:r>
                        <a:rPr lang="en-US" sz="1200" b="0" i="0" u="none" strike="noStrike">
                          <a:latin typeface="Times New Roman" pitchFamily="18" charset="0"/>
                          <a:cs typeface="Times New Roman" pitchFamily="18" charset="0"/>
                        </a:rPr>
                        <a:t>Rishikim I planit Urbanistik</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a:latin typeface="Times New Roman" pitchFamily="18" charset="0"/>
                          <a:cs typeface="Times New Roman" pitchFamily="18" charset="0"/>
                        </a:rPr>
                        <a:t>6,960,000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dirty="0" err="1">
                          <a:latin typeface="Times New Roman" pitchFamily="18" charset="0"/>
                          <a:cs typeface="Times New Roman" pitchFamily="18" charset="0"/>
                        </a:rPr>
                        <a:t>Projekt</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Sinjalistik</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rruge</a:t>
                      </a:r>
                      <a:r>
                        <a:rPr lang="en-US" sz="1200" b="0" i="0" u="none" strike="noStrike" dirty="0">
                          <a:latin typeface="Times New Roman" pitchFamily="18" charset="0"/>
                          <a:cs typeface="Times New Roman" pitchFamily="18" charset="0"/>
                        </a:rPr>
                        <a:t> </a:t>
                      </a:r>
                      <a:r>
                        <a:rPr lang="en-US" sz="1200" b="0" i="0" u="none" strike="noStrike" dirty="0" err="1">
                          <a:latin typeface="Times New Roman" pitchFamily="18" charset="0"/>
                          <a:cs typeface="Times New Roman" pitchFamily="18" charset="0"/>
                        </a:rPr>
                        <a:t>vertikale</a:t>
                      </a:r>
                      <a:endParaRPr lang="en-US" sz="12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dirty="0">
                          <a:latin typeface="Times New Roman" pitchFamily="18" charset="0"/>
                          <a:cs typeface="Times New Roman" pitchFamily="18" charset="0"/>
                        </a:rPr>
                        <a:t>157,200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r" fontAlgn="b"/>
                      <a:r>
                        <a:rPr lang="en-US" sz="1200" b="0" i="0" u="none" strike="noStrike">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Projekt Sinjalistik rruge horizontale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2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r" fontAlgn="b"/>
                      <a:r>
                        <a:rPr lang="en-US" sz="1200" b="0" i="0" u="none" strike="noStrike" dirty="0">
                          <a:latin typeface="Times New Roman" pitchFamily="18" charset="0"/>
                          <a:cs typeface="Times New Roman" pitchFamily="18" charset="0"/>
                        </a:rPr>
                        <a:t>158,000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177800">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SHUMA PROJEKTIME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r" fontAlgn="b"/>
                      <a:r>
                        <a:rPr lang="en-US" sz="1200" b="1" i="0" u="none" strike="noStrike" dirty="0">
                          <a:solidFill>
                            <a:schemeClr val="bg1"/>
                          </a:solidFill>
                          <a:latin typeface="Times New Roman" pitchFamily="18" charset="0"/>
                          <a:cs typeface="Times New Roman" pitchFamily="18" charset="0"/>
                        </a:rPr>
                        <a:t>16,422,813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bl>
          </a:graphicData>
        </a:graphic>
      </p:graphicFrame>
      <p:sp>
        <p:nvSpPr>
          <p:cNvPr id="5" name="TextBox 4"/>
          <p:cNvSpPr txBox="1"/>
          <p:nvPr/>
        </p:nvSpPr>
        <p:spPr>
          <a:xfrm flipH="1">
            <a:off x="0" y="0"/>
            <a:ext cx="91440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q-AL" sz="2400" b="1" i="1" dirty="0" smtClean="0"/>
              <a:t>T</a:t>
            </a:r>
            <a:r>
              <a:rPr lang="en-US" sz="2400" b="1" i="1" dirty="0" err="1" smtClean="0"/>
              <a:t>abela</a:t>
            </a:r>
            <a:r>
              <a:rPr lang="en-US" sz="2400" b="1" i="1" dirty="0" smtClean="0"/>
              <a:t> e </a:t>
            </a:r>
            <a:r>
              <a:rPr lang="en-US" sz="2400" b="1" i="1" dirty="0" err="1" smtClean="0"/>
              <a:t>Investimeve</a:t>
            </a:r>
            <a:endParaRPr lang="en-US" sz="2400" b="1" i="1" dirty="0" smtClean="0"/>
          </a:p>
        </p:txBody>
      </p:sp>
      <p:graphicFrame>
        <p:nvGraphicFramePr>
          <p:cNvPr id="6" name="Table 5"/>
          <p:cNvGraphicFramePr>
            <a:graphicFrameLocks noGrp="1"/>
          </p:cNvGraphicFramePr>
          <p:nvPr/>
        </p:nvGraphicFramePr>
        <p:xfrm>
          <a:off x="152400" y="5029200"/>
          <a:ext cx="8839201" cy="1600200"/>
        </p:xfrm>
        <a:graphic>
          <a:graphicData uri="http://schemas.openxmlformats.org/drawingml/2006/table">
            <a:tbl>
              <a:tblPr/>
              <a:tblGrid>
                <a:gridCol w="356693"/>
                <a:gridCol w="5053507"/>
                <a:gridCol w="457200"/>
                <a:gridCol w="457200"/>
                <a:gridCol w="381000"/>
                <a:gridCol w="990600"/>
                <a:gridCol w="1143001"/>
              </a:tblGrid>
              <a:tr h="228600">
                <a:tc>
                  <a:txBody>
                    <a:bodyPr/>
                    <a:lstStyle/>
                    <a:p>
                      <a:pPr algn="ctr" fontAlgn="b"/>
                      <a:r>
                        <a:rPr lang="en-US" sz="1100" b="0" i="0" u="none" strike="noStrike" dirty="0">
                          <a:latin typeface="Arial"/>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Blerje Peme dekorative te larta e te shkurtera+gjelb</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a:latin typeface="Arial"/>
                        </a:rPr>
                        <a:t>481,968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ctr" fontAlgn="b"/>
                      <a:r>
                        <a:rPr lang="en-US" sz="1100" b="0" i="0" u="none" strike="noStrike">
                          <a:latin typeface="Arial"/>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Gjelberim</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a:latin typeface="Arial"/>
                        </a:rPr>
                        <a:t>588,300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ctr" fontAlgn="b"/>
                      <a:r>
                        <a:rPr lang="en-US" sz="1100" b="0" i="0" u="none" strike="noStrike">
                          <a:latin typeface="Arial"/>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Ndertim shkallet ballore te stadiumit Kamza</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dirty="0">
                          <a:latin typeface="Arial"/>
                        </a:rPr>
                        <a:t>6,113,157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ctr" fontAlgn="b"/>
                      <a:r>
                        <a:rPr lang="en-US" sz="1100" b="0" i="0" u="none" strike="noStrike">
                          <a:latin typeface="Arial"/>
                        </a:rPr>
                        <a:t>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Mbikqyres kolaudues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a:latin typeface="Arial"/>
                        </a:rPr>
                        <a:t>300,000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ctr" fontAlgn="b"/>
                      <a:r>
                        <a:rPr lang="en-US" sz="1100" b="0" i="0" u="none" strike="noStrike">
                          <a:latin typeface="Arial"/>
                        </a:rPr>
                        <a:t>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it-IT" sz="1100" b="0" i="0" u="none" strike="noStrike">
                          <a:latin typeface="Arial"/>
                        </a:rPr>
                        <a:t>Investime per gjelberim, peme e tjera</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a:latin typeface="Arial"/>
                        </a:rPr>
                        <a:t>20,000,000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ctr" fontAlgn="b"/>
                      <a:r>
                        <a:rPr lang="en-US" sz="1100" b="0" i="0" u="none" strike="noStrike" dirty="0">
                          <a:latin typeface="Arial"/>
                        </a:rPr>
                        <a:t>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err="1">
                          <a:latin typeface="Arial"/>
                        </a:rPr>
                        <a:t>Permiresimi</a:t>
                      </a:r>
                      <a:r>
                        <a:rPr lang="en-US" sz="1100" b="0" i="0" u="none" strike="noStrike" dirty="0">
                          <a:latin typeface="Arial"/>
                        </a:rPr>
                        <a:t> I </a:t>
                      </a:r>
                      <a:r>
                        <a:rPr lang="en-US" sz="1100" b="0" i="0" u="none" strike="noStrike" dirty="0" err="1">
                          <a:latin typeface="Arial"/>
                        </a:rPr>
                        <a:t>rrjetit</a:t>
                      </a:r>
                      <a:r>
                        <a:rPr lang="en-US" sz="1100" b="0" i="0" u="none" strike="noStrike" dirty="0">
                          <a:latin typeface="Arial"/>
                        </a:rPr>
                        <a:t> </a:t>
                      </a:r>
                      <a:r>
                        <a:rPr lang="en-US" sz="1100" b="0" i="0" u="none" strike="noStrike" dirty="0" err="1">
                          <a:latin typeface="Arial"/>
                        </a:rPr>
                        <a:t>te</a:t>
                      </a:r>
                      <a:r>
                        <a:rPr lang="en-US" sz="1100" b="0" i="0" u="none" strike="noStrike" dirty="0">
                          <a:latin typeface="Arial"/>
                        </a:rPr>
                        <a:t> </a:t>
                      </a:r>
                      <a:r>
                        <a:rPr lang="en-US" sz="1100" b="0" i="0" u="none" strike="noStrike" dirty="0" err="1">
                          <a:latin typeface="Arial"/>
                        </a:rPr>
                        <a:t>ndriçimit</a:t>
                      </a:r>
                      <a:r>
                        <a:rPr lang="en-US" sz="1100" b="0" i="0" u="none" strike="noStrike" dirty="0">
                          <a:latin typeface="Arial"/>
                        </a:rPr>
                        <a:t> </a:t>
                      </a:r>
                      <a:r>
                        <a:rPr lang="en-US" sz="1100" b="0" i="0" u="none" strike="noStrike" dirty="0" err="1">
                          <a:latin typeface="Arial"/>
                        </a:rPr>
                        <a:t>rrugor</a:t>
                      </a:r>
                      <a:endParaRPr lang="en-US" sz="1100" b="0" i="0" u="none" strike="noStrike" dirty="0">
                        <a:latin typeface="Arial"/>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r" fontAlgn="b"/>
                      <a:r>
                        <a:rPr lang="en-US" sz="1100" b="0" i="0" u="none" strike="noStrike" dirty="0">
                          <a:latin typeface="Arial"/>
                        </a:rPr>
                        <a:t>7,000,000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c>
                  <a:txBody>
                    <a:bodyPr/>
                    <a:lstStyle/>
                    <a:p>
                      <a:pPr algn="l" fontAlgn="b"/>
                      <a:r>
                        <a:rPr lang="en-US" sz="1100" b="0" i="0" u="none" strike="noStrike" dirty="0">
                          <a:latin typeface="Arial"/>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accent3">
                        <a:lumMod val="60000"/>
                        <a:lumOff val="40000"/>
                      </a:schemeClr>
                    </a:solidFill>
                  </a:tcPr>
                </a:tc>
              </a:tr>
              <a:tr h="228600">
                <a:tc>
                  <a:txBody>
                    <a:bodyPr/>
                    <a:lstStyle/>
                    <a:p>
                      <a:pPr algn="l" fontAlgn="b"/>
                      <a:r>
                        <a:rPr lang="en-US" sz="1100" b="1" i="0" u="none" strike="noStrike" dirty="0">
                          <a:solidFill>
                            <a:schemeClr val="bg1"/>
                          </a:solidFill>
                          <a:latin typeface="Bookman Old Style"/>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1" i="0" u="none" strike="noStrike" dirty="0">
                          <a:solidFill>
                            <a:schemeClr val="bg1"/>
                          </a:solidFill>
                          <a:latin typeface="Bookman Old Style"/>
                        </a:rPr>
                        <a:t>SHUMA INVESTIME SHERBIME PUBLIKE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1" i="0" u="none" strike="noStrike" dirty="0">
                          <a:solidFill>
                            <a:schemeClr val="bg1"/>
                          </a:solidFill>
                          <a:latin typeface="Bookman Old Style"/>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1" i="0" u="none" strike="noStrike" dirty="0">
                          <a:solidFill>
                            <a:schemeClr val="bg1"/>
                          </a:solidFill>
                          <a:latin typeface="Bookman Old Style"/>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1" i="0" u="none" strike="noStrike" dirty="0">
                          <a:solidFill>
                            <a:schemeClr val="bg1"/>
                          </a:solidFill>
                          <a:latin typeface="Bookman Old Style"/>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1" i="0" u="none" strike="noStrike" dirty="0">
                          <a:solidFill>
                            <a:schemeClr val="bg1"/>
                          </a:solidFill>
                          <a:latin typeface="Arial"/>
                        </a:rPr>
                        <a:t>27,000,000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1" i="0" u="none" strike="noStrike" dirty="0">
                          <a:solidFill>
                            <a:schemeClr val="bg1"/>
                          </a:solidFill>
                          <a:latin typeface="Arial"/>
                        </a:rPr>
                        <a:t>7,483,425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0" y="874665"/>
          <a:ext cx="8534399" cy="5907135"/>
        </p:xfrm>
        <a:graphic>
          <a:graphicData uri="http://schemas.openxmlformats.org/drawingml/2006/table">
            <a:tbl>
              <a:tblPr/>
              <a:tblGrid>
                <a:gridCol w="349225"/>
                <a:gridCol w="4855893"/>
                <a:gridCol w="468961"/>
                <a:gridCol w="399115"/>
                <a:gridCol w="399115"/>
                <a:gridCol w="984481"/>
                <a:gridCol w="1077609"/>
              </a:tblGrid>
              <a:tr h="197122">
                <a:tc>
                  <a:txBody>
                    <a:bodyPr/>
                    <a:lstStyle/>
                    <a:p>
                      <a:pPr algn="r" fontAlgn="b"/>
                      <a:r>
                        <a:rPr lang="en-US" sz="1000" b="0" i="0" u="none" strike="noStrike" dirty="0">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Derjan+Bushtric+Gjorice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Zana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Drini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1187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2*1.25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20,643,743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Klosi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335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5,947,212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Golaj</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178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254061"/>
                          </a:solidFill>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2,667,002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Horizonti+Bulqize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100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3.5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1,012,070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"28 </a:t>
                      </a:r>
                      <a:r>
                        <a:rPr lang="en-US" sz="1000" b="0" i="0" u="none" strike="noStrike" dirty="0" err="1">
                          <a:latin typeface="Times New Roman" pitchFamily="18" charset="0"/>
                          <a:cs typeface="Times New Roman" pitchFamily="18" charset="0"/>
                        </a:rPr>
                        <a:t>Nentori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195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3,534,300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Ostreni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135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ska</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2,495,922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dirty="0">
                          <a:latin typeface="Times New Roman" pitchFamily="18" charset="0"/>
                          <a:cs typeface="Times New Roman" pitchFamily="18" charset="0"/>
                        </a:rPr>
                        <a:t>Ndertim rruga "Banka Boterore" Bathore 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chemeClr val="tx1"/>
                          </a:solidFill>
                          <a:latin typeface="Times New Roman" pitchFamily="18" charset="0"/>
                          <a:cs typeface="Times New Roman" pitchFamily="18" charset="0"/>
                        </a:rPr>
                        <a:t>760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chemeClr val="tx1"/>
                          </a:solidFill>
                          <a:latin typeface="Times New Roman" pitchFamily="18" charset="0"/>
                          <a:cs typeface="Times New Roman" pitchFamily="18" charset="0"/>
                        </a:rPr>
                        <a:t>13/5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chemeClr val="tx1"/>
                          </a:solidFill>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14,221,706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Selishte</a:t>
                      </a:r>
                      <a:r>
                        <a:rPr lang="en-US" sz="1000" b="0" i="0" u="none" strike="noStrike" dirty="0">
                          <a:latin typeface="Times New Roman" pitchFamily="18" charset="0"/>
                          <a:cs typeface="Times New Roman" pitchFamily="18" charset="0"/>
                        </a:rPr>
                        <a:t> " </a:t>
                      </a:r>
                      <a:r>
                        <a:rPr lang="en-US" sz="1000" b="0" i="0" u="none" strike="noStrike" dirty="0" err="1">
                          <a:latin typeface="Times New Roman" pitchFamily="18" charset="0"/>
                          <a:cs typeface="Times New Roman" pitchFamily="18" charset="0"/>
                        </a:rPr>
                        <a:t>vazhdim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305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7,801,630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Erzeni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247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5,853,092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Rozafa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555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15,264,200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"7 Marsi" demok Bathore 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695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14,944,229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rruga"Belsh" Bathore 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13,541,068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dirty="0">
                          <a:latin typeface="Times New Roman" pitchFamily="18" charset="0"/>
                          <a:cs typeface="Times New Roman" pitchFamily="18" charset="0"/>
                        </a:rPr>
                        <a:t>Ndertim rruga "Kongresi I Lushnjes"  Bathore 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450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12,111,875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rruget "Kashar, Gose, Farke , Helmes, Gosa 2 Bulçesh</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1370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254061"/>
                          </a:solidFill>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12,245,496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Azem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Hajdari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7 </a:t>
                      </a:r>
                      <a:r>
                        <a:rPr lang="en-US" sz="1000" b="0" i="0" u="none" strike="noStrike" dirty="0" err="1">
                          <a:latin typeface="Times New Roman" pitchFamily="18" charset="0"/>
                          <a:cs typeface="Times New Roman" pitchFamily="18" charset="0"/>
                        </a:rPr>
                        <a:t>Kamez</a:t>
                      </a:r>
                      <a:r>
                        <a:rPr lang="en-US" sz="1000" b="0" i="0" u="none" strike="noStrike" dirty="0">
                          <a:latin typeface="Times New Roman" pitchFamily="18" charset="0"/>
                          <a:cs typeface="Times New Roman" pitchFamily="18" charset="0"/>
                        </a:rPr>
                        <a:t> 5 </a:t>
                      </a:r>
                      <a:r>
                        <a:rPr lang="en-US" sz="1000" b="0" i="0" u="none" strike="noStrike" dirty="0" err="1">
                          <a:latin typeface="Times New Roman" pitchFamily="18" charset="0"/>
                          <a:cs typeface="Times New Roman" pitchFamily="18" charset="0"/>
                        </a:rPr>
                        <a:t>vazhdim</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1290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21,529,348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dirty="0">
                          <a:latin typeface="Times New Roman" pitchFamily="18" charset="0"/>
                          <a:cs typeface="Times New Roman" pitchFamily="18" charset="0"/>
                        </a:rPr>
                        <a:t>15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rruga"Rilindja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Kamez</a:t>
                      </a:r>
                      <a:r>
                        <a:rPr lang="en-US" sz="1000" b="0" i="0" u="none" strike="noStrike" dirty="0">
                          <a:latin typeface="Times New Roman" pitchFamily="18" charset="0"/>
                          <a:cs typeface="Times New Roman" pitchFamily="18" charset="0"/>
                        </a:rPr>
                        <a:t> 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424</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9,392,610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a:latin typeface="Times New Roman" pitchFamily="18" charset="0"/>
                          <a:cs typeface="Times New Roman" pitchFamily="18" charset="0"/>
                        </a:rPr>
                        <a:t>Ndertim rruga "Sofja"  Kamez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180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4,025,428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a:latin typeface="Times New Roman" pitchFamily="18" charset="0"/>
                          <a:cs typeface="Times New Roman" pitchFamily="18" charset="0"/>
                        </a:rPr>
                        <a:t>Ndertim rruga "Qemal Ataturku"  Kamez 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325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4,278,112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19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pl-PL" sz="1000" b="0" i="0" u="none" strike="noStrike">
                          <a:latin typeface="Times New Roman" pitchFamily="18" charset="0"/>
                          <a:cs typeface="Times New Roman" pitchFamily="18" charset="0"/>
                        </a:rPr>
                        <a:t>Ndertim rruga "Nazmi Kryeziu"Kamez 4 +Selanik</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565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8,477,863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"Moxart+Monarkia" Kamez 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1028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dirty="0">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14,593,477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a:latin typeface="Times New Roman" pitchFamily="18" charset="0"/>
                          <a:cs typeface="Times New Roman" pitchFamily="18" charset="0"/>
                        </a:rPr>
                        <a:t>Ndertim rruga "Helsinki" Kamez 4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350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5,268,677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"Bashkejetesa"Kamez 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14,956,310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Nderim rruga "Alturisti" Kamez 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240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5,869,866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0597">
                <a:tc>
                  <a:txBody>
                    <a:bodyPr/>
                    <a:lstStyle/>
                    <a:p>
                      <a:pPr algn="r" fontAlgn="b"/>
                      <a:r>
                        <a:rPr lang="en-US" sz="1000" b="0" i="0" u="none" strike="noStrike" dirty="0">
                          <a:latin typeface="Times New Roman" pitchFamily="18" charset="0"/>
                          <a:cs typeface="Times New Roman" pitchFamily="18" charset="0"/>
                        </a:rPr>
                        <a:t>24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sv-SE" sz="1000" b="0" i="0" u="none" strike="noStrike" dirty="0">
                          <a:latin typeface="Times New Roman" pitchFamily="18" charset="0"/>
                          <a:cs typeface="Times New Roman" pitchFamily="18" charset="0"/>
                        </a:rPr>
                        <a:t>Ndertim rruga "Teuta Kelmendi" Kamez 5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763+380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2*1.25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22,333,882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"Montral" Kamez 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548</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6/4.5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13,946,779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rruget "Europa, B Hidri, B.Bishani, aku C.Topulli Zall-Mner</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1230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ska</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16,339,876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"Baldushku" Zall-Mner</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350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8,317,169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it-IT" sz="1000" b="0" i="0" u="none" strike="noStrike">
                          <a:latin typeface="Times New Roman" pitchFamily="18" charset="0"/>
                          <a:cs typeface="Times New Roman" pitchFamily="18" charset="0"/>
                        </a:rPr>
                        <a:t>Ndertim rruga "Silvio Berluskoni" Frutikulture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1033</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22,959,202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a:latin typeface="Times New Roman" pitchFamily="18" charset="0"/>
                          <a:cs typeface="Times New Roman" pitchFamily="18" charset="0"/>
                        </a:rPr>
                        <a:t>29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"Paqesori" Frutikulture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907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a:latin typeface="Times New Roman" pitchFamily="18" charset="0"/>
                          <a:cs typeface="Times New Roman" pitchFamily="18" charset="0"/>
                        </a:rPr>
                        <a:t>         18,840,907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r h="197122">
                <a:tc>
                  <a:txBody>
                    <a:bodyPr/>
                    <a:lstStyle/>
                    <a:p>
                      <a:pPr algn="r" fontAlgn="b"/>
                      <a:r>
                        <a:rPr lang="en-US" sz="1000" b="0" i="0" u="none" strike="noStrike" dirty="0">
                          <a:latin typeface="Times New Roman" pitchFamily="18" charset="0"/>
                          <a:cs typeface="Times New Roman" pitchFamily="18" charset="0"/>
                        </a:rPr>
                        <a:t>30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a:latin typeface="Times New Roman" pitchFamily="18" charset="0"/>
                          <a:cs typeface="Times New Roman" pitchFamily="18" charset="0"/>
                        </a:rPr>
                        <a:t>Ndertim rruga "Kozare" Laknas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530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solidFill>
                            <a:srgbClr val="000000"/>
                          </a:solidFill>
                          <a:latin typeface="Times New Roman" pitchFamily="18" charset="0"/>
                          <a:cs typeface="Times New Roman" pitchFamily="18" charset="0"/>
                        </a:rPr>
                        <a:t>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ctr"/>
                      <a:r>
                        <a:rPr lang="en-US" sz="1000" b="0" i="0" u="none" strike="noStrike">
                          <a:latin typeface="Times New Roman" pitchFamily="18" charset="0"/>
                          <a:cs typeface="Times New Roman" pitchFamily="18" charset="0"/>
                        </a:rPr>
                        <a:t>2*05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r" fontAlgn="b"/>
                      <a:r>
                        <a:rPr lang="en-US" sz="1000" b="0" i="0" u="none" strike="noStrike" dirty="0">
                          <a:latin typeface="Times New Roman" pitchFamily="18" charset="0"/>
                          <a:cs typeface="Times New Roman" pitchFamily="18" charset="0"/>
                        </a:rPr>
                        <a:t>         14,498,016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bg1"/>
                    </a:solidFill>
                  </a:tcPr>
                </a:tc>
              </a:tr>
            </a:tbl>
          </a:graphicData>
        </a:graphic>
      </p:graphicFrame>
      <p:graphicFrame>
        <p:nvGraphicFramePr>
          <p:cNvPr id="3" name="Table 2"/>
          <p:cNvGraphicFramePr>
            <a:graphicFrameLocks noGrp="1"/>
          </p:cNvGraphicFramePr>
          <p:nvPr/>
        </p:nvGraphicFramePr>
        <p:xfrm>
          <a:off x="304801" y="289560"/>
          <a:ext cx="8534399" cy="548640"/>
        </p:xfrm>
        <a:graphic>
          <a:graphicData uri="http://schemas.openxmlformats.org/drawingml/2006/table">
            <a:tbl>
              <a:tblPr/>
              <a:tblGrid>
                <a:gridCol w="349226"/>
                <a:gridCol w="4855893"/>
                <a:gridCol w="468958"/>
                <a:gridCol w="399115"/>
                <a:gridCol w="399115"/>
                <a:gridCol w="984482"/>
                <a:gridCol w="1077610"/>
              </a:tblGrid>
              <a:tr h="177800">
                <a:tc>
                  <a:txBody>
                    <a:bodyPr/>
                    <a:lstStyle/>
                    <a:p>
                      <a:pPr algn="l" fontAlgn="b"/>
                      <a:r>
                        <a:rPr lang="en-US" sz="1200" b="1" i="0" u="none" strike="noStrike" dirty="0">
                          <a:solidFill>
                            <a:schemeClr val="bg1"/>
                          </a:solidFill>
                          <a:latin typeface="Times New Roman" pitchFamily="18" charset="0"/>
                          <a:cs typeface="Times New Roman" pitchFamily="18" charset="0"/>
                        </a:rPr>
                        <a:t>Nr</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1" i="0" u="none" strike="noStrike" dirty="0" smtClean="0">
                          <a:solidFill>
                            <a:schemeClr val="bg1"/>
                          </a:solidFill>
                          <a:latin typeface="Times New Roman" pitchFamily="18" charset="0"/>
                          <a:cs typeface="Times New Roman" pitchFamily="18" charset="0"/>
                        </a:rPr>
                        <a:t>EMERTIMI  I  OBJEKTIT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05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Vlera</a:t>
                      </a:r>
                      <a:r>
                        <a:rPr lang="en-US" sz="1050" b="0" i="0" u="none" strike="noStrike" dirty="0">
                          <a:solidFill>
                            <a:schemeClr val="bg1"/>
                          </a:solidFill>
                          <a:latin typeface="Times New Roman" pitchFamily="18" charset="0"/>
                          <a:cs typeface="Times New Roman" pitchFamily="18" charset="0"/>
                        </a:rPr>
                        <a:t> e </a:t>
                      </a:r>
                      <a:r>
                        <a:rPr lang="en-US" sz="1050" b="0" i="0" u="none" strike="noStrike" dirty="0" err="1">
                          <a:solidFill>
                            <a:schemeClr val="bg1"/>
                          </a:solidFill>
                          <a:latin typeface="Times New Roman" pitchFamily="18" charset="0"/>
                          <a:cs typeface="Times New Roman" pitchFamily="18" charset="0"/>
                        </a:rPr>
                        <a:t>plote</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Inv </a:t>
                      </a:r>
                      <a:r>
                        <a:rPr lang="en-US" sz="1050" b="0" i="0" u="none" strike="noStrike" dirty="0" err="1">
                          <a:solidFill>
                            <a:schemeClr val="bg1"/>
                          </a:solidFill>
                          <a:latin typeface="Times New Roman" pitchFamily="18" charset="0"/>
                          <a:cs typeface="Times New Roman" pitchFamily="18" charset="0"/>
                        </a:rPr>
                        <a:t>vazhd</a:t>
                      </a:r>
                      <a:r>
                        <a:rPr lang="en-US" sz="1050" b="0" i="0" u="none" strike="noStrike" dirty="0">
                          <a:solidFill>
                            <a:schemeClr val="bg1"/>
                          </a:solidFill>
                          <a:latin typeface="Times New Roman" pitchFamily="18" charset="0"/>
                          <a:cs typeface="Times New Roman" pitchFamily="18" charset="0"/>
                        </a:rPr>
                        <a:t> </a:t>
                      </a:r>
                      <a:r>
                        <a:rPr lang="en-US" sz="1050" b="0" i="0" u="none" strike="noStrike" dirty="0" err="1">
                          <a:solidFill>
                            <a:schemeClr val="bg1"/>
                          </a:solidFill>
                          <a:latin typeface="Times New Roman" pitchFamily="18" charset="0"/>
                          <a:cs typeface="Times New Roman" pitchFamily="18" charset="0"/>
                        </a:rPr>
                        <a:t>nga</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smtClean="0">
                          <a:solidFill>
                            <a:schemeClr val="bg1"/>
                          </a:solidFill>
                          <a:latin typeface="Times New Roman" pitchFamily="18" charset="0"/>
                          <a:cs typeface="Times New Roman" pitchFamily="18" charset="0"/>
                        </a:rPr>
                        <a: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L(m)</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a:solidFill>
                            <a:schemeClr val="bg1"/>
                          </a:solidFill>
                          <a:latin typeface="Times New Roman" pitchFamily="18" charset="0"/>
                          <a:cs typeface="Times New Roman" pitchFamily="18" charset="0"/>
                        </a:rPr>
                        <a:t>b(asf)</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b(</a:t>
                      </a:r>
                      <a:r>
                        <a:rPr lang="en-US" sz="1050" b="0" i="0" u="none" strike="noStrike" dirty="0" err="1">
                          <a:solidFill>
                            <a:schemeClr val="bg1"/>
                          </a:solidFill>
                          <a:latin typeface="Times New Roman" pitchFamily="18" charset="0"/>
                          <a:cs typeface="Times New Roman" pitchFamily="18" charset="0"/>
                        </a:rPr>
                        <a:t>tr</a:t>
                      </a:r>
                      <a:r>
                        <a:rPr lang="en-US" sz="1050" b="0" i="0" u="none" strike="noStrike" dirty="0">
                          <a:solidFill>
                            <a:schemeClr val="bg1"/>
                          </a:solidFill>
                          <a:latin typeface="Times New Roman" pitchFamily="18" charset="0"/>
                          <a:cs typeface="Times New Roman" pitchFamily="18" charset="0"/>
                        </a:rPr>
                        <a:t>)</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e </a:t>
                      </a:r>
                      <a:r>
                        <a:rPr lang="en-US" sz="1050" b="0" i="0" u="none" strike="noStrike" dirty="0" err="1">
                          <a:solidFill>
                            <a:schemeClr val="bg1"/>
                          </a:solidFill>
                          <a:latin typeface="Times New Roman" pitchFamily="18" charset="0"/>
                          <a:cs typeface="Times New Roman" pitchFamily="18" charset="0"/>
                        </a:rPr>
                        <a:t>projektit</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viti</a:t>
                      </a:r>
                      <a:r>
                        <a:rPr lang="en-US" sz="1050" b="0" i="0" u="none" strike="noStrike" dirty="0">
                          <a:solidFill>
                            <a:schemeClr val="bg1"/>
                          </a:solidFill>
                          <a:latin typeface="Times New Roman" pitchFamily="18" charset="0"/>
                          <a:cs typeface="Times New Roman" pitchFamily="18" charset="0"/>
                        </a:rPr>
                        <a:t> 2012</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shtesa</a:t>
                      </a:r>
                      <a:r>
                        <a:rPr lang="en-US" sz="1050" b="0" i="0" u="none" strike="noStrike" dirty="0">
                          <a:solidFill>
                            <a:schemeClr val="bg1"/>
                          </a:solidFill>
                          <a:latin typeface="Times New Roman" pitchFamily="18" charset="0"/>
                          <a:cs typeface="Times New Roman" pitchFamily="18" charset="0"/>
                        </a:rPr>
                        <a:t> 2013</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801" y="609600"/>
          <a:ext cx="8534398" cy="5973416"/>
        </p:xfrm>
        <a:graphic>
          <a:graphicData uri="http://schemas.openxmlformats.org/drawingml/2006/table">
            <a:tbl>
              <a:tblPr/>
              <a:tblGrid>
                <a:gridCol w="349226"/>
                <a:gridCol w="4855894"/>
                <a:gridCol w="468958"/>
                <a:gridCol w="578850"/>
                <a:gridCol w="300271"/>
                <a:gridCol w="903590"/>
                <a:gridCol w="1077609"/>
              </a:tblGrid>
              <a:tr h="146002">
                <a:tc>
                  <a:txBody>
                    <a:bodyPr/>
                    <a:lstStyle/>
                    <a:p>
                      <a:pPr algn="r" fontAlgn="b"/>
                      <a:r>
                        <a:rPr lang="en-US" sz="1000" b="0" i="0" u="none" strike="noStrike" dirty="0">
                          <a:latin typeface="Times New Roman" pitchFamily="18" charset="0"/>
                          <a:cs typeface="Times New Roman" pitchFamily="18" charset="0"/>
                        </a:rPr>
                        <a:t>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Kallmet</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Laknas</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667</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dirty="0">
                          <a:solidFill>
                            <a:srgbClr val="000000"/>
                          </a:solidFill>
                          <a:latin typeface="Times New Roman" pitchFamily="18" charset="0"/>
                          <a:cs typeface="Times New Roman" pitchFamily="18" charset="0"/>
                        </a:rPr>
                        <a:t>6</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latin typeface="Times New Roman" pitchFamily="18" charset="0"/>
                          <a:cs typeface="Times New Roman" pitchFamily="18" charset="0"/>
                        </a:rPr>
                        <a:t>2*1.5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17,854,498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"Coca Cola"  </a:t>
                      </a:r>
                      <a:r>
                        <a:rPr lang="en-US" sz="1000" b="0" i="0" u="none" strike="noStrike" dirty="0" err="1">
                          <a:latin typeface="Times New Roman" pitchFamily="18" charset="0"/>
                          <a:cs typeface="Times New Roman" pitchFamily="18" charset="0"/>
                        </a:rPr>
                        <a:t>Laknas</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451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6,208,406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Butrinti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Laknas</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solidFill>
                            <a:srgbClr val="000000"/>
                          </a:solidFill>
                          <a:latin typeface="Times New Roman" pitchFamily="18" charset="0"/>
                          <a:cs typeface="Times New Roman" pitchFamily="18" charset="0"/>
                        </a:rPr>
                        <a:t>250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solidFill>
                            <a:srgbClr val="000000"/>
                          </a:solidFill>
                          <a:latin typeface="Times New Roman" pitchFamily="18" charset="0"/>
                          <a:cs typeface="Times New Roman" pitchFamily="18" charset="0"/>
                        </a:rPr>
                        <a:t>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3,585,090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Ndertim rruga "Shkendija" Laknas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solidFill>
                            <a:srgbClr val="000000"/>
                          </a:solidFill>
                          <a:latin typeface="Times New Roman" pitchFamily="18" charset="0"/>
                          <a:cs typeface="Times New Roman" pitchFamily="18" charset="0"/>
                        </a:rPr>
                        <a:t>510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dirty="0">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latin typeface="Times New Roman" pitchFamily="18" charset="0"/>
                          <a:cs typeface="Times New Roman" pitchFamily="18" charset="0"/>
                        </a:rPr>
                        <a:t>ska</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7,671,173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Luftetari</a:t>
                      </a:r>
                      <a:r>
                        <a:rPr lang="en-US" sz="1000" b="0" i="0" u="none" strike="noStrike" dirty="0">
                          <a:latin typeface="Times New Roman" pitchFamily="18" charset="0"/>
                          <a:cs typeface="Times New Roman" pitchFamily="18" charset="0"/>
                        </a:rPr>
                        <a:t> I </a:t>
                      </a:r>
                      <a:r>
                        <a:rPr lang="en-US" sz="1000" b="0" i="0" u="none" strike="noStrike" dirty="0" err="1">
                          <a:latin typeface="Times New Roman" pitchFamily="18" charset="0"/>
                          <a:cs typeface="Times New Roman" pitchFamily="18" charset="0"/>
                        </a:rPr>
                        <a:t>Lirise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Valiasi</a:t>
                      </a:r>
                      <a:r>
                        <a:rPr lang="en-US" sz="1000" b="0" i="0" u="none" strike="noStrike" dirty="0">
                          <a:latin typeface="Times New Roman" pitchFamily="18" charset="0"/>
                          <a:cs typeface="Times New Roman" pitchFamily="18" charset="0"/>
                        </a:rPr>
                        <a:t> I </a:t>
                      </a:r>
                      <a:r>
                        <a:rPr lang="en-US" sz="1000" b="0" i="0" u="none" strike="noStrike" dirty="0" err="1">
                          <a:latin typeface="Times New Roman" pitchFamily="18" charset="0"/>
                          <a:cs typeface="Times New Roman" pitchFamily="18" charset="0"/>
                        </a:rPr>
                        <a:t>Ri</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solidFill>
                            <a:srgbClr val="000000"/>
                          </a:solidFill>
                          <a:latin typeface="Times New Roman" pitchFamily="18" charset="0"/>
                          <a:cs typeface="Times New Roman" pitchFamily="18" charset="0"/>
                        </a:rPr>
                        <a:t>195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dirty="0">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a:latin typeface="Times New Roman" pitchFamily="18" charset="0"/>
                          <a:cs typeface="Times New Roman" pitchFamily="18" charset="0"/>
                        </a:rPr>
                        <a:t>2*1</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6,844,708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Nderim rruga "Albanet" vazhdim Valias I Ri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dirty="0">
                          <a:solidFill>
                            <a:srgbClr val="000000"/>
                          </a:solidFill>
                          <a:latin typeface="Times New Roman" pitchFamily="18" charset="0"/>
                          <a:cs typeface="Times New Roman" pitchFamily="18" charset="0"/>
                        </a:rPr>
                        <a:t>1010</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solidFill>
                            <a:srgbClr val="000000"/>
                          </a:solidFill>
                          <a:latin typeface="Times New Roman" pitchFamily="18" charset="0"/>
                          <a:cs typeface="Times New Roman" pitchFamily="18" charset="0"/>
                        </a:rPr>
                        <a:t>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21,555,732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Nderim rruga "Korabi" Valias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ctr"/>
                      <a:r>
                        <a:rPr lang="en-US" sz="1000" b="0" i="0" u="none" strike="noStrike">
                          <a:solidFill>
                            <a:srgbClr val="000000"/>
                          </a:solidFill>
                          <a:latin typeface="Times New Roman" pitchFamily="18" charset="0"/>
                          <a:cs typeface="Times New Roman" pitchFamily="18" charset="0"/>
                        </a:rPr>
                        <a:t>855</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dirty="0">
                          <a:solidFill>
                            <a:srgbClr val="000000"/>
                          </a:solidFill>
                          <a:latin typeface="Times New Roman" pitchFamily="18" charset="0"/>
                          <a:cs typeface="Times New Roman" pitchFamily="18" charset="0"/>
                        </a:rPr>
                        <a:t>4.2</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ctr"/>
                      <a:r>
                        <a:rPr lang="en-US" sz="1000" b="0" i="0" u="none" strike="noStrike" dirty="0">
                          <a:latin typeface="Times New Roman" pitchFamily="18" charset="0"/>
                          <a:cs typeface="Times New Roman" pitchFamily="18" charset="0"/>
                        </a:rPr>
                        <a:t> </a:t>
                      </a:r>
                    </a:p>
                  </a:txBody>
                  <a:tcPr marL="0" marR="0" marT="0"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12,457,087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52379">
                <a:tc>
                  <a:txBody>
                    <a:bodyPr/>
                    <a:lstStyle/>
                    <a:p>
                      <a:pPr algn="r" fontAlgn="b"/>
                      <a:r>
                        <a:rPr lang="en-US" sz="1000" b="0" i="0" u="none" strike="noStrike" dirty="0">
                          <a:latin typeface="Times New Roman" pitchFamily="18" charset="0"/>
                          <a:cs typeface="Times New Roman" pitchFamily="18" charset="0"/>
                        </a:rPr>
                        <a:t>38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Hapje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hapsirash</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publike</a:t>
                      </a:r>
                      <a:r>
                        <a:rPr lang="en-US" sz="1000" b="0" i="0" u="none" strike="noStrike" dirty="0">
                          <a:latin typeface="Times New Roman" pitchFamily="18" charset="0"/>
                          <a:cs typeface="Times New Roman" pitchFamily="18" charset="0"/>
                        </a:rPr>
                        <a:t> + </a:t>
                      </a:r>
                      <a:r>
                        <a:rPr lang="en-US" sz="1000" b="0" i="0" u="none" strike="noStrike" dirty="0" err="1">
                          <a:latin typeface="Times New Roman" pitchFamily="18" charset="0"/>
                          <a:cs typeface="Times New Roman" pitchFamily="18" charset="0"/>
                        </a:rPr>
                        <a:t>zhavorrim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rruges</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harta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perkatese</a:t>
                      </a:r>
                      <a:r>
                        <a:rPr lang="en-US" sz="1000" b="0" i="0" u="none" strike="noStrike" dirty="0">
                          <a:latin typeface="Times New Roman" pitchFamily="18" charset="0"/>
                          <a:cs typeface="Times New Roman" pitchFamily="18" charset="0"/>
                        </a:rPr>
                        <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15000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7/9/12/20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10,000,000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39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Ndertim rruga Faik Konica,  Zall Mnerr (L=215,b=5,btr=1)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4,695,273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Ndertim rruga Selishte Bathore 6 (L=570,b=5,btr=1)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7,320,369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Ndertim rruga Shkumbini,Bogova Valias I Ri(L=415, b=5, btr=1)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11,107,821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a:latin typeface="Times New Roman" pitchFamily="18" charset="0"/>
                          <a:cs typeface="Times New Roman" pitchFamily="18" charset="0"/>
                        </a:rPr>
                        <a:t>Ndertim rruga Tokio Lagja 4 Kamez (L=524, b=5,btr=1)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12,268,102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Vazhdim</a:t>
                      </a:r>
                      <a:r>
                        <a:rPr lang="en-US" sz="1000" b="0" i="0" u="none" strike="noStrike" dirty="0">
                          <a:latin typeface="Times New Roman" pitchFamily="18" charset="0"/>
                          <a:cs typeface="Times New Roman" pitchFamily="18" charset="0"/>
                        </a:rPr>
                        <a:t> I 2 </a:t>
                      </a:r>
                      <a:r>
                        <a:rPr lang="en-US" sz="1000" b="0" i="0" u="none" strike="noStrike" dirty="0" err="1">
                          <a:latin typeface="Times New Roman" pitchFamily="18" charset="0"/>
                          <a:cs typeface="Times New Roman" pitchFamily="18" charset="0"/>
                        </a:rPr>
                        <a:t>Prillit</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5,029,312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it-IT" sz="1000" b="0" i="0" u="none" strike="noStrike" dirty="0">
                          <a:latin typeface="Times New Roman" pitchFamily="18" charset="0"/>
                          <a:cs typeface="Times New Roman" pitchFamily="18" charset="0"/>
                        </a:rPr>
                        <a:t>Shtylla A Rruga Kongresi I Dibres Bathore 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19,830,199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Albanet</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lagje</a:t>
                      </a:r>
                      <a:r>
                        <a:rPr lang="en-US" sz="1000" b="0" i="0" u="none" strike="noStrike" dirty="0">
                          <a:latin typeface="Times New Roman" pitchFamily="18" charset="0"/>
                          <a:cs typeface="Times New Roman" pitchFamily="18" charset="0"/>
                        </a:rPr>
                        <a:t> 3 </a:t>
                      </a:r>
                      <a:r>
                        <a:rPr lang="en-US" sz="1000" b="0" i="0" u="none" strike="noStrike" dirty="0" err="1">
                          <a:latin typeface="Times New Roman" pitchFamily="18" charset="0"/>
                          <a:cs typeface="Times New Roman" pitchFamily="18" charset="0"/>
                        </a:rPr>
                        <a:t>Kamez</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20,904,722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"Martin </a:t>
                      </a:r>
                      <a:r>
                        <a:rPr lang="en-US" sz="1000" b="0" i="0" u="none" strike="noStrike" dirty="0" err="1">
                          <a:latin typeface="Times New Roman" pitchFamily="18" charset="0"/>
                          <a:cs typeface="Times New Roman" pitchFamily="18" charset="0"/>
                        </a:rPr>
                        <a:t>Cami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1,669,329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rruga"Kompleksi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Sportiv</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Çerkez</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Kamez</a:t>
                      </a:r>
                      <a:r>
                        <a:rPr lang="en-US" sz="1000" b="0" i="0" u="none" strike="noStrike" dirty="0">
                          <a:latin typeface="Times New Roman" pitchFamily="18" charset="0"/>
                          <a:cs typeface="Times New Roman" pitchFamily="18" charset="0"/>
                        </a:rPr>
                        <a:t> 1+)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Londer</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2,717,325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Lunxheria</a:t>
                      </a:r>
                      <a:r>
                        <a:rPr lang="en-US" sz="1000" b="0" i="0" u="none" strike="noStrike" dirty="0">
                          <a:latin typeface="Times New Roman" pitchFamily="18" charset="0"/>
                          <a:cs typeface="Times New Roman" pitchFamily="18" charset="0"/>
                        </a:rPr>
                        <a:t> " </a:t>
                      </a:r>
                      <a:r>
                        <a:rPr lang="en-US" sz="1000" b="0" i="0" u="none" strike="noStrike" dirty="0" err="1">
                          <a:latin typeface="Times New Roman" pitchFamily="18" charset="0"/>
                          <a:cs typeface="Times New Roman" pitchFamily="18" charset="0"/>
                        </a:rPr>
                        <a:t>Laknas</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dirty="0">
                          <a:latin typeface="Times New Roman" pitchFamily="18" charset="0"/>
                          <a:cs typeface="Times New Roman" pitchFamily="18" charset="0"/>
                        </a:rPr>
                        <a:t>21,230,544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1000" b="0" i="0" u="none" strike="noStrike">
                          <a:latin typeface="Times New Roman" pitchFamily="18" charset="0"/>
                          <a:cs typeface="Times New Roman" pitchFamily="18" charset="0"/>
                        </a:rPr>
                        <a:t>49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Gramshi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Frutikulture</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1000" b="0" i="0" u="none" strike="noStrike">
                          <a:latin typeface="Times New Roman" pitchFamily="18" charset="0"/>
                          <a:cs typeface="Times New Roman" pitchFamily="18" charset="0"/>
                        </a:rPr>
                        <a:t>5,027,080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rtl="0" fontAlgn="b"/>
                      <a:r>
                        <a:rPr lang="en-US" sz="1000" b="0" i="0" u="none" strike="noStrike">
                          <a:solidFill>
                            <a:srgbClr val="000000"/>
                          </a:solidFill>
                          <a:latin typeface="Times New Roman"/>
                        </a:rPr>
                        <a:t>51</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rtl="0" fontAlgn="b"/>
                      <a:r>
                        <a:rPr lang="en-US" sz="1000" b="0" i="0" u="none" strike="noStrike">
                          <a:solidFill>
                            <a:srgbClr val="000000"/>
                          </a:solidFill>
                          <a:latin typeface="Times New Roman"/>
                        </a:rPr>
                        <a:t>Rik rruga Q.Kamez Çerkeze  rreth rrot "Rruga Berisha"</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rtl="0" fontAlgn="b"/>
                      <a:r>
                        <a:rPr lang="en-US" sz="1000" b="0" i="0" u="none" strike="noStrike">
                          <a:solidFill>
                            <a:srgbClr val="000000"/>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rtl="0" fontAlgn="b"/>
                      <a:r>
                        <a:rPr lang="en-US" sz="1000" b="0" i="0" u="none" strike="noStrike">
                          <a:solidFill>
                            <a:srgbClr val="000000"/>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rtl="0" fontAlgn="b"/>
                      <a:r>
                        <a:rPr lang="en-US" sz="1000" b="0" i="0" u="none" strike="noStrike">
                          <a:solidFill>
                            <a:srgbClr val="000000"/>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rtl="0" fontAlgn="b"/>
                      <a:r>
                        <a:rPr lang="en-US" sz="1000" b="0" i="0" u="none" strike="noStrike">
                          <a:solidFill>
                            <a:srgbClr val="000000"/>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1000" b="0" i="0" u="none" strike="noStrike">
                          <a:solidFill>
                            <a:srgbClr val="000000"/>
                          </a:solidFill>
                          <a:latin typeface="Times New Roman"/>
                        </a:rPr>
                        <a:t>29,999,725</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rtl="0" fontAlgn="b"/>
                      <a:r>
                        <a:rPr lang="en-US" sz="900" b="0" i="0" u="none" strike="noStrike">
                          <a:solidFill>
                            <a:schemeClr val="tx1">
                              <a:lumMod val="50000"/>
                              <a:lumOff val="50000"/>
                            </a:schemeClr>
                          </a:solidFill>
                          <a:latin typeface="Times New Roman"/>
                        </a:rPr>
                        <a:t>50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rtl="0" fontAlgn="b"/>
                      <a:r>
                        <a:rPr lang="sv-SE" sz="900" b="0" i="0" u="none" strike="noStrike">
                          <a:solidFill>
                            <a:schemeClr val="tx1">
                              <a:lumMod val="50000"/>
                              <a:lumOff val="50000"/>
                            </a:schemeClr>
                          </a:solidFill>
                          <a:latin typeface="Times New Roman"/>
                        </a:rPr>
                        <a:t>Ndertim rruga "Kongresi I Manastirit" Kamez qender</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900" b="0" i="0" u="none" strike="noStrike">
                          <a:solidFill>
                            <a:schemeClr val="tx1">
                              <a:lumMod val="50000"/>
                              <a:lumOff val="50000"/>
                            </a:schemeClr>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900" b="0" i="0" u="none" strike="noStrike">
                          <a:solidFill>
                            <a:schemeClr val="tx1">
                              <a:lumMod val="50000"/>
                              <a:lumOff val="50000"/>
                            </a:schemeClr>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900" b="0" i="0" u="none" strike="noStrike">
                          <a:solidFill>
                            <a:schemeClr val="tx1">
                              <a:lumMod val="50000"/>
                              <a:lumOff val="50000"/>
                            </a:schemeClr>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900" b="0" i="0" u="none" strike="noStrike">
                          <a:solidFill>
                            <a:schemeClr val="tx1">
                              <a:lumMod val="50000"/>
                              <a:lumOff val="50000"/>
                            </a:schemeClr>
                          </a:solidFill>
                          <a:latin typeface="Times New Roman"/>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rtl="0" fontAlgn="b"/>
                      <a:r>
                        <a:rPr lang="en-US" sz="900" b="0" i="0" u="none" strike="noStrike" dirty="0">
                          <a:solidFill>
                            <a:schemeClr val="tx1">
                              <a:lumMod val="50000"/>
                              <a:lumOff val="50000"/>
                            </a:schemeClr>
                          </a:solidFill>
                          <a:latin typeface="Times New Roman"/>
                        </a:rPr>
                        <a:t>643,148</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Shtese</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kontrate</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Gjinaj</a:t>
                      </a:r>
                      <a:r>
                        <a:rPr lang="en-US" sz="800" b="0" i="0" u="none" strike="noStrike" dirty="0">
                          <a:solidFill>
                            <a:schemeClr val="tx1">
                              <a:lumMod val="50000"/>
                              <a:lumOff val="50000"/>
                            </a:schemeClr>
                          </a:solidFill>
                          <a:latin typeface="Times New Roman" pitchFamily="18" charset="0"/>
                          <a:cs typeface="Times New Roman" pitchFamily="18" charset="0"/>
                        </a:rPr>
                        <a:t>" +"Co Plan" </a:t>
                      </a:r>
                      <a:r>
                        <a:rPr lang="en-US" sz="800" b="0" i="0" u="none" strike="noStrike" dirty="0" err="1">
                          <a:solidFill>
                            <a:schemeClr val="tx1">
                              <a:lumMod val="50000"/>
                              <a:lumOff val="50000"/>
                            </a:schemeClr>
                          </a:solidFill>
                          <a:latin typeface="Times New Roman" pitchFamily="18" charset="0"/>
                          <a:cs typeface="Times New Roman" pitchFamily="18" charset="0"/>
                        </a:rPr>
                        <a:t>Bathore</a:t>
                      </a:r>
                      <a:r>
                        <a:rPr lang="en-US" sz="800" b="0" i="0" u="none" strike="noStrike" dirty="0">
                          <a:solidFill>
                            <a:schemeClr val="tx1">
                              <a:lumMod val="50000"/>
                              <a:lumOff val="50000"/>
                            </a:schemeClr>
                          </a:solidFill>
                          <a:latin typeface="Times New Roman" pitchFamily="18" charset="0"/>
                          <a:cs typeface="Times New Roman" pitchFamily="18" charset="0"/>
                        </a:rPr>
                        <a:t> 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75,267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Ostreni</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Bathore</a:t>
                      </a:r>
                      <a:r>
                        <a:rPr lang="en-US" sz="800" b="0" i="0" u="none" strike="noStrike" dirty="0">
                          <a:solidFill>
                            <a:schemeClr val="tx1">
                              <a:lumMod val="50000"/>
                              <a:lumOff val="50000"/>
                            </a:schemeClr>
                          </a:solidFill>
                          <a:latin typeface="Times New Roman" pitchFamily="18" charset="0"/>
                          <a:cs typeface="Times New Roman" pitchFamily="18" charset="0"/>
                        </a:rPr>
                        <a:t> 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240,907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Onufri</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Frutikulture</a:t>
                      </a:r>
                      <a:endParaRPr lang="en-US" sz="8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1,146,459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it-IT" sz="800" b="0" i="0" u="none" strike="noStrike" dirty="0">
                          <a:solidFill>
                            <a:schemeClr val="tx1">
                              <a:lumMod val="50000"/>
                              <a:lumOff val="50000"/>
                            </a:schemeClr>
                          </a:solidFill>
                          <a:latin typeface="Times New Roman" pitchFamily="18" charset="0"/>
                          <a:cs typeface="Times New Roman" pitchFamily="18" charset="0"/>
                        </a:rPr>
                        <a:t>Ndertim rruga "2 Prilli" Bathore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1,260,273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Selishte</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Bathore</a:t>
                      </a:r>
                      <a:r>
                        <a:rPr lang="en-US" sz="800" b="0" i="0" u="none" strike="noStrike" dirty="0">
                          <a:solidFill>
                            <a:schemeClr val="tx1">
                              <a:lumMod val="50000"/>
                              <a:lumOff val="50000"/>
                            </a:schemeClr>
                          </a:solidFill>
                          <a:latin typeface="Times New Roman" pitchFamily="18" charset="0"/>
                          <a:cs typeface="Times New Roman" pitchFamily="18" charset="0"/>
                        </a:rPr>
                        <a:t> 6 (</a:t>
                      </a:r>
                      <a:r>
                        <a:rPr lang="en-US" sz="800" b="0" i="0" u="none" strike="noStrike" dirty="0" err="1">
                          <a:solidFill>
                            <a:schemeClr val="tx1">
                              <a:lumMod val="50000"/>
                              <a:lumOff val="50000"/>
                            </a:schemeClr>
                          </a:solidFill>
                          <a:latin typeface="Times New Roman" pitchFamily="18" charset="0"/>
                          <a:cs typeface="Times New Roman" pitchFamily="18" charset="0"/>
                        </a:rPr>
                        <a:t>Rukaj+PadreZef</a:t>
                      </a:r>
                      <a:r>
                        <a:rPr lang="en-US" sz="800" b="0" i="0" u="none" strike="noStrike" dirty="0">
                          <a:solidFill>
                            <a:schemeClr val="tx1">
                              <a:lumMod val="50000"/>
                              <a:lumOff val="50000"/>
                            </a:schemeClr>
                          </a:solidFill>
                          <a:latin typeface="Times New Roman" pitchFamily="18" charset="0"/>
                          <a:cs typeface="Times New Roman" pitchFamily="18" charset="0"/>
                        </a:rPr>
                        <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460,118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Supervizion</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kolaudim</a:t>
                      </a:r>
                      <a:endParaRPr lang="en-US" sz="8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7,000,000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Jon </a:t>
                      </a:r>
                      <a:r>
                        <a:rPr lang="en-US" sz="800" b="0" i="0" u="none" strike="noStrike" dirty="0" err="1">
                          <a:solidFill>
                            <a:schemeClr val="tx1">
                              <a:lumMod val="50000"/>
                              <a:lumOff val="50000"/>
                            </a:schemeClr>
                          </a:solidFill>
                          <a:latin typeface="Times New Roman" pitchFamily="18" charset="0"/>
                          <a:cs typeface="Times New Roman" pitchFamily="18" charset="0"/>
                        </a:rPr>
                        <a:t>Valias</a:t>
                      </a:r>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682,426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59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Asfaltim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Adem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Jashari</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Laknas</a:t>
                      </a:r>
                      <a:endParaRPr lang="en-US" sz="8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438,540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nn-NO" sz="800" b="0" i="0" u="none" strike="noStrike" dirty="0">
                          <a:solidFill>
                            <a:schemeClr val="tx1">
                              <a:lumMod val="50000"/>
                              <a:lumOff val="50000"/>
                            </a:schemeClr>
                          </a:solidFill>
                          <a:latin typeface="Times New Roman" pitchFamily="18" charset="0"/>
                          <a:cs typeface="Times New Roman" pitchFamily="18" charset="0"/>
                        </a:rPr>
                        <a:t>Ndertim rruga "Gjeneve"+seg 1+seg 2, Kamza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579,640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Asfaltim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Parisi</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Kamez</a:t>
                      </a:r>
                      <a:r>
                        <a:rPr lang="en-US" sz="800" b="0" i="0" u="none" strike="noStrike" dirty="0">
                          <a:solidFill>
                            <a:schemeClr val="tx1">
                              <a:lumMod val="50000"/>
                              <a:lumOff val="50000"/>
                            </a:schemeClr>
                          </a:solidFill>
                          <a:latin typeface="Times New Roman" pitchFamily="18" charset="0"/>
                          <a:cs typeface="Times New Roman" pitchFamily="18" charset="0"/>
                        </a:rPr>
                        <a:t>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380,745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0387">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a:solidFill>
                            <a:schemeClr val="tx1">
                              <a:lumMod val="50000"/>
                              <a:lumOff val="50000"/>
                            </a:schemeClr>
                          </a:solidFill>
                          <a:latin typeface="Times New Roman" pitchFamily="18" charset="0"/>
                          <a:cs typeface="Times New Roman" pitchFamily="18" charset="0"/>
                        </a:rPr>
                        <a:t>Ndertim  rruga lagja 4 Bathore( nga Q.shend. Nr 3 deri ne rrugen e Zall-HErrit)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202,740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0387">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da-DK" sz="800" b="0" i="0" u="none" strike="noStrike" dirty="0">
                          <a:solidFill>
                            <a:schemeClr val="tx1">
                              <a:lumMod val="50000"/>
                              <a:lumOff val="50000"/>
                            </a:schemeClr>
                          </a:solidFill>
                          <a:latin typeface="Times New Roman" pitchFamily="18" charset="0"/>
                          <a:cs typeface="Times New Roman" pitchFamily="18" charset="0"/>
                        </a:rPr>
                        <a:t>Asfaltim  vazhdim I rruges se shkolles Kamza e RE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53,500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dirty="0" err="1">
                          <a:solidFill>
                            <a:schemeClr val="tx1">
                              <a:lumMod val="50000"/>
                              <a:lumOff val="50000"/>
                            </a:schemeClr>
                          </a:solidFill>
                          <a:latin typeface="Times New Roman" pitchFamily="18" charset="0"/>
                          <a:cs typeface="Times New Roman" pitchFamily="18" charset="0"/>
                        </a:rPr>
                        <a:t>Ndertim</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Rruga</a:t>
                      </a:r>
                      <a:r>
                        <a:rPr lang="en-US" sz="800" b="0" i="0" u="none" strike="noStrike" dirty="0">
                          <a:solidFill>
                            <a:schemeClr val="tx1">
                              <a:lumMod val="50000"/>
                              <a:lumOff val="50000"/>
                            </a:schemeClr>
                          </a:solidFill>
                          <a:latin typeface="Times New Roman" pitchFamily="18" charset="0"/>
                          <a:cs typeface="Times New Roman" pitchFamily="18" charset="0"/>
                        </a:rPr>
                        <a:t> </a:t>
                      </a:r>
                      <a:r>
                        <a:rPr lang="en-US" sz="800" b="0" i="0" u="none" strike="noStrike" dirty="0" err="1">
                          <a:solidFill>
                            <a:schemeClr val="tx1">
                              <a:lumMod val="50000"/>
                              <a:lumOff val="50000"/>
                            </a:schemeClr>
                          </a:solidFill>
                          <a:latin typeface="Times New Roman" pitchFamily="18" charset="0"/>
                          <a:cs typeface="Times New Roman" pitchFamily="18" charset="0"/>
                        </a:rPr>
                        <a:t>Laknas-Domje</a:t>
                      </a:r>
                      <a:endParaRPr lang="en-US" sz="8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278,622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a:solidFill>
                            <a:schemeClr val="tx1">
                              <a:lumMod val="50000"/>
                              <a:lumOff val="50000"/>
                            </a:schemeClr>
                          </a:solidFill>
                          <a:latin typeface="Times New Roman" pitchFamily="18" charset="0"/>
                          <a:cs typeface="Times New Roman" pitchFamily="18" charset="0"/>
                        </a:rPr>
                        <a:t>Ndertim rruga Frutikulture lagja e Gramshjoteve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386,134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pt-BR" sz="800" b="0" i="0" u="none" strike="noStrike">
                          <a:solidFill>
                            <a:schemeClr val="tx1">
                              <a:lumMod val="50000"/>
                              <a:lumOff val="50000"/>
                            </a:schemeClr>
                          </a:solidFill>
                          <a:latin typeface="Times New Roman" pitchFamily="18" charset="0"/>
                          <a:cs typeface="Times New Roman" pitchFamily="18" charset="0"/>
                        </a:rPr>
                        <a:t>Ndertim rruga Azem Galica Frutikulture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525,114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a:solidFill>
                            <a:schemeClr val="tx1">
                              <a:lumMod val="50000"/>
                              <a:lumOff val="50000"/>
                            </a:schemeClr>
                          </a:solidFill>
                          <a:latin typeface="Times New Roman" pitchFamily="18" charset="0"/>
                          <a:cs typeface="Times New Roman" pitchFamily="18" charset="0"/>
                        </a:rPr>
                        <a:t>Rruget Qender-Valias (Pjeshkorja+Velipoje)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233,025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pt-BR" sz="800" b="0" i="0" u="none" strike="noStrike">
                          <a:solidFill>
                            <a:schemeClr val="tx1">
                              <a:lumMod val="50000"/>
                              <a:lumOff val="50000"/>
                            </a:schemeClr>
                          </a:solidFill>
                          <a:latin typeface="Times New Roman" pitchFamily="18" charset="0"/>
                          <a:cs typeface="Times New Roman" pitchFamily="18" charset="0"/>
                        </a:rPr>
                        <a:t>Asfaltim rruga "Arras+Horizonti"  Bathore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554,751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69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800" b="0" i="0" u="none" strike="noStrike">
                          <a:solidFill>
                            <a:schemeClr val="tx1">
                              <a:lumMod val="50000"/>
                              <a:lumOff val="50000"/>
                            </a:schemeClr>
                          </a:solidFill>
                          <a:latin typeface="Times New Roman" pitchFamily="18" charset="0"/>
                          <a:cs typeface="Times New Roman" pitchFamily="18" charset="0"/>
                        </a:rPr>
                        <a:t>Mbikalim ne rrugen kryesore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r" fontAlgn="b"/>
                      <a:r>
                        <a:rPr lang="en-US" sz="800" b="0" i="0" u="none" strike="noStrike" dirty="0">
                          <a:solidFill>
                            <a:schemeClr val="tx1">
                              <a:lumMod val="50000"/>
                              <a:lumOff val="50000"/>
                            </a:schemeClr>
                          </a:solidFill>
                          <a:latin typeface="Times New Roman" pitchFamily="18" charset="0"/>
                          <a:cs typeface="Times New Roman" pitchFamily="18" charset="0"/>
                        </a:rPr>
                        <a:t>1,277,747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r>
              <a:tr h="146002">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noFill/>
                  </a:tcPr>
                </a:tc>
                <a:tc>
                  <a:txBody>
                    <a:bodyPr/>
                    <a:lstStyle/>
                    <a:p>
                      <a:pPr algn="l" fontAlgn="b"/>
                      <a:r>
                        <a:rPr lang="en-US" sz="1000" b="1" i="0" u="none" strike="noStrike" dirty="0">
                          <a:solidFill>
                            <a:schemeClr val="bg1"/>
                          </a:solidFill>
                          <a:latin typeface="Times New Roman" pitchFamily="18" charset="0"/>
                          <a:cs typeface="Times New Roman" pitchFamily="18" charset="0"/>
                        </a:rPr>
                        <a:t> </a:t>
                      </a:r>
                      <a:r>
                        <a:rPr lang="en-US" sz="1000" b="1" i="0" u="none" strike="noStrike" dirty="0" smtClean="0">
                          <a:solidFill>
                            <a:schemeClr val="bg1"/>
                          </a:solidFill>
                          <a:latin typeface="Times New Roman" pitchFamily="18" charset="0"/>
                          <a:cs typeface="Times New Roman" pitchFamily="18" charset="0"/>
                        </a:rPr>
                        <a:t>TOTALI I INVESTIMEVE</a:t>
                      </a:r>
                      <a:r>
                        <a:rPr lang="en-US" sz="1000" b="1" i="0" u="none" strike="noStrike" baseline="0" dirty="0" smtClean="0">
                          <a:solidFill>
                            <a:schemeClr val="bg1"/>
                          </a:solidFill>
                          <a:latin typeface="Times New Roman" pitchFamily="18" charset="0"/>
                          <a:cs typeface="Times New Roman" pitchFamily="18" charset="0"/>
                        </a:rPr>
                        <a:t> NE INFRASTRUKTUREN RRUGORE</a:t>
                      </a:r>
                      <a:endParaRPr lang="en-US" sz="10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424,087,761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158,218,957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bl>
          </a:graphicData>
        </a:graphic>
      </p:graphicFrame>
      <p:graphicFrame>
        <p:nvGraphicFramePr>
          <p:cNvPr id="3" name="Table 2"/>
          <p:cNvGraphicFramePr>
            <a:graphicFrameLocks noGrp="1"/>
          </p:cNvGraphicFramePr>
          <p:nvPr/>
        </p:nvGraphicFramePr>
        <p:xfrm>
          <a:off x="304801" y="60960"/>
          <a:ext cx="8534399" cy="548640"/>
        </p:xfrm>
        <a:graphic>
          <a:graphicData uri="http://schemas.openxmlformats.org/drawingml/2006/table">
            <a:tbl>
              <a:tblPr/>
              <a:tblGrid>
                <a:gridCol w="349226"/>
                <a:gridCol w="4855893"/>
                <a:gridCol w="468958"/>
                <a:gridCol w="399115"/>
                <a:gridCol w="399115"/>
                <a:gridCol w="984482"/>
                <a:gridCol w="1077610"/>
              </a:tblGrid>
              <a:tr h="177800">
                <a:tc>
                  <a:txBody>
                    <a:bodyPr/>
                    <a:lstStyle/>
                    <a:p>
                      <a:pPr algn="l" fontAlgn="b"/>
                      <a:r>
                        <a:rPr lang="en-US" sz="1200" b="1" i="0" u="none" strike="noStrike" dirty="0">
                          <a:solidFill>
                            <a:schemeClr val="bg1"/>
                          </a:solidFill>
                          <a:latin typeface="Times New Roman" pitchFamily="18" charset="0"/>
                          <a:cs typeface="Times New Roman" pitchFamily="18" charset="0"/>
                        </a:rPr>
                        <a:t>Nr</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1" i="0" u="none" strike="noStrike" dirty="0" smtClean="0">
                          <a:solidFill>
                            <a:schemeClr val="bg1"/>
                          </a:solidFill>
                          <a:latin typeface="Times New Roman" pitchFamily="18" charset="0"/>
                          <a:cs typeface="Times New Roman" pitchFamily="18" charset="0"/>
                        </a:rPr>
                        <a:t>EMERTIMI  I  OBJEKTIT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05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Vlera</a:t>
                      </a:r>
                      <a:r>
                        <a:rPr lang="en-US" sz="1050" b="0" i="0" u="none" strike="noStrike" dirty="0">
                          <a:solidFill>
                            <a:schemeClr val="bg1"/>
                          </a:solidFill>
                          <a:latin typeface="Times New Roman" pitchFamily="18" charset="0"/>
                          <a:cs typeface="Times New Roman" pitchFamily="18" charset="0"/>
                        </a:rPr>
                        <a:t> e </a:t>
                      </a:r>
                      <a:r>
                        <a:rPr lang="en-US" sz="1050" b="0" i="0" u="none" strike="noStrike" dirty="0" err="1">
                          <a:solidFill>
                            <a:schemeClr val="bg1"/>
                          </a:solidFill>
                          <a:latin typeface="Times New Roman" pitchFamily="18" charset="0"/>
                          <a:cs typeface="Times New Roman" pitchFamily="18" charset="0"/>
                        </a:rPr>
                        <a:t>plote</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Inv </a:t>
                      </a:r>
                      <a:r>
                        <a:rPr lang="en-US" sz="1050" b="0" i="0" u="none" strike="noStrike" dirty="0" err="1">
                          <a:solidFill>
                            <a:schemeClr val="bg1"/>
                          </a:solidFill>
                          <a:latin typeface="Times New Roman" pitchFamily="18" charset="0"/>
                          <a:cs typeface="Times New Roman" pitchFamily="18" charset="0"/>
                        </a:rPr>
                        <a:t>vazhd</a:t>
                      </a:r>
                      <a:r>
                        <a:rPr lang="en-US" sz="1050" b="0" i="0" u="none" strike="noStrike" dirty="0">
                          <a:solidFill>
                            <a:schemeClr val="bg1"/>
                          </a:solidFill>
                          <a:latin typeface="Times New Roman" pitchFamily="18" charset="0"/>
                          <a:cs typeface="Times New Roman" pitchFamily="18" charset="0"/>
                        </a:rPr>
                        <a:t> </a:t>
                      </a:r>
                      <a:r>
                        <a:rPr lang="en-US" sz="1050" b="0" i="0" u="none" strike="noStrike" dirty="0" err="1">
                          <a:solidFill>
                            <a:schemeClr val="bg1"/>
                          </a:solidFill>
                          <a:latin typeface="Times New Roman" pitchFamily="18" charset="0"/>
                          <a:cs typeface="Times New Roman" pitchFamily="18" charset="0"/>
                        </a:rPr>
                        <a:t>nga</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smtClean="0">
                          <a:solidFill>
                            <a:schemeClr val="bg1"/>
                          </a:solidFill>
                          <a:latin typeface="Times New Roman" pitchFamily="18" charset="0"/>
                          <a:cs typeface="Times New Roman" pitchFamily="18" charset="0"/>
                        </a:rPr>
                        <a: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L(m)</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a:solidFill>
                            <a:schemeClr val="bg1"/>
                          </a:solidFill>
                          <a:latin typeface="Times New Roman" pitchFamily="18" charset="0"/>
                          <a:cs typeface="Times New Roman" pitchFamily="18" charset="0"/>
                        </a:rPr>
                        <a:t>b(asf)</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b(</a:t>
                      </a:r>
                      <a:r>
                        <a:rPr lang="en-US" sz="1050" b="0" i="0" u="none" strike="noStrike" dirty="0" err="1">
                          <a:solidFill>
                            <a:schemeClr val="bg1"/>
                          </a:solidFill>
                          <a:latin typeface="Times New Roman" pitchFamily="18" charset="0"/>
                          <a:cs typeface="Times New Roman" pitchFamily="18" charset="0"/>
                        </a:rPr>
                        <a:t>tr</a:t>
                      </a:r>
                      <a:r>
                        <a:rPr lang="en-US" sz="1050" b="0" i="0" u="none" strike="noStrike" dirty="0">
                          <a:solidFill>
                            <a:schemeClr val="bg1"/>
                          </a:solidFill>
                          <a:latin typeface="Times New Roman" pitchFamily="18" charset="0"/>
                          <a:cs typeface="Times New Roman" pitchFamily="18" charset="0"/>
                        </a:rPr>
                        <a:t>)</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e </a:t>
                      </a:r>
                      <a:r>
                        <a:rPr lang="en-US" sz="1050" b="0" i="0" u="none" strike="noStrike" dirty="0" err="1">
                          <a:solidFill>
                            <a:schemeClr val="bg1"/>
                          </a:solidFill>
                          <a:latin typeface="Times New Roman" pitchFamily="18" charset="0"/>
                          <a:cs typeface="Times New Roman" pitchFamily="18" charset="0"/>
                        </a:rPr>
                        <a:t>projektit</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viti</a:t>
                      </a:r>
                      <a:r>
                        <a:rPr lang="en-US" sz="1050" b="0" i="0" u="none" strike="noStrike" dirty="0">
                          <a:solidFill>
                            <a:schemeClr val="bg1"/>
                          </a:solidFill>
                          <a:latin typeface="Times New Roman" pitchFamily="18" charset="0"/>
                          <a:cs typeface="Times New Roman" pitchFamily="18" charset="0"/>
                        </a:rPr>
                        <a:t> 2012</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shtesa</a:t>
                      </a:r>
                      <a:r>
                        <a:rPr lang="en-US" sz="1050" b="0" i="0" u="none" strike="noStrike" dirty="0">
                          <a:solidFill>
                            <a:schemeClr val="bg1"/>
                          </a:solidFill>
                          <a:latin typeface="Times New Roman" pitchFamily="18" charset="0"/>
                          <a:cs typeface="Times New Roman" pitchFamily="18" charset="0"/>
                        </a:rPr>
                        <a:t> 2013</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0997" y="760321"/>
          <a:ext cx="8458202" cy="5945279"/>
        </p:xfrm>
        <a:graphic>
          <a:graphicData uri="http://schemas.openxmlformats.org/drawingml/2006/table">
            <a:tbl>
              <a:tblPr/>
              <a:tblGrid>
                <a:gridCol w="341320"/>
                <a:gridCol w="4154483"/>
                <a:gridCol w="838200"/>
                <a:gridCol w="685800"/>
                <a:gridCol w="305970"/>
                <a:gridCol w="962194"/>
                <a:gridCol w="1170235"/>
              </a:tblGrid>
              <a:tr h="228583">
                <a:tc>
                  <a:txBody>
                    <a:bodyPr/>
                    <a:lstStyle/>
                    <a:p>
                      <a:pPr algn="r" fontAlgn="b"/>
                      <a:r>
                        <a:rPr lang="en-US" sz="1000" b="0" i="0" u="none" strike="noStrike" dirty="0">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KUZ </a:t>
                      </a:r>
                      <a:r>
                        <a:rPr lang="en-US" sz="1000" b="0" i="0" u="none" strike="noStrike" dirty="0" err="1">
                          <a:latin typeface="Times New Roman" pitchFamily="18" charset="0"/>
                          <a:cs typeface="Times New Roman" pitchFamily="18" charset="0"/>
                        </a:rPr>
                        <a:t>Valias</a:t>
                      </a:r>
                      <a:r>
                        <a:rPr lang="en-US" sz="1000" b="0" i="0" u="none" strike="noStrike" dirty="0">
                          <a:latin typeface="Times New Roman" pitchFamily="18" charset="0"/>
                          <a:cs typeface="Times New Roman" pitchFamily="18" charset="0"/>
                        </a:rPr>
                        <a:t> I </a:t>
                      </a:r>
                      <a:r>
                        <a:rPr lang="en-US" sz="1000" b="0" i="0" u="none" strike="noStrike" dirty="0" err="1">
                          <a:latin typeface="Times New Roman" pitchFamily="18" charset="0"/>
                          <a:cs typeface="Times New Roman" pitchFamily="18" charset="0"/>
                        </a:rPr>
                        <a:t>Ri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Gjirokastra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nyja</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262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D=1500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8,120,110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78360">
                <a:tc>
                  <a:txBody>
                    <a:bodyPr/>
                    <a:lstStyle/>
                    <a:p>
                      <a:pPr algn="r" fontAlgn="b"/>
                      <a:r>
                        <a:rPr lang="en-US" sz="1000" b="0" i="0" u="none" strike="noStrike">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KUZ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Zadrima</a:t>
                      </a:r>
                      <a:r>
                        <a:rPr lang="en-US" sz="1000" b="0" i="0" u="none" strike="noStrike" dirty="0">
                          <a:latin typeface="Times New Roman" pitchFamily="18" charset="0"/>
                          <a:cs typeface="Times New Roman" pitchFamily="18" charset="0"/>
                        </a:rPr>
                        <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D=400+800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12,138,318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err="1">
                          <a:latin typeface="Times New Roman" pitchFamily="18" charset="0"/>
                          <a:cs typeface="Times New Roman" pitchFamily="18" charset="0"/>
                        </a:rPr>
                        <a:t>Sistemim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kanali</a:t>
                      </a:r>
                      <a:r>
                        <a:rPr lang="en-US" sz="1000" b="0" i="0" u="none" strike="noStrike" dirty="0">
                          <a:latin typeface="Times New Roman" pitchFamily="18" charset="0"/>
                          <a:cs typeface="Times New Roman" pitchFamily="18" charset="0"/>
                        </a:rPr>
                        <a:t> ne </a:t>
                      </a:r>
                      <a:r>
                        <a:rPr lang="en-US" sz="1000" b="0" i="0" u="none" strike="noStrike" dirty="0" err="1">
                          <a:latin typeface="Times New Roman" pitchFamily="18" charset="0"/>
                          <a:cs typeface="Times New Roman" pitchFamily="18" charset="0"/>
                        </a:rPr>
                        <a:t>Frutikulture</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3,000,000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K.U.Z </a:t>
                      </a:r>
                      <a:r>
                        <a:rPr lang="en-US" sz="1000" b="0" i="0" u="none" strike="noStrike" dirty="0" err="1">
                          <a:latin typeface="Times New Roman" pitchFamily="18" charset="0"/>
                          <a:cs typeface="Times New Roman" pitchFamily="18" charset="0"/>
                        </a:rPr>
                        <a:t>tek</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Drini</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Zana,lagja</a:t>
                      </a:r>
                      <a:r>
                        <a:rPr lang="en-US" sz="1000" b="0" i="0" u="none" strike="noStrike" dirty="0">
                          <a:latin typeface="Times New Roman" pitchFamily="18" charset="0"/>
                          <a:cs typeface="Times New Roman" pitchFamily="18" charset="0"/>
                        </a:rPr>
                        <a:t> 1,2,3,4 </a:t>
                      </a:r>
                      <a:r>
                        <a:rPr lang="en-US" sz="1000" b="0" i="0" u="none" strike="noStrike" dirty="0" err="1">
                          <a:latin typeface="Times New Roman" pitchFamily="18" charset="0"/>
                          <a:cs typeface="Times New Roman" pitchFamily="18" charset="0"/>
                        </a:rPr>
                        <a:t>Bathore</a:t>
                      </a:r>
                      <a:r>
                        <a:rPr lang="en-US" sz="1000" b="0" i="0" u="none" strike="noStrike" dirty="0">
                          <a:latin typeface="Times New Roman" pitchFamily="18" charset="0"/>
                          <a:cs typeface="Times New Roman" pitchFamily="18" charset="0"/>
                        </a:rPr>
                        <a:t> L=1120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12,019,344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rruga</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Lura+K.u.z</a:t>
                      </a:r>
                      <a:r>
                        <a:rPr lang="en-US" sz="1000" b="0" i="0" u="none" strike="noStrike" dirty="0">
                          <a:latin typeface="Times New Roman" pitchFamily="18" charset="0"/>
                          <a:cs typeface="Times New Roman" pitchFamily="18" charset="0"/>
                        </a:rPr>
                        <a:t> e </a:t>
                      </a:r>
                      <a:r>
                        <a:rPr lang="en-US" sz="1000" b="0" i="0" u="none" strike="noStrike" dirty="0" err="1">
                          <a:latin typeface="Times New Roman" pitchFamily="18" charset="0"/>
                          <a:cs typeface="Times New Roman" pitchFamily="18" charset="0"/>
                        </a:rPr>
                        <a:t>lagjes</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Lura</a:t>
                      </a:r>
                      <a:endParaRPr lang="en-US" sz="1000" b="0" i="0" u="none" strike="noStrike" dirty="0">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Times New Roman" pitchFamily="18" charset="0"/>
                          <a:cs typeface="Times New Roman" pitchFamily="18" charset="0"/>
                        </a:rPr>
                        <a:t>1,391,833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dirty="0" err="1">
                          <a:solidFill>
                            <a:schemeClr val="tx1">
                              <a:lumMod val="50000"/>
                              <a:lumOff val="50000"/>
                            </a:schemeClr>
                          </a:solidFill>
                          <a:latin typeface="Times New Roman" pitchFamily="18" charset="0"/>
                          <a:cs typeface="Times New Roman" pitchFamily="18" charset="0"/>
                        </a:rPr>
                        <a:t>Ndertim</a:t>
                      </a:r>
                      <a:r>
                        <a:rPr lang="en-US" sz="900" b="0" i="0" u="none" strike="noStrike" dirty="0">
                          <a:solidFill>
                            <a:schemeClr val="tx1">
                              <a:lumMod val="50000"/>
                              <a:lumOff val="50000"/>
                            </a:schemeClr>
                          </a:solidFill>
                          <a:latin typeface="Times New Roman" pitchFamily="18" charset="0"/>
                          <a:cs typeface="Times New Roman" pitchFamily="18" charset="0"/>
                        </a:rPr>
                        <a:t> K.U.Z </a:t>
                      </a:r>
                      <a:r>
                        <a:rPr lang="en-US" sz="900" b="0" i="0" u="none" strike="noStrike" dirty="0" err="1">
                          <a:solidFill>
                            <a:schemeClr val="tx1">
                              <a:lumMod val="50000"/>
                              <a:lumOff val="50000"/>
                            </a:schemeClr>
                          </a:solidFill>
                          <a:latin typeface="Times New Roman" pitchFamily="18" charset="0"/>
                          <a:cs typeface="Times New Roman" pitchFamily="18" charset="0"/>
                        </a:rPr>
                        <a:t>Bathore</a:t>
                      </a:r>
                      <a:r>
                        <a:rPr lang="en-US" sz="900" b="0" i="0" u="none" strike="noStrike" dirty="0">
                          <a:solidFill>
                            <a:schemeClr val="tx1">
                              <a:lumMod val="50000"/>
                              <a:lumOff val="50000"/>
                            </a:schemeClr>
                          </a:solidFill>
                          <a:latin typeface="Times New Roman" pitchFamily="18" charset="0"/>
                          <a:cs typeface="Times New Roman" pitchFamily="18" charset="0"/>
                        </a:rPr>
                        <a:t> 7  </a:t>
                      </a:r>
                      <a:r>
                        <a:rPr lang="en-US" sz="900" b="0" i="0" u="none" strike="noStrike" dirty="0" err="1">
                          <a:solidFill>
                            <a:schemeClr val="tx1">
                              <a:lumMod val="50000"/>
                              <a:lumOff val="50000"/>
                            </a:schemeClr>
                          </a:solidFill>
                          <a:latin typeface="Times New Roman" pitchFamily="18" charset="0"/>
                          <a:cs typeface="Times New Roman" pitchFamily="18" charset="0"/>
                        </a:rPr>
                        <a:t>Rruga</a:t>
                      </a:r>
                      <a:r>
                        <a:rPr lang="en-US" sz="900" b="0" i="0" u="none" strike="noStrike" dirty="0">
                          <a:solidFill>
                            <a:schemeClr val="tx1">
                              <a:lumMod val="50000"/>
                              <a:lumOff val="50000"/>
                            </a:schemeClr>
                          </a:solidFill>
                          <a:latin typeface="Times New Roman" pitchFamily="18" charset="0"/>
                          <a:cs typeface="Times New Roman" pitchFamily="18" charset="0"/>
                        </a:rPr>
                        <a:t> 7 </a:t>
                      </a:r>
                      <a:r>
                        <a:rPr lang="en-US" sz="900" b="0" i="0" u="none" strike="noStrike" dirty="0" err="1">
                          <a:solidFill>
                            <a:schemeClr val="tx1">
                              <a:lumMod val="50000"/>
                              <a:lumOff val="50000"/>
                            </a:schemeClr>
                          </a:solidFill>
                          <a:latin typeface="Times New Roman" pitchFamily="18" charset="0"/>
                          <a:cs typeface="Times New Roman" pitchFamily="18" charset="0"/>
                        </a:rPr>
                        <a:t>Marsi</a:t>
                      </a:r>
                      <a:endParaRPr lang="en-US" sz="9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258,363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Ndertim K.U.Z + rruga "Gramshalinjve"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141,883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Ndertim rruga Bathore 5 (vazhdim ) K.U.Z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9</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K.U.Z rruga "Klos"  Bathore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36,800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10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K.U.Z </a:t>
                      </a:r>
                      <a:r>
                        <a:rPr lang="en-US" sz="900" b="0" i="0" u="none" strike="noStrike" dirty="0" err="1">
                          <a:solidFill>
                            <a:schemeClr val="tx1">
                              <a:lumMod val="50000"/>
                              <a:lumOff val="50000"/>
                            </a:schemeClr>
                          </a:solidFill>
                          <a:latin typeface="Times New Roman" pitchFamily="18" charset="0"/>
                          <a:cs typeface="Times New Roman" pitchFamily="18" charset="0"/>
                        </a:rPr>
                        <a:t>rruga</a:t>
                      </a:r>
                      <a:r>
                        <a:rPr lang="en-US" sz="900" b="0" i="0" u="none" strike="noStrike" dirty="0">
                          <a:solidFill>
                            <a:schemeClr val="tx1">
                              <a:lumMod val="50000"/>
                              <a:lumOff val="50000"/>
                            </a:schemeClr>
                          </a:solidFill>
                          <a:latin typeface="Times New Roman" pitchFamily="18" charset="0"/>
                          <a:cs typeface="Times New Roman" pitchFamily="18" charset="0"/>
                        </a:rPr>
                        <a:t> "</a:t>
                      </a:r>
                      <a:r>
                        <a:rPr lang="en-US" sz="900" b="0" i="0" u="none" strike="noStrike" dirty="0" err="1">
                          <a:solidFill>
                            <a:schemeClr val="tx1">
                              <a:lumMod val="50000"/>
                              <a:lumOff val="50000"/>
                            </a:schemeClr>
                          </a:solidFill>
                          <a:latin typeface="Times New Roman" pitchFamily="18" charset="0"/>
                          <a:cs typeface="Times New Roman" pitchFamily="18" charset="0"/>
                        </a:rPr>
                        <a:t>Korça</a:t>
                      </a:r>
                      <a:r>
                        <a:rPr lang="en-US" sz="900" b="0" i="0" u="none" strike="noStrike" dirty="0">
                          <a:solidFill>
                            <a:schemeClr val="tx1">
                              <a:lumMod val="50000"/>
                              <a:lumOff val="50000"/>
                            </a:schemeClr>
                          </a:solidFill>
                          <a:latin typeface="Times New Roman" pitchFamily="18" charset="0"/>
                          <a:cs typeface="Times New Roman" pitchFamily="18" charset="0"/>
                        </a:rPr>
                        <a:t>" </a:t>
                      </a:r>
                      <a:r>
                        <a:rPr lang="en-US" sz="900" b="0" i="0" u="none" strike="noStrike" dirty="0" err="1">
                          <a:solidFill>
                            <a:schemeClr val="tx1">
                              <a:lumMod val="50000"/>
                              <a:lumOff val="50000"/>
                            </a:schemeClr>
                          </a:solidFill>
                          <a:latin typeface="Times New Roman" pitchFamily="18" charset="0"/>
                          <a:cs typeface="Times New Roman" pitchFamily="18" charset="0"/>
                        </a:rPr>
                        <a:t>Laknas</a:t>
                      </a:r>
                      <a:endParaRPr lang="en-US" sz="900" b="0" i="0" u="none" strike="noStrike" dirty="0">
                        <a:solidFill>
                          <a:schemeClr val="tx1">
                            <a:lumMod val="50000"/>
                            <a:lumOff val="50000"/>
                          </a:schemeClr>
                        </a:solidFill>
                        <a:latin typeface="Times New Roman" pitchFamily="18" charset="0"/>
                        <a:cs typeface="Times New Roman" pitchFamily="18" charset="0"/>
                      </a:endParaRP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53,633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11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K.U.Z rruga " Zanave" Bathore  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78,176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12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Ndertim K.U.Z Bathore 1 segment lidhes</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65,394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13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Ndertim K.U.Z tek  rruga Azem Galica Frutikulture (shtese kontrate)</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dirty="0">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103,966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900" b="0" i="0" u="none" strike="noStrike">
                          <a:solidFill>
                            <a:schemeClr val="tx1">
                              <a:lumMod val="50000"/>
                              <a:lumOff val="50000"/>
                            </a:schemeClr>
                          </a:solidFill>
                          <a:latin typeface="Times New Roman" pitchFamily="18" charset="0"/>
                          <a:cs typeface="Times New Roman" pitchFamily="18" charset="0"/>
                        </a:rPr>
                        <a:t>14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Mbikqyres kolaudues K.U.Z</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900" b="0" i="0" u="none" strike="noStrike">
                          <a:solidFill>
                            <a:schemeClr val="tx1">
                              <a:lumMod val="50000"/>
                              <a:lumOff val="50000"/>
                            </a:schemeClr>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900" b="0" i="0" u="none" strike="noStrike" dirty="0">
                          <a:solidFill>
                            <a:schemeClr val="tx1">
                              <a:lumMod val="50000"/>
                              <a:lumOff val="50000"/>
                            </a:schemeClr>
                          </a:solidFill>
                          <a:latin typeface="Times New Roman" pitchFamily="18" charset="0"/>
                          <a:cs typeface="Times New Roman" pitchFamily="18" charset="0"/>
                        </a:rPr>
                        <a:t>750,000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ctr"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dirty="0">
                          <a:solidFill>
                            <a:schemeClr val="bg1"/>
                          </a:solidFill>
                          <a:latin typeface="Times New Roman" pitchFamily="18" charset="0"/>
                          <a:cs typeface="Times New Roman" pitchFamily="18" charset="0"/>
                        </a:rPr>
                        <a:t>TOTALI INVESTIME NE KUZ</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1" i="0" u="none" strike="noStrike">
                          <a:solidFill>
                            <a:schemeClr val="bg1"/>
                          </a:solidFill>
                          <a:latin typeface="Times New Roman" pitchFamily="18" charset="0"/>
                          <a:cs typeface="Times New Roman" pitchFamily="18" charset="0"/>
                        </a:rPr>
                        <a:t>23,258,428</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14,899,392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30764">
                <a:tc>
                  <a:txBody>
                    <a:bodyPr/>
                    <a:lstStyle/>
                    <a:p>
                      <a:pPr algn="r" fontAlgn="b"/>
                      <a:r>
                        <a:rPr lang="en-US" sz="1000" b="0" i="0" u="none" strike="noStrike">
                          <a:latin typeface="Times New Roman" pitchFamily="18" charset="0"/>
                          <a:cs typeface="Times New Roman" pitchFamily="18" charset="0"/>
                        </a:rPr>
                        <a:t>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Te ndryshme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Lyerje Shkollash</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4,000,000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3</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Te ndryshme arsimi (mbikqyres e kolaud)</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dirty="0">
                          <a:latin typeface="Times New Roman" pitchFamily="18" charset="0"/>
                          <a:cs typeface="Times New Roman" pitchFamily="18" charset="0"/>
                        </a:rPr>
                        <a:t>400,000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4</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Ndertim shkolla 9-vjeç lagja 4 (shtese e f.zh.r)</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5,773,020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err="1">
                          <a:latin typeface="Times New Roman" pitchFamily="18" charset="0"/>
                          <a:cs typeface="Times New Roman" pitchFamily="18" charset="0"/>
                        </a:rPr>
                        <a:t>Ndertim</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shkolla</a:t>
                      </a:r>
                      <a:r>
                        <a:rPr lang="en-US" sz="1000" b="0" i="0" u="none" strike="noStrike" dirty="0">
                          <a:latin typeface="Times New Roman" pitchFamily="18" charset="0"/>
                          <a:cs typeface="Times New Roman" pitchFamily="18" charset="0"/>
                        </a:rPr>
                        <a:t> 9-vjeç </a:t>
                      </a:r>
                      <a:r>
                        <a:rPr lang="en-US" sz="1000" b="0" i="0" u="none" strike="noStrike" dirty="0" err="1">
                          <a:latin typeface="Times New Roman" pitchFamily="18" charset="0"/>
                          <a:cs typeface="Times New Roman" pitchFamily="18" charset="0"/>
                        </a:rPr>
                        <a:t>lagja</a:t>
                      </a:r>
                      <a:r>
                        <a:rPr lang="en-US" sz="1000" b="0" i="0" u="none" strike="noStrike" dirty="0">
                          <a:latin typeface="Times New Roman" pitchFamily="18" charset="0"/>
                          <a:cs typeface="Times New Roman" pitchFamily="18" charset="0"/>
                        </a:rPr>
                        <a:t> 4 (</a:t>
                      </a:r>
                      <a:r>
                        <a:rPr lang="en-US" sz="1000" b="0" i="0" u="none" strike="noStrike" dirty="0" err="1">
                          <a:latin typeface="Times New Roman" pitchFamily="18" charset="0"/>
                          <a:cs typeface="Times New Roman" pitchFamily="18" charset="0"/>
                        </a:rPr>
                        <a:t>shtese</a:t>
                      </a:r>
                      <a:r>
                        <a:rPr lang="en-US" sz="1000" b="0" i="0" u="none" strike="noStrike" dirty="0">
                          <a:latin typeface="Times New Roman" pitchFamily="18" charset="0"/>
                          <a:cs typeface="Times New Roman" pitchFamily="18" charset="0"/>
                        </a:rPr>
                        <a:t> </a:t>
                      </a:r>
                      <a:r>
                        <a:rPr lang="en-US" sz="1000" b="0" i="0" u="none" strike="noStrike" dirty="0" err="1">
                          <a:latin typeface="Times New Roman" pitchFamily="18" charset="0"/>
                          <a:cs typeface="Times New Roman" pitchFamily="18" charset="0"/>
                        </a:rPr>
                        <a:t>kontr</a:t>
                      </a:r>
                      <a:r>
                        <a:rPr lang="en-US" sz="1000" b="0" i="0" u="none" strike="noStrike" dirty="0">
                          <a:latin typeface="Times New Roman" pitchFamily="18" charset="0"/>
                          <a:cs typeface="Times New Roman" pitchFamily="18" charset="0"/>
                        </a:rPr>
                        <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Times New Roman" pitchFamily="18" charset="0"/>
                          <a:cs typeface="Times New Roman" pitchFamily="18" charset="0"/>
                        </a:rPr>
                        <a:t>1,451,800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5</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Times New Roman" pitchFamily="18" charset="0"/>
                          <a:cs typeface="Times New Roman" pitchFamily="18" charset="0"/>
                        </a:rPr>
                        <a:t>Ndertim kopshti Zall Mner (shtese fzhr)</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6,044,322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r" fontAlgn="b"/>
                      <a:r>
                        <a:rPr lang="en-US" sz="1000" b="0" i="0" u="none" strike="noStrike">
                          <a:latin typeface="Times New Roman" pitchFamily="18" charset="0"/>
                          <a:cs typeface="Times New Roman" pitchFamily="18" charset="0"/>
                        </a:rPr>
                        <a:t>6</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sv-SE" sz="1000" b="0" i="0" u="none" strike="noStrike">
                          <a:latin typeface="Times New Roman" pitchFamily="18" charset="0"/>
                          <a:cs typeface="Times New Roman" pitchFamily="18" charset="0"/>
                        </a:rPr>
                        <a:t>Blerje dyer druri per shkollat</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Times New Roman" pitchFamily="18" charset="0"/>
                          <a:cs typeface="Times New Roman" pitchFamily="18" charset="0"/>
                        </a:rPr>
                        <a:t>480,000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30764">
                <a:tc>
                  <a:txBody>
                    <a:bodyPr/>
                    <a:lstStyle/>
                    <a:p>
                      <a:pPr algn="l" fontAlgn="b"/>
                      <a:r>
                        <a:rPr lang="en-US" sz="10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it-IT" sz="1000" b="0" i="0" u="none" strike="noStrike" dirty="0">
                          <a:solidFill>
                            <a:schemeClr val="bg1"/>
                          </a:solidFill>
                          <a:latin typeface="Times New Roman" pitchFamily="18" charset="0"/>
                          <a:cs typeface="Times New Roman" pitchFamily="18" charset="0"/>
                        </a:rPr>
                        <a:t>TOTALI I INVESTIMEVE NE ARSIM</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0"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0"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0" i="0" u="none" strike="noStrike" dirty="0">
                          <a:solidFill>
                            <a:schemeClr val="bg1"/>
                          </a:solidFill>
                          <a:latin typeface="Times New Roman" pitchFamily="18" charset="0"/>
                          <a:cs typeface="Times New Roman" pitchFamily="18" charset="0"/>
                        </a:rPr>
                        <a:t>18,229,142</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0" i="0" u="none" strike="noStrike" dirty="0">
                          <a:solidFill>
                            <a:schemeClr val="bg1"/>
                          </a:solidFill>
                          <a:latin typeface="Times New Roman" pitchFamily="18" charset="0"/>
                          <a:cs typeface="Times New Roman" pitchFamily="18" charset="0"/>
                        </a:rPr>
                        <a:t>400,000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30764">
                <a:tc>
                  <a:txBody>
                    <a:bodyPr/>
                    <a:lstStyle/>
                    <a:p>
                      <a:pPr algn="l" fontAlgn="b"/>
                      <a:r>
                        <a:rPr lang="en-US" sz="1000" b="0"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dirty="0" err="1">
                          <a:solidFill>
                            <a:schemeClr val="bg1"/>
                          </a:solidFill>
                          <a:latin typeface="Times New Roman" pitchFamily="18" charset="0"/>
                          <a:cs typeface="Times New Roman" pitchFamily="18" charset="0"/>
                        </a:rPr>
                        <a:t>Shuma</a:t>
                      </a:r>
                      <a:r>
                        <a:rPr lang="en-US" sz="1000" b="1" i="0" u="none" strike="noStrike" dirty="0">
                          <a:solidFill>
                            <a:schemeClr val="bg1"/>
                          </a:solidFill>
                          <a:latin typeface="Times New Roman" pitchFamily="18" charset="0"/>
                          <a:cs typeface="Times New Roman" pitchFamily="18" charset="0"/>
                        </a:rPr>
                        <a:t> </a:t>
                      </a:r>
                      <a:r>
                        <a:rPr lang="en-US" sz="1000" b="1" i="0" u="none" strike="noStrike" dirty="0" err="1">
                          <a:solidFill>
                            <a:schemeClr val="bg1"/>
                          </a:solidFill>
                          <a:latin typeface="Times New Roman" pitchFamily="18" charset="0"/>
                          <a:cs typeface="Times New Roman" pitchFamily="18" charset="0"/>
                        </a:rPr>
                        <a:t>Investime</a:t>
                      </a:r>
                      <a:r>
                        <a:rPr lang="en-US" sz="1000" b="1" i="0" u="none" strike="noStrike" dirty="0">
                          <a:solidFill>
                            <a:schemeClr val="bg1"/>
                          </a:solidFill>
                          <a:latin typeface="Times New Roman" pitchFamily="18" charset="0"/>
                          <a:cs typeface="Times New Roman" pitchFamily="18" charset="0"/>
                        </a:rPr>
                        <a:t>  </a:t>
                      </a:r>
                      <a:r>
                        <a:rPr lang="en-US" sz="1000" b="1" i="0" u="none" strike="noStrike" dirty="0" err="1">
                          <a:solidFill>
                            <a:schemeClr val="bg1"/>
                          </a:solidFill>
                          <a:latin typeface="Times New Roman" pitchFamily="18" charset="0"/>
                          <a:cs typeface="Times New Roman" pitchFamily="18" charset="0"/>
                        </a:rPr>
                        <a:t>Bashkia</a:t>
                      </a:r>
                      <a:r>
                        <a:rPr lang="en-US" sz="10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0" i="0" u="none" strike="noStrike">
                          <a:solidFill>
                            <a:schemeClr val="bg1"/>
                          </a:solidFill>
                          <a:latin typeface="Times New Roman" pitchFamily="18" charset="0"/>
                          <a:cs typeface="Times New Roman" pitchFamily="18" charset="0"/>
                        </a:rPr>
                        <a:t>511,695,331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0" i="0" u="none" strike="noStrike" dirty="0">
                          <a:solidFill>
                            <a:schemeClr val="bg1"/>
                          </a:solidFill>
                          <a:latin typeface="Times New Roman" pitchFamily="18" charset="0"/>
                          <a:cs typeface="Times New Roman" pitchFamily="18" charset="0"/>
                        </a:rPr>
                        <a:t>201,144,527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30764">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000" b="1" i="0" u="none" strike="noStrike" dirty="0" err="1">
                          <a:latin typeface="Times New Roman" pitchFamily="18" charset="0"/>
                          <a:cs typeface="Times New Roman" pitchFamily="18" charset="0"/>
                        </a:rPr>
                        <a:t>Investime</a:t>
                      </a:r>
                      <a:r>
                        <a:rPr lang="en-US" sz="1000" b="1" i="0" u="none" strike="noStrike" dirty="0">
                          <a:latin typeface="Times New Roman" pitchFamily="18" charset="0"/>
                          <a:cs typeface="Times New Roman" pitchFamily="18" charset="0"/>
                        </a:rPr>
                        <a:t> 2 </a:t>
                      </a:r>
                      <a:r>
                        <a:rPr lang="en-US" sz="1000" b="1" i="0" u="none" strike="noStrike" dirty="0" err="1">
                          <a:latin typeface="Times New Roman" pitchFamily="18" charset="0"/>
                          <a:cs typeface="Times New Roman" pitchFamily="18" charset="0"/>
                        </a:rPr>
                        <a:t>Ndermarrjet</a:t>
                      </a:r>
                      <a:r>
                        <a:rPr lang="en-US" sz="1000" b="1" i="0" u="none" strike="noStrike" dirty="0">
                          <a:latin typeface="Times New Roman" pitchFamily="18" charset="0"/>
                          <a:cs typeface="Times New Roman" pitchFamily="18" charset="0"/>
                        </a:rPr>
                        <a:t> ne </a:t>
                      </a:r>
                      <a:r>
                        <a:rPr lang="en-US" sz="1000" b="1" i="0" u="none" strike="noStrike" dirty="0" err="1">
                          <a:latin typeface="Times New Roman" pitchFamily="18" charset="0"/>
                          <a:cs typeface="Times New Roman" pitchFamily="18" charset="0"/>
                        </a:rPr>
                        <a:t>vartesi</a:t>
                      </a:r>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000" b="0" i="0" u="none" strike="noStrike" dirty="0">
                          <a:latin typeface="Times New Roman" pitchFamily="18" charset="0"/>
                          <a:cs typeface="Times New Roman" pitchFamily="18" charset="0"/>
                        </a:rPr>
                        <a:t>3,280,000</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000" b="0"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230764">
                <a:tc>
                  <a:txBody>
                    <a:bodyPr/>
                    <a:lstStyle/>
                    <a:p>
                      <a:pPr algn="l" fontAlgn="b"/>
                      <a:r>
                        <a:rPr lang="en-US" sz="1000" b="1" i="0" u="none" strike="noStrike">
                          <a:solidFill>
                            <a:schemeClr val="bg1"/>
                          </a:solidFill>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000" b="1" i="0" u="none" strike="noStrike" dirty="0">
                          <a:solidFill>
                            <a:schemeClr val="bg1"/>
                          </a:solidFill>
                          <a:latin typeface="Times New Roman" pitchFamily="18" charset="0"/>
                          <a:cs typeface="Times New Roman" pitchFamily="18" charset="0"/>
                        </a:rPr>
                        <a:t>T O T A L I</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000" b="1" i="0" u="none" strike="noStrike" dirty="0">
                          <a:latin typeface="Times New Roman" pitchFamily="18" charset="0"/>
                          <a:cs typeface="Times New Roman" pitchFamily="18" charset="0"/>
                        </a:rPr>
                        <a:t> </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514,975,331</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000" b="1" i="0" u="none" strike="noStrike" dirty="0">
                          <a:solidFill>
                            <a:schemeClr val="bg1"/>
                          </a:solidFill>
                          <a:latin typeface="Times New Roman" pitchFamily="18" charset="0"/>
                          <a:cs typeface="Times New Roman" pitchFamily="18" charset="0"/>
                        </a:rPr>
                        <a:t>201,144,527</a:t>
                      </a:r>
                    </a:p>
                  </a:txBody>
                  <a:tcPr marL="0" marR="0" marT="0"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bl>
          </a:graphicData>
        </a:graphic>
      </p:graphicFrame>
      <p:graphicFrame>
        <p:nvGraphicFramePr>
          <p:cNvPr id="3" name="Table 2"/>
          <p:cNvGraphicFramePr>
            <a:graphicFrameLocks noGrp="1"/>
          </p:cNvGraphicFramePr>
          <p:nvPr/>
        </p:nvGraphicFramePr>
        <p:xfrm>
          <a:off x="381001" y="289560"/>
          <a:ext cx="8458198" cy="548640"/>
        </p:xfrm>
        <a:graphic>
          <a:graphicData uri="http://schemas.openxmlformats.org/drawingml/2006/table">
            <a:tbl>
              <a:tblPr/>
              <a:tblGrid>
                <a:gridCol w="346108"/>
                <a:gridCol w="4149691"/>
                <a:gridCol w="838200"/>
                <a:gridCol w="684968"/>
                <a:gridCol w="305632"/>
                <a:gridCol w="990600"/>
                <a:gridCol w="1142999"/>
              </a:tblGrid>
              <a:tr h="177800">
                <a:tc>
                  <a:txBody>
                    <a:bodyPr/>
                    <a:lstStyle/>
                    <a:p>
                      <a:pPr algn="l" fontAlgn="b"/>
                      <a:r>
                        <a:rPr lang="en-US" sz="1200" b="1" i="0" u="none" strike="noStrike" dirty="0">
                          <a:solidFill>
                            <a:schemeClr val="bg1"/>
                          </a:solidFill>
                          <a:latin typeface="Times New Roman" pitchFamily="18" charset="0"/>
                          <a:cs typeface="Times New Roman" pitchFamily="18" charset="0"/>
                        </a:rPr>
                        <a:t>Nr</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1" i="0" u="none" strike="noStrike" dirty="0" smtClean="0">
                          <a:solidFill>
                            <a:schemeClr val="bg1"/>
                          </a:solidFill>
                          <a:latin typeface="Times New Roman" pitchFamily="18" charset="0"/>
                          <a:cs typeface="Times New Roman" pitchFamily="18" charset="0"/>
                        </a:rPr>
                        <a:t>EMERTIMI  I  OBJEKTIT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05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Vlera</a:t>
                      </a:r>
                      <a:r>
                        <a:rPr lang="en-US" sz="1050" b="0" i="0" u="none" strike="noStrike" dirty="0">
                          <a:solidFill>
                            <a:schemeClr val="bg1"/>
                          </a:solidFill>
                          <a:latin typeface="Times New Roman" pitchFamily="18" charset="0"/>
                          <a:cs typeface="Times New Roman" pitchFamily="18" charset="0"/>
                        </a:rPr>
                        <a:t> e </a:t>
                      </a:r>
                      <a:r>
                        <a:rPr lang="en-US" sz="1050" b="0" i="0" u="none" strike="noStrike" dirty="0" err="1">
                          <a:solidFill>
                            <a:schemeClr val="bg1"/>
                          </a:solidFill>
                          <a:latin typeface="Times New Roman" pitchFamily="18" charset="0"/>
                          <a:cs typeface="Times New Roman" pitchFamily="18" charset="0"/>
                        </a:rPr>
                        <a:t>plote</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Inv </a:t>
                      </a:r>
                      <a:r>
                        <a:rPr lang="en-US" sz="1050" b="0" i="0" u="none" strike="noStrike" dirty="0" err="1">
                          <a:solidFill>
                            <a:schemeClr val="bg1"/>
                          </a:solidFill>
                          <a:latin typeface="Times New Roman" pitchFamily="18" charset="0"/>
                          <a:cs typeface="Times New Roman" pitchFamily="18" charset="0"/>
                        </a:rPr>
                        <a:t>vazhd</a:t>
                      </a:r>
                      <a:r>
                        <a:rPr lang="en-US" sz="1050" b="0" i="0" u="none" strike="noStrike" dirty="0">
                          <a:solidFill>
                            <a:schemeClr val="bg1"/>
                          </a:solidFill>
                          <a:latin typeface="Times New Roman" pitchFamily="18" charset="0"/>
                          <a:cs typeface="Times New Roman" pitchFamily="18" charset="0"/>
                        </a:rPr>
                        <a:t> </a:t>
                      </a:r>
                      <a:r>
                        <a:rPr lang="en-US" sz="1050" b="0" i="0" u="none" strike="noStrike" dirty="0" err="1">
                          <a:solidFill>
                            <a:schemeClr val="bg1"/>
                          </a:solidFill>
                          <a:latin typeface="Times New Roman" pitchFamily="18" charset="0"/>
                          <a:cs typeface="Times New Roman" pitchFamily="18" charset="0"/>
                        </a:rPr>
                        <a:t>nga</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smtClean="0">
                          <a:solidFill>
                            <a:schemeClr val="bg1"/>
                          </a:solidFill>
                          <a:latin typeface="Times New Roman" pitchFamily="18" charset="0"/>
                          <a:cs typeface="Times New Roman" pitchFamily="18" charset="0"/>
                        </a:rPr>
                        <a:t> </a:t>
                      </a:r>
                      <a:endParaRPr lang="en-US" sz="1200" b="1"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L(m)</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a:solidFill>
                            <a:schemeClr val="bg1"/>
                          </a:solidFill>
                          <a:latin typeface="Times New Roman" pitchFamily="18" charset="0"/>
                          <a:cs typeface="Times New Roman" pitchFamily="18" charset="0"/>
                        </a:rPr>
                        <a:t>b(asf)</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b(</a:t>
                      </a:r>
                      <a:r>
                        <a:rPr lang="en-US" sz="1050" b="0" i="0" u="none" strike="noStrike" dirty="0" err="1">
                          <a:solidFill>
                            <a:schemeClr val="bg1"/>
                          </a:solidFill>
                          <a:latin typeface="Times New Roman" pitchFamily="18" charset="0"/>
                          <a:cs typeface="Times New Roman" pitchFamily="18" charset="0"/>
                        </a:rPr>
                        <a:t>tr</a:t>
                      </a:r>
                      <a:r>
                        <a:rPr lang="en-US" sz="1050" b="0" i="0" u="none" strike="noStrike" dirty="0">
                          <a:solidFill>
                            <a:schemeClr val="bg1"/>
                          </a:solidFill>
                          <a:latin typeface="Times New Roman" pitchFamily="18" charset="0"/>
                          <a:cs typeface="Times New Roman" pitchFamily="18" charset="0"/>
                        </a:rPr>
                        <a:t>)</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e </a:t>
                      </a:r>
                      <a:r>
                        <a:rPr lang="en-US" sz="1050" b="0" i="0" u="none" strike="noStrike" dirty="0" err="1">
                          <a:solidFill>
                            <a:schemeClr val="bg1"/>
                          </a:solidFill>
                          <a:latin typeface="Times New Roman" pitchFamily="18" charset="0"/>
                          <a:cs typeface="Times New Roman" pitchFamily="18" charset="0"/>
                        </a:rPr>
                        <a:t>projektit</a:t>
                      </a:r>
                      <a:endParaRPr lang="en-US" sz="1050" b="0" i="0" u="none" strike="noStrike" dirty="0">
                        <a:solidFill>
                          <a:schemeClr val="bg1"/>
                        </a:solidFill>
                        <a:latin typeface="Times New Roman" pitchFamily="18" charset="0"/>
                        <a:cs typeface="Times New Roman" pitchFamily="18" charset="0"/>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viti</a:t>
                      </a:r>
                      <a:r>
                        <a:rPr lang="en-US" sz="1050" b="0" i="0" u="none" strike="noStrike" dirty="0">
                          <a:solidFill>
                            <a:schemeClr val="bg1"/>
                          </a:solidFill>
                          <a:latin typeface="Times New Roman" pitchFamily="18" charset="0"/>
                          <a:cs typeface="Times New Roman" pitchFamily="18" charset="0"/>
                        </a:rPr>
                        <a:t> 2012</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r h="177800">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l" fontAlgn="b"/>
                      <a:r>
                        <a:rPr lang="en-US" sz="1200" b="1"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20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err="1">
                          <a:solidFill>
                            <a:schemeClr val="bg1"/>
                          </a:solidFill>
                          <a:latin typeface="Times New Roman" pitchFamily="18" charset="0"/>
                          <a:cs typeface="Times New Roman" pitchFamily="18" charset="0"/>
                        </a:rPr>
                        <a:t>shtesa</a:t>
                      </a:r>
                      <a:r>
                        <a:rPr lang="en-US" sz="1050" b="0" i="0" u="none" strike="noStrike" dirty="0">
                          <a:solidFill>
                            <a:schemeClr val="bg1"/>
                          </a:solidFill>
                          <a:latin typeface="Times New Roman" pitchFamily="18" charset="0"/>
                          <a:cs typeface="Times New Roman" pitchFamily="18" charset="0"/>
                        </a:rPr>
                        <a:t> 2013</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b"/>
                      <a:r>
                        <a:rPr lang="en-US" sz="1050" b="0" i="0" u="none" strike="noStrike" dirty="0">
                          <a:solidFill>
                            <a:schemeClr val="bg1"/>
                          </a:solidFill>
                          <a:latin typeface="Times New Roman" pitchFamily="18" charset="0"/>
                          <a:cs typeface="Times New Roman" pitchFamily="18" charset="0"/>
                        </a:rPr>
                        <a:t> </a:t>
                      </a:r>
                    </a:p>
                  </a:txBody>
                  <a:tcPr marL="0" marR="0" marT="0" marB="0" anchor="b">
                    <a:lnL w="12700" cap="flat" cmpd="sng" algn="ctr">
                      <a:no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1" name="Rectangle 1"/>
          <p:cNvSpPr>
            <a:spLocks noChangeArrowheads="1"/>
          </p:cNvSpPr>
          <p:nvPr/>
        </p:nvSpPr>
        <p:spPr bwMode="auto">
          <a:xfrm>
            <a:off x="304800" y="228600"/>
            <a:ext cx="86868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sq-AL" sz="1200" b="1" i="0" u="none" strike="noStrike" cap="none" normalizeH="0" baseline="0" dirty="0" smtClean="0">
                <a:ln>
                  <a:noFill/>
                </a:ln>
                <a:solidFill>
                  <a:srgbClr val="0070C0"/>
                </a:solidFill>
                <a:effectLst/>
                <a:latin typeface="Arial" pitchFamily="34" charset="0"/>
                <a:ea typeface="Times New Roman" pitchFamily="18" charset="0"/>
                <a:cs typeface="Arial" pitchFamily="34" charset="0"/>
              </a:rPr>
              <a:t>Për hartimin e këtij buxheti është analizuar puna e vitit 2007-2012,  objektivat për vitin 2013, si dhe plani strategjik i zhvillimit, që shpenzimet të orientohen drejt shërbimeve publike.</a:t>
            </a:r>
            <a:endParaRPr kumimoji="0" lang="en-US" sz="800"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Shpenzimet për investime zënë rreth 60% të totalit të shpenzimeve. Kjo shifër flet për një planifikim sa më të drejtë të shpenzimeve, duke tentuar drejt shpenzimeve për investime.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Parashikimi e shpenzimeve kapitale ka patur parasysh:</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Prioritete e percaktuara ne Programin e Kryetarit te Bashkise dhe vizionin afatmesem</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Shkallen e ndikimit te pritshem ne zhvillimin ekonomik, social dhe punesim.</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Planifikim ne baze kostosh, per njesi te percaktuara, sipas punimeve.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Ne planifikimin e shpenzimeve operative, eshte patur parasysh racionalizimi i shpenzimeve operative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Rritjen e cilesise se se sherbimeve ne sektoret prioritare , sherbimet publike, arsim dhe infrastrukture rrugore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Zbatimi i politikes kombetare per percaktimin e nivelit te shpenzimeve per paga</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Reduktimin e shpenzimeve te personelit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Reduktimin e shpenzimeve administrative, ne favor te fondeve per sherbimet ndaj qytetareve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Transparence te plote ne perdorimin e fondeve publike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Rritjen e efiçences ne administrimin e fondeve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Rritjen e nivelit te investimeve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Ritjen e peshes se investimeve te reja ne raport me investimet ne vazhdim.</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sq-A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Përveç sa më sipër, në këtë projektbuxhet ne po paraqesim edhe projektbuxhetin në nivel programesh për vitin 2014 dhe 2015.</a:t>
            </a:r>
            <a:endParaRPr kumimoji="0" lang="sq-AL"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5" name="Rectangle 1"/>
          <p:cNvSpPr>
            <a:spLocks noChangeArrowheads="1"/>
          </p:cNvSpPr>
          <p:nvPr/>
        </p:nvSpPr>
        <p:spPr bwMode="auto">
          <a:xfrm>
            <a:off x="1" y="0"/>
            <a:ext cx="9144000" cy="14157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en-US" sz="14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r>
              <a:rPr lang="sq-AL" sz="1600" b="1" dirty="0" smtClean="0">
                <a:solidFill>
                  <a:srgbClr val="0070C0"/>
                </a:solidFill>
              </a:rPr>
              <a:t>Të nderuar këshilltarë!</a:t>
            </a:r>
            <a:endParaRPr lang="en-US" sz="1600" dirty="0" smtClean="0">
              <a:solidFill>
                <a:srgbClr val="0070C0"/>
              </a:solidFill>
            </a:endParaRPr>
          </a:p>
          <a:p>
            <a:r>
              <a:rPr lang="sq-AL" sz="1400" dirty="0" smtClean="0"/>
              <a:t>Buxheti i këtij viti si dhe i dy viteve në vazhdim (2013, 2014, 2015) nuk është indiferent përballë nevojave në rritje të komunitetit për rritjen e shërbimeve publike.</a:t>
            </a:r>
            <a:endParaRPr lang="en-US" sz="1400" dirty="0" smtClean="0"/>
          </a:p>
          <a:p>
            <a:r>
              <a:rPr lang="sq-AL" sz="1400" dirty="0" smtClean="0"/>
              <a:t>Buxheti 2013 karakterizohet nga një siguri e lartë në zbatim dhe dëshiroj të siguroj për angazhimin maksimal të Kryetarit te bashkise dhe të gjithë administratës  se objektivat e vendosur dhe tepër ambiciozë janë plotësisht të realizueshëm.</a:t>
            </a:r>
            <a:endParaRPr lang="en-US" sz="1400" dirty="0"/>
          </a:p>
        </p:txBody>
      </p:sp>
      <p:graphicFrame>
        <p:nvGraphicFramePr>
          <p:cNvPr id="3" name="Table 2"/>
          <p:cNvGraphicFramePr>
            <a:graphicFrameLocks noGrp="1"/>
          </p:cNvGraphicFramePr>
          <p:nvPr/>
        </p:nvGraphicFramePr>
        <p:xfrm>
          <a:off x="381001" y="1676400"/>
          <a:ext cx="8382000" cy="4572006"/>
        </p:xfrm>
        <a:graphic>
          <a:graphicData uri="http://schemas.openxmlformats.org/drawingml/2006/table">
            <a:tbl>
              <a:tblPr/>
              <a:tblGrid>
                <a:gridCol w="471968"/>
                <a:gridCol w="3896478"/>
                <a:gridCol w="1701280"/>
                <a:gridCol w="1156137"/>
                <a:gridCol w="1156137"/>
              </a:tblGrid>
              <a:tr h="253173">
                <a:tc gridSpan="2">
                  <a:txBody>
                    <a:bodyPr/>
                    <a:lstStyle/>
                    <a:p>
                      <a:pPr algn="l" fontAlgn="b"/>
                      <a:r>
                        <a:rPr lang="en-US" sz="800" b="1" i="0" u="none" strike="noStrike" dirty="0">
                          <a:latin typeface="Bookman Old Style"/>
                        </a:rPr>
                        <a:t>BASHKIA  KAMEZ </a:t>
                      </a:r>
                    </a:p>
                  </a:txBody>
                  <a:tcPr marL="7993" marR="7993" marT="7993"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a:latin typeface="Arial"/>
                      </a:endParaRPr>
                    </a:p>
                  </a:txBody>
                  <a:tcPr marL="7993" marR="7993" marT="7993" marB="0" anchor="b">
                    <a:lnL>
                      <a:noFill/>
                    </a:lnL>
                    <a:lnR>
                      <a:noFill/>
                    </a:lnR>
                    <a:lnT>
                      <a:noFill/>
                    </a:lnT>
                    <a:lnB>
                      <a:noFill/>
                    </a:lnB>
                  </a:tcPr>
                </a:tc>
                <a:tc>
                  <a:txBody>
                    <a:bodyPr/>
                    <a:lstStyle/>
                    <a:p>
                      <a:pPr algn="l" fontAlgn="b"/>
                      <a:endParaRPr lang="en-US" sz="700" b="0" i="0" u="none" strike="noStrike" dirty="0">
                        <a:latin typeface="Arial"/>
                      </a:endParaRPr>
                    </a:p>
                  </a:txBody>
                  <a:tcPr marL="7993" marR="7993" marT="7993" marB="0" anchor="b">
                    <a:lnL>
                      <a:noFill/>
                    </a:lnL>
                    <a:lnR>
                      <a:noFill/>
                    </a:lnR>
                    <a:lnT>
                      <a:noFill/>
                    </a:lnT>
                    <a:lnB>
                      <a:noFill/>
                    </a:lnB>
                  </a:tcPr>
                </a:tc>
                <a:tc>
                  <a:txBody>
                    <a:bodyPr/>
                    <a:lstStyle/>
                    <a:p>
                      <a:pPr algn="l" fontAlgn="b"/>
                      <a:endParaRPr lang="en-US" sz="700" b="0" i="0" u="none" strike="noStrike">
                        <a:latin typeface="Arial"/>
                      </a:endParaRPr>
                    </a:p>
                  </a:txBody>
                  <a:tcPr marL="7993" marR="7993" marT="7993" marB="0" anchor="b">
                    <a:lnL>
                      <a:noFill/>
                    </a:lnL>
                    <a:lnR>
                      <a:noFill/>
                    </a:lnR>
                    <a:lnT>
                      <a:noFill/>
                    </a:lnT>
                    <a:lnB>
                      <a:noFill/>
                    </a:lnB>
                  </a:tcPr>
                </a:tc>
              </a:tr>
              <a:tr h="253173">
                <a:tc gridSpan="3">
                  <a:txBody>
                    <a:bodyPr/>
                    <a:lstStyle/>
                    <a:p>
                      <a:pPr algn="l" fontAlgn="b"/>
                      <a:r>
                        <a:rPr lang="en-US" sz="800" b="1" i="0" u="none" strike="noStrike" dirty="0">
                          <a:latin typeface="Bookman Old Style"/>
                        </a:rPr>
                        <a:t>BURIMET E FINANCIMIT TE BASHKISE KAMEZ  PER VITET  2013, 2014, 2015</a:t>
                      </a:r>
                    </a:p>
                  </a:txBody>
                  <a:tcPr marL="7993" marR="7993" marT="799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latin typeface="Arial"/>
                      </a:endParaRPr>
                    </a:p>
                  </a:txBody>
                  <a:tcPr marL="7993" marR="7993" marT="7993" marB="0" anchor="b">
                    <a:lnL>
                      <a:noFill/>
                    </a:lnL>
                    <a:lnR>
                      <a:noFill/>
                    </a:lnR>
                    <a:lnT>
                      <a:noFill/>
                    </a:lnT>
                    <a:lnB>
                      <a:noFill/>
                    </a:lnB>
                  </a:tcPr>
                </a:tc>
                <a:tc>
                  <a:txBody>
                    <a:bodyPr/>
                    <a:lstStyle/>
                    <a:p>
                      <a:pPr algn="l" fontAlgn="b"/>
                      <a:endParaRPr lang="en-US" sz="700" b="0" i="0" u="none" strike="noStrike">
                        <a:latin typeface="Arial"/>
                      </a:endParaRPr>
                    </a:p>
                  </a:txBody>
                  <a:tcPr marL="7993" marR="7993" marT="7993" marB="0" anchor="b">
                    <a:lnL>
                      <a:noFill/>
                    </a:lnL>
                    <a:lnR>
                      <a:noFill/>
                    </a:lnR>
                    <a:lnT>
                      <a:noFill/>
                    </a:lnT>
                    <a:lnB>
                      <a:noFill/>
                    </a:lnB>
                  </a:tcPr>
                </a:tc>
              </a:tr>
              <a:tr h="253173">
                <a:tc>
                  <a:txBody>
                    <a:bodyPr/>
                    <a:lstStyle/>
                    <a:p>
                      <a:pPr algn="l" fontAlgn="b"/>
                      <a:endParaRPr lang="en-US" sz="800" b="1" i="0" u="none" strike="noStrike">
                        <a:latin typeface="Bookman Old Style"/>
                      </a:endParaRPr>
                    </a:p>
                  </a:txBody>
                  <a:tcPr marL="7993" marR="7993" marT="7993"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800" b="0" i="0" u="none" strike="noStrike">
                        <a:latin typeface="Arial"/>
                      </a:endParaRPr>
                    </a:p>
                  </a:txBody>
                  <a:tcPr marL="7993" marR="7993" marT="7993"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700" b="1" i="0" u="none" strike="noStrike">
                        <a:latin typeface="Bookman Old Style"/>
                      </a:endParaRPr>
                    </a:p>
                  </a:txBody>
                  <a:tcPr marL="7993" marR="7993" marT="7993"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700" b="1" i="0" u="none" strike="noStrike">
                        <a:latin typeface="Bookman Old Style"/>
                      </a:endParaRPr>
                    </a:p>
                  </a:txBody>
                  <a:tcPr marL="7993" marR="7993" marT="7993"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endParaRPr lang="en-US" sz="700" b="1" i="0" u="none" strike="noStrike">
                        <a:latin typeface="Bookman Old Style"/>
                      </a:endParaRPr>
                    </a:p>
                  </a:txBody>
                  <a:tcPr marL="7993" marR="7993" marT="7993" marB="0" anchor="b">
                    <a:lnL>
                      <a:noFill/>
                    </a:lnL>
                    <a:lnR>
                      <a:noFill/>
                    </a:lnR>
                    <a:lnT>
                      <a:noFill/>
                    </a:lnT>
                    <a:lnB w="12700" cap="flat" cmpd="sng" algn="ctr">
                      <a:solidFill>
                        <a:srgbClr val="0070C0"/>
                      </a:solidFill>
                      <a:prstDash val="solid"/>
                      <a:round/>
                      <a:headEnd type="none" w="med" len="med"/>
                      <a:tailEnd type="none" w="med" len="med"/>
                    </a:lnB>
                  </a:tcPr>
                </a:tc>
              </a:tr>
              <a:tr h="268065">
                <a:tc>
                  <a:txBody>
                    <a:bodyPr/>
                    <a:lstStyle/>
                    <a:p>
                      <a:pPr algn="ctr" fontAlgn="b"/>
                      <a:r>
                        <a:rPr lang="en-US" sz="1100" b="0" i="0" u="none" strike="noStrike" dirty="0">
                          <a:solidFill>
                            <a:schemeClr val="bg1"/>
                          </a:solidFill>
                          <a:latin typeface="Times New Roman" pitchFamily="18" charset="0"/>
                          <a:cs typeface="Times New Roman" pitchFamily="18" charset="0"/>
                        </a:rPr>
                        <a:t>Nr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100" b="1" i="0" u="none" strike="noStrike" dirty="0">
                          <a:solidFill>
                            <a:schemeClr val="bg1"/>
                          </a:solidFill>
                          <a:latin typeface="Times New Roman" pitchFamily="18" charset="0"/>
                          <a:cs typeface="Times New Roman" pitchFamily="18" charset="0"/>
                        </a:rPr>
                        <a:t>EMERTIMI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ctr"/>
                      <a:r>
                        <a:rPr lang="en-US" sz="1100" b="1" i="0" u="none" strike="noStrike" dirty="0">
                          <a:solidFill>
                            <a:schemeClr val="bg1"/>
                          </a:solidFill>
                          <a:latin typeface="Times New Roman" pitchFamily="18" charset="0"/>
                          <a:cs typeface="Times New Roman" pitchFamily="18" charset="0"/>
                        </a:rPr>
                        <a:t>PLANI </a:t>
                      </a:r>
                    </a:p>
                  </a:txBody>
                  <a:tcPr marL="7993" marR="7993" marT="799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ctr"/>
                      <a:r>
                        <a:rPr lang="en-US" sz="1100" b="1" i="0" u="none" strike="noStrike" dirty="0">
                          <a:solidFill>
                            <a:schemeClr val="bg1"/>
                          </a:solidFill>
                          <a:latin typeface="Times New Roman" pitchFamily="18" charset="0"/>
                          <a:cs typeface="Times New Roman" pitchFamily="18" charset="0"/>
                        </a:rPr>
                        <a:t>PLANI </a:t>
                      </a:r>
                    </a:p>
                  </a:txBody>
                  <a:tcPr marL="7993" marR="7993" marT="799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ctr"/>
                      <a:r>
                        <a:rPr lang="en-US" sz="1100" b="1" i="0" u="none" strike="noStrike">
                          <a:solidFill>
                            <a:schemeClr val="bg1"/>
                          </a:solidFill>
                          <a:latin typeface="Times New Roman" pitchFamily="18" charset="0"/>
                          <a:cs typeface="Times New Roman" pitchFamily="18" charset="0"/>
                        </a:rPr>
                        <a:t>PLANI </a:t>
                      </a:r>
                    </a:p>
                  </a:txBody>
                  <a:tcPr marL="7993" marR="7993" marT="7993"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53173">
                <a:tc>
                  <a:txBody>
                    <a:bodyPr/>
                    <a:lstStyle/>
                    <a:p>
                      <a:pPr algn="ctr" fontAlgn="b"/>
                      <a:r>
                        <a:rPr lang="en-US" sz="1100" b="0" i="0" u="none" strike="noStrike">
                          <a:solidFill>
                            <a:schemeClr val="bg1"/>
                          </a:solidFill>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100" b="0" i="0" u="none" strike="noStrike" dirty="0">
                          <a:solidFill>
                            <a:schemeClr val="bg1"/>
                          </a:solidFill>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100" b="1" i="0" u="none" strike="noStrike">
                          <a:solidFill>
                            <a:schemeClr val="bg1"/>
                          </a:solidFill>
                          <a:latin typeface="Times New Roman" pitchFamily="18" charset="0"/>
                          <a:cs typeface="Times New Roman" pitchFamily="18" charset="0"/>
                        </a:rPr>
                        <a:t>Vjetor 2013</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100" b="1" i="0" u="none" strike="noStrike" dirty="0" err="1">
                          <a:solidFill>
                            <a:schemeClr val="bg1"/>
                          </a:solidFill>
                          <a:latin typeface="Times New Roman" pitchFamily="18" charset="0"/>
                          <a:cs typeface="Times New Roman" pitchFamily="18" charset="0"/>
                        </a:rPr>
                        <a:t>Vjetor</a:t>
                      </a:r>
                      <a:r>
                        <a:rPr lang="en-US" sz="1100" b="1" i="0" u="none" strike="noStrike" dirty="0">
                          <a:solidFill>
                            <a:schemeClr val="bg1"/>
                          </a:solidFill>
                          <a:latin typeface="Times New Roman" pitchFamily="18" charset="0"/>
                          <a:cs typeface="Times New Roman" pitchFamily="18" charset="0"/>
                        </a:rPr>
                        <a:t> 2014</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ctr" fontAlgn="b"/>
                      <a:r>
                        <a:rPr lang="en-US" sz="1100" b="1" i="0" u="none" strike="noStrike" dirty="0" err="1">
                          <a:solidFill>
                            <a:schemeClr val="bg1"/>
                          </a:solidFill>
                          <a:latin typeface="Times New Roman" pitchFamily="18" charset="0"/>
                          <a:cs typeface="Times New Roman" pitchFamily="18" charset="0"/>
                        </a:rPr>
                        <a:t>Vjetor</a:t>
                      </a:r>
                      <a:r>
                        <a:rPr lang="en-US" sz="1100" b="1" i="0" u="none" strike="noStrike" dirty="0">
                          <a:solidFill>
                            <a:schemeClr val="bg1"/>
                          </a:solidFill>
                          <a:latin typeface="Times New Roman" pitchFamily="18" charset="0"/>
                          <a:cs typeface="Times New Roman" pitchFamily="18" charset="0"/>
                        </a:rPr>
                        <a:t> 2015</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53173">
                <a:tc>
                  <a:txBody>
                    <a:bodyPr/>
                    <a:lstStyle/>
                    <a:p>
                      <a:pPr algn="r" fontAlgn="b"/>
                      <a:r>
                        <a:rPr lang="en-US" sz="1100" b="0" i="0" u="none" strike="noStrike">
                          <a:latin typeface="Times New Roman" pitchFamily="18" charset="0"/>
                          <a:cs typeface="Times New Roman" pitchFamily="18" charset="0"/>
                        </a:rPr>
                        <a:t>1</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it-IT" sz="1100" b="0" i="0" u="none" strike="noStrike" dirty="0">
                          <a:latin typeface="Times New Roman" pitchFamily="18" charset="0"/>
                          <a:cs typeface="Times New Roman" pitchFamily="18" charset="0"/>
                        </a:rPr>
                        <a:t>Trasferta e pakushtezuar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229,767,326</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dirty="0">
                          <a:latin typeface="Times New Roman" pitchFamily="18" charset="0"/>
                          <a:cs typeface="Times New Roman" pitchFamily="18" charset="0"/>
                        </a:rPr>
                        <a:t>248,148,712</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260,556,148</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l" fontAlgn="b"/>
                      <a:r>
                        <a:rPr lang="en-US" sz="1100" b="0" i="0" u="none" strike="noStrike" dirty="0">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l" fontAlgn="b"/>
                      <a:r>
                        <a:rPr lang="en-US" sz="1100" b="1" i="0" u="none" strike="noStrike" dirty="0" err="1">
                          <a:latin typeface="Times New Roman" pitchFamily="18" charset="0"/>
                          <a:cs typeface="Times New Roman" pitchFamily="18" charset="0"/>
                        </a:rPr>
                        <a:t>Shuma</a:t>
                      </a:r>
                      <a:endParaRPr lang="en-US" sz="1100" b="1" i="0" u="none" strike="noStrike" dirty="0">
                        <a:latin typeface="Times New Roman" pitchFamily="18" charset="0"/>
                        <a:cs typeface="Times New Roman" pitchFamily="18" charset="0"/>
                      </a:endParaRP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100" b="0" i="0" u="none" strike="noStrike" dirty="0">
                          <a:latin typeface="Times New Roman" pitchFamily="18" charset="0"/>
                          <a:cs typeface="Times New Roman" pitchFamily="18" charset="0"/>
                        </a:rPr>
                        <a:t>229,767,326</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100" b="0" i="0" u="none" strike="noStrike" dirty="0">
                          <a:latin typeface="Times New Roman" pitchFamily="18" charset="0"/>
                          <a:cs typeface="Times New Roman" pitchFamily="18" charset="0"/>
                        </a:rPr>
                        <a:t>248,148,712</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c>
                  <a:txBody>
                    <a:bodyPr/>
                    <a:lstStyle/>
                    <a:p>
                      <a:pPr algn="r" fontAlgn="b"/>
                      <a:r>
                        <a:rPr lang="en-US" sz="1100" b="0" i="0" u="none" strike="noStrike" dirty="0">
                          <a:latin typeface="Times New Roman" pitchFamily="18" charset="0"/>
                          <a:cs typeface="Times New Roman" pitchFamily="18" charset="0"/>
                        </a:rPr>
                        <a:t>260,556,148</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40000"/>
                        <a:lumOff val="60000"/>
                      </a:schemeClr>
                    </a:solidFill>
                  </a:tcPr>
                </a:tc>
              </a:tr>
              <a:tr h="253173">
                <a:tc>
                  <a:txBody>
                    <a:bodyPr/>
                    <a:lstStyle/>
                    <a:p>
                      <a:pPr algn="r" fontAlgn="b"/>
                      <a:r>
                        <a:rPr lang="en-US" sz="1100" b="0" i="0" u="none" strike="noStrike">
                          <a:latin typeface="Times New Roman" pitchFamily="18" charset="0"/>
                          <a:cs typeface="Times New Roman" pitchFamily="18" charset="0"/>
                        </a:rPr>
                        <a:t>1</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100" b="0" i="0" u="none" strike="noStrike" dirty="0" err="1">
                          <a:solidFill>
                            <a:srgbClr val="333333"/>
                          </a:solidFill>
                          <a:latin typeface="Times New Roman" pitchFamily="18" charset="0"/>
                          <a:cs typeface="Times New Roman" pitchFamily="18" charset="0"/>
                        </a:rPr>
                        <a:t>Drejtoria</a:t>
                      </a:r>
                      <a:r>
                        <a:rPr lang="en-US" sz="1100" b="0" i="0" u="none" strike="noStrike" dirty="0">
                          <a:solidFill>
                            <a:srgbClr val="333333"/>
                          </a:solidFill>
                          <a:latin typeface="Times New Roman" pitchFamily="18" charset="0"/>
                          <a:cs typeface="Times New Roman" pitchFamily="18" charset="0"/>
                        </a:rPr>
                        <a:t>  e </a:t>
                      </a:r>
                      <a:r>
                        <a:rPr lang="en-US" sz="1100" b="0" i="0" u="none" strike="noStrike" dirty="0" err="1">
                          <a:solidFill>
                            <a:srgbClr val="333333"/>
                          </a:solidFill>
                          <a:latin typeface="Times New Roman" pitchFamily="18" charset="0"/>
                          <a:cs typeface="Times New Roman" pitchFamily="18" charset="0"/>
                        </a:rPr>
                        <a:t>Taksave</a:t>
                      </a:r>
                      <a:r>
                        <a:rPr lang="en-US" sz="1100" b="0" i="0" u="none" strike="noStrike" dirty="0">
                          <a:solidFill>
                            <a:srgbClr val="333333"/>
                          </a:solidFill>
                          <a:latin typeface="Times New Roman" pitchFamily="18" charset="0"/>
                          <a:cs typeface="Times New Roman" pitchFamily="18" charset="0"/>
                        </a:rPr>
                        <a:t> e </a:t>
                      </a:r>
                      <a:r>
                        <a:rPr lang="en-US" sz="1100" b="0" i="0" u="none" strike="noStrike" dirty="0" err="1">
                          <a:solidFill>
                            <a:srgbClr val="333333"/>
                          </a:solidFill>
                          <a:latin typeface="Times New Roman" pitchFamily="18" charset="0"/>
                          <a:cs typeface="Times New Roman" pitchFamily="18" charset="0"/>
                        </a:rPr>
                        <a:t>Tarifave</a:t>
                      </a:r>
                      <a:r>
                        <a:rPr lang="en-US" sz="1100" b="0" i="0" u="none" strike="noStrike" dirty="0">
                          <a:solidFill>
                            <a:srgbClr val="333333"/>
                          </a:solidFill>
                          <a:latin typeface="Times New Roman" pitchFamily="18" charset="0"/>
                          <a:cs typeface="Times New Roman" pitchFamily="18" charset="0"/>
                        </a:rPr>
                        <a:t> </a:t>
                      </a:r>
                      <a:r>
                        <a:rPr lang="en-US" sz="1100" b="0" i="0" u="none" strike="noStrike" dirty="0" err="1">
                          <a:solidFill>
                            <a:srgbClr val="333333"/>
                          </a:solidFill>
                          <a:latin typeface="Times New Roman" pitchFamily="18" charset="0"/>
                          <a:cs typeface="Times New Roman" pitchFamily="18" charset="0"/>
                        </a:rPr>
                        <a:t>Vendore</a:t>
                      </a:r>
                      <a:endParaRPr lang="en-US" sz="1100" b="0" i="0" u="none" strike="noStrike" dirty="0">
                        <a:solidFill>
                          <a:srgbClr val="333333"/>
                        </a:solidFill>
                        <a:latin typeface="Times New Roman" pitchFamily="18" charset="0"/>
                        <a:cs typeface="Times New Roman" pitchFamily="18" charset="0"/>
                      </a:endParaRP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210,000,000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226,800,000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238,140,000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r" fontAlgn="b"/>
                      <a:r>
                        <a:rPr lang="en-US" sz="1100" b="0" i="0" u="none" strike="noStrike">
                          <a:latin typeface="Times New Roman" pitchFamily="18" charset="0"/>
                          <a:cs typeface="Times New Roman" pitchFamily="18" charset="0"/>
                        </a:rPr>
                        <a:t>2</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100" b="0" i="0" u="none" strike="noStrike" dirty="0" err="1">
                          <a:latin typeface="Times New Roman" pitchFamily="18" charset="0"/>
                          <a:cs typeface="Times New Roman" pitchFamily="18" charset="0"/>
                        </a:rPr>
                        <a:t>Drejtoria</a:t>
                      </a:r>
                      <a:r>
                        <a:rPr lang="en-US" sz="1100" b="0" i="0" u="none" strike="noStrike" dirty="0">
                          <a:latin typeface="Times New Roman" pitchFamily="18" charset="0"/>
                          <a:cs typeface="Times New Roman" pitchFamily="18" charset="0"/>
                        </a:rPr>
                        <a:t> e </a:t>
                      </a:r>
                      <a:r>
                        <a:rPr lang="en-US" sz="1100" b="0" i="0" u="none" strike="noStrike" dirty="0" err="1">
                          <a:latin typeface="Times New Roman" pitchFamily="18" charset="0"/>
                          <a:cs typeface="Times New Roman" pitchFamily="18" charset="0"/>
                        </a:rPr>
                        <a:t>Planifikimit</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dhe</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Kontrollit</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te</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Zhvillimit</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te</a:t>
                      </a:r>
                      <a:r>
                        <a:rPr lang="en-US" sz="1100" b="0" i="0" u="none" strike="noStrike" dirty="0">
                          <a:latin typeface="Times New Roman" pitchFamily="18" charset="0"/>
                          <a:cs typeface="Times New Roman" pitchFamily="18" charset="0"/>
                        </a:rPr>
                        <a:t> </a:t>
                      </a:r>
                      <a:r>
                        <a:rPr lang="en-US" sz="1100" b="0" i="0" u="none" strike="noStrike" dirty="0" err="1">
                          <a:latin typeface="Times New Roman" pitchFamily="18" charset="0"/>
                          <a:cs typeface="Times New Roman" pitchFamily="18" charset="0"/>
                        </a:rPr>
                        <a:t>Territorit</a:t>
                      </a:r>
                      <a:endParaRPr lang="en-US" sz="1100" b="0" i="0" u="none" strike="noStrike" dirty="0">
                        <a:latin typeface="Times New Roman" pitchFamily="18" charset="0"/>
                        <a:cs typeface="Times New Roman" pitchFamily="18" charset="0"/>
                      </a:endParaRP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180,150,000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194,562,000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204,290,100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r" fontAlgn="b"/>
                      <a:r>
                        <a:rPr lang="en-US" sz="1100" b="0" i="0" u="none" strike="noStrike">
                          <a:latin typeface="Times New Roman" pitchFamily="18" charset="0"/>
                          <a:cs typeface="Times New Roman" pitchFamily="18" charset="0"/>
                        </a:rPr>
                        <a:t>3</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pt-BR" sz="1100" b="0" i="0" u="none" strike="noStrike" dirty="0">
                          <a:latin typeface="Times New Roman" pitchFamily="18" charset="0"/>
                          <a:cs typeface="Times New Roman" pitchFamily="18" charset="0"/>
                        </a:rPr>
                        <a:t>Te Ardhura nga Drejtoria e Sherbimeve</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18,700,000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20,196,000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21,205,800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r" fontAlgn="b"/>
                      <a:r>
                        <a:rPr lang="en-US" sz="1100" b="0" i="0" u="none" strike="noStrike">
                          <a:latin typeface="Times New Roman" pitchFamily="18" charset="0"/>
                          <a:cs typeface="Times New Roman" pitchFamily="18" charset="0"/>
                        </a:rPr>
                        <a:t>4</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100" b="0" i="0" u="none" strike="noStrike">
                          <a:latin typeface="Times New Roman" pitchFamily="18" charset="0"/>
                          <a:cs typeface="Times New Roman" pitchFamily="18" charset="0"/>
                        </a:rPr>
                        <a:t>Te Ardhura nga Nd.Ujesjelles kanalizimeve</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90,070,000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97,275,600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102,139,380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r" fontAlgn="b"/>
                      <a:r>
                        <a:rPr lang="en-US" sz="1100" b="0" i="0" u="none" strike="noStrike">
                          <a:latin typeface="Times New Roman" pitchFamily="18" charset="0"/>
                          <a:cs typeface="Times New Roman" pitchFamily="18" charset="0"/>
                        </a:rPr>
                        <a:t>5</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100" b="0" i="0" u="none" strike="noStrike">
                          <a:latin typeface="Times New Roman" pitchFamily="18" charset="0"/>
                          <a:cs typeface="Times New Roman" pitchFamily="18" charset="0"/>
                        </a:rPr>
                        <a:t>Te tjera( tarifa shebimi, gjoba polbashkiake e ndertimore) etj</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5,000,000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a:latin typeface="Times New Roman" pitchFamily="18" charset="0"/>
                          <a:cs typeface="Times New Roman" pitchFamily="18" charset="0"/>
                        </a:rPr>
                        <a:t>8,000,000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100" b="0" i="0" u="none" strike="noStrike" dirty="0">
                          <a:latin typeface="Times New Roman" pitchFamily="18" charset="0"/>
                          <a:cs typeface="Times New Roman" pitchFamily="18" charset="0"/>
                        </a:rPr>
                        <a:t>8,000,000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253173">
                <a:tc>
                  <a:txBody>
                    <a:bodyPr/>
                    <a:lstStyle/>
                    <a:p>
                      <a:pPr algn="l" fontAlgn="b"/>
                      <a:r>
                        <a:rPr lang="en-US" sz="1400" b="1" i="0" u="none" strike="noStrike" dirty="0">
                          <a:solidFill>
                            <a:schemeClr val="bg1"/>
                          </a:solidFill>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400" b="1" i="0" u="none" strike="noStrike" dirty="0" err="1">
                          <a:solidFill>
                            <a:schemeClr val="bg1"/>
                          </a:solidFill>
                          <a:latin typeface="Times New Roman" pitchFamily="18" charset="0"/>
                          <a:cs typeface="Times New Roman" pitchFamily="18" charset="0"/>
                        </a:rPr>
                        <a:t>Shuma</a:t>
                      </a:r>
                      <a:r>
                        <a:rPr lang="en-US" sz="1400" b="1" i="0" u="none" strike="noStrike" dirty="0">
                          <a:solidFill>
                            <a:schemeClr val="bg1"/>
                          </a:solidFill>
                          <a:latin typeface="Times New Roman" pitchFamily="18" charset="0"/>
                          <a:cs typeface="Times New Roman" pitchFamily="18" charset="0"/>
                        </a:rPr>
                        <a:t> e </a:t>
                      </a:r>
                      <a:r>
                        <a:rPr lang="en-US" sz="1400" b="1" i="0" u="none" strike="noStrike" dirty="0" err="1">
                          <a:solidFill>
                            <a:schemeClr val="bg1"/>
                          </a:solidFill>
                          <a:latin typeface="Times New Roman" pitchFamily="18" charset="0"/>
                          <a:cs typeface="Times New Roman" pitchFamily="18" charset="0"/>
                        </a:rPr>
                        <a:t>te</a:t>
                      </a:r>
                      <a:r>
                        <a:rPr lang="en-US" sz="1400" b="1" i="0" u="none" strike="noStrike" dirty="0">
                          <a:solidFill>
                            <a:schemeClr val="bg1"/>
                          </a:solidFill>
                          <a:latin typeface="Times New Roman" pitchFamily="18" charset="0"/>
                          <a:cs typeface="Times New Roman" pitchFamily="18" charset="0"/>
                        </a:rPr>
                        <a:t> </a:t>
                      </a:r>
                      <a:r>
                        <a:rPr lang="en-US" sz="1400" b="1" i="0" u="none" strike="noStrike" dirty="0" err="1">
                          <a:solidFill>
                            <a:schemeClr val="bg1"/>
                          </a:solidFill>
                          <a:latin typeface="Times New Roman" pitchFamily="18" charset="0"/>
                          <a:cs typeface="Times New Roman" pitchFamily="18" charset="0"/>
                        </a:rPr>
                        <a:t>Ardhurave</a:t>
                      </a:r>
                      <a:endParaRPr lang="en-US" sz="1400" b="1" i="0" u="none" strike="noStrike" dirty="0">
                        <a:solidFill>
                          <a:schemeClr val="bg1"/>
                        </a:solidFill>
                        <a:latin typeface="Times New Roman" pitchFamily="18" charset="0"/>
                        <a:cs typeface="Times New Roman" pitchFamily="18" charset="0"/>
                      </a:endParaRP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1" i="0" u="none" strike="noStrike" dirty="0">
                          <a:solidFill>
                            <a:schemeClr val="bg1"/>
                          </a:solidFill>
                          <a:latin typeface="Times New Roman" pitchFamily="18" charset="0"/>
                          <a:cs typeface="Times New Roman" pitchFamily="18" charset="0"/>
                        </a:rPr>
                        <a:t>503,920,000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1" i="0" u="none" strike="noStrike" dirty="0">
                          <a:solidFill>
                            <a:schemeClr val="bg1"/>
                          </a:solidFill>
                          <a:latin typeface="Times New Roman" pitchFamily="18" charset="0"/>
                          <a:cs typeface="Times New Roman" pitchFamily="18" charset="0"/>
                        </a:rPr>
                        <a:t>546,833,600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1" i="0" u="none" strike="noStrike" dirty="0">
                          <a:solidFill>
                            <a:schemeClr val="bg1"/>
                          </a:solidFill>
                          <a:latin typeface="Times New Roman" pitchFamily="18" charset="0"/>
                          <a:cs typeface="Times New Roman" pitchFamily="18" charset="0"/>
                        </a:rPr>
                        <a:t>573,775,280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53173">
                <a:tc>
                  <a:txBody>
                    <a:bodyPr/>
                    <a:lstStyle/>
                    <a:p>
                      <a:pPr algn="l" fontAlgn="b"/>
                      <a:r>
                        <a:rPr lang="en-US" sz="1100" b="0" i="0" u="none" strike="noStrike">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nn-NO" sz="1100" b="0" i="0" u="none" strike="noStrike">
                          <a:latin typeface="Times New Roman" pitchFamily="18" charset="0"/>
                          <a:cs typeface="Times New Roman" pitchFamily="18" charset="0"/>
                        </a:rPr>
                        <a:t>Zbritet 0.5 % i Qarkut te rrethit Tirane</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2,519,600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dirty="0">
                          <a:latin typeface="Times New Roman" pitchFamily="18" charset="0"/>
                          <a:cs typeface="Times New Roman" pitchFamily="18" charset="0"/>
                        </a:rPr>
                        <a:t>2,734,168</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dirty="0">
                          <a:latin typeface="Times New Roman" pitchFamily="18" charset="0"/>
                          <a:cs typeface="Times New Roman" pitchFamily="18" charset="0"/>
                        </a:rPr>
                        <a:t>2,868,876</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53173">
                <a:tc>
                  <a:txBody>
                    <a:bodyPr/>
                    <a:lstStyle/>
                    <a:p>
                      <a:pPr algn="l" fontAlgn="b"/>
                      <a:r>
                        <a:rPr lang="en-US" sz="1100" b="0" i="0" u="none" strike="noStrike">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100" b="0" i="0" u="none" strike="noStrike">
                          <a:latin typeface="Times New Roman" pitchFamily="18" charset="0"/>
                          <a:cs typeface="Times New Roman" pitchFamily="18" charset="0"/>
                        </a:rPr>
                        <a:t>Mbeten te Ardhura Bashkise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501,400,400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544,099,432</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dirty="0">
                          <a:latin typeface="Times New Roman" pitchFamily="18" charset="0"/>
                          <a:cs typeface="Times New Roman" pitchFamily="18" charset="0"/>
                        </a:rPr>
                        <a:t>570,906,404</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53173">
                <a:tc>
                  <a:txBody>
                    <a:bodyPr/>
                    <a:lstStyle/>
                    <a:p>
                      <a:pPr algn="l" fontAlgn="b"/>
                      <a:r>
                        <a:rPr lang="en-US" sz="1100" b="0" i="0" u="none" strike="noStrike">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1" i="0" u="none" strike="noStrike" dirty="0">
                          <a:solidFill>
                            <a:schemeClr val="bg1"/>
                          </a:solidFill>
                          <a:latin typeface="Times New Roman" pitchFamily="18" charset="0"/>
                          <a:cs typeface="Times New Roman" pitchFamily="18" charset="0"/>
                        </a:rPr>
                        <a:t>T O T A  L I  </a:t>
                      </a:r>
                      <a:r>
                        <a:rPr lang="en-US" sz="1100" b="1" i="0" u="none" strike="noStrike" dirty="0" err="1">
                          <a:solidFill>
                            <a:schemeClr val="bg1"/>
                          </a:solidFill>
                          <a:latin typeface="Times New Roman" pitchFamily="18" charset="0"/>
                          <a:cs typeface="Times New Roman" pitchFamily="18" charset="0"/>
                        </a:rPr>
                        <a:t>I</a:t>
                      </a:r>
                      <a:r>
                        <a:rPr lang="en-US" sz="1100" b="1" i="0" u="none" strike="noStrike" dirty="0">
                          <a:solidFill>
                            <a:schemeClr val="bg1"/>
                          </a:solidFill>
                          <a:latin typeface="Times New Roman" pitchFamily="18" charset="0"/>
                          <a:cs typeface="Times New Roman" pitchFamily="18" charset="0"/>
                        </a:rPr>
                        <a:t> BURIMEVE TE FINANCIMIT</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731,167,726</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792,248,144</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831,462,551</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r h="253173">
                <a:tc>
                  <a:txBody>
                    <a:bodyPr/>
                    <a:lstStyle/>
                    <a:p>
                      <a:pPr algn="l" fontAlgn="b"/>
                      <a:r>
                        <a:rPr lang="en-US" sz="1100" b="0" i="0" u="none" strike="noStrike">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100" b="0" i="0" u="none" strike="noStrike" dirty="0">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100" b="0" i="0" u="none" strike="noStrike">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a:latin typeface="Times New Roman" pitchFamily="18" charset="0"/>
                          <a:cs typeface="Times New Roman" pitchFamily="18" charset="0"/>
                        </a:rPr>
                        <a:t>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100" b="0" i="0" u="none" strike="noStrike" dirty="0">
                          <a:latin typeface="Times New Roman" pitchFamily="18" charset="0"/>
                          <a:cs typeface="Times New Roman" pitchFamily="18" charset="0"/>
                        </a:rPr>
                        <a:t>0.0</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253173">
                <a:tc>
                  <a:txBody>
                    <a:bodyPr/>
                    <a:lstStyle/>
                    <a:p>
                      <a:pPr algn="l" fontAlgn="b"/>
                      <a:r>
                        <a:rPr lang="en-US" sz="1100" b="0" i="0" u="none" strike="noStrike" dirty="0">
                          <a:solidFill>
                            <a:schemeClr val="bg1"/>
                          </a:solidFill>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l" fontAlgn="b"/>
                      <a:r>
                        <a:rPr lang="en-US" sz="1100" b="0" i="0" u="none" strike="noStrike" dirty="0">
                          <a:solidFill>
                            <a:schemeClr val="bg1"/>
                          </a:solidFill>
                          <a:latin typeface="Times New Roman" pitchFamily="18" charset="0"/>
                          <a:cs typeface="Times New Roman" pitchFamily="18" charset="0"/>
                        </a:rPr>
                        <a:t> </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731,167,726</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792,248,144.1</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c>
                  <a:txBody>
                    <a:bodyPr/>
                    <a:lstStyle/>
                    <a:p>
                      <a:pPr algn="r" fontAlgn="b"/>
                      <a:r>
                        <a:rPr lang="en-US" sz="1100" b="0" i="0" u="none" strike="noStrike" dirty="0">
                          <a:solidFill>
                            <a:schemeClr val="bg1"/>
                          </a:solidFill>
                          <a:latin typeface="Times New Roman" pitchFamily="18" charset="0"/>
                          <a:cs typeface="Times New Roman" pitchFamily="18" charset="0"/>
                        </a:rPr>
                        <a:t>831,462,551.3</a:t>
                      </a:r>
                    </a:p>
                  </a:txBody>
                  <a:tcPr marL="7993" marR="7993" marT="7993"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0070C0"/>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 y="457200"/>
            <a:ext cx="8763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r>
              <a:rPr lang="en-US" sz="1400" b="1" dirty="0" smtClean="0"/>
              <a:t>1. </a:t>
            </a:r>
            <a:r>
              <a:rPr lang="sq-AL" sz="1400" dirty="0" smtClean="0"/>
              <a:t>Planin rregullues urban te qytetit te Kamzes.</a:t>
            </a:r>
            <a:endParaRPr lang="en-US" sz="1400" dirty="0" smtClean="0"/>
          </a:p>
          <a:p>
            <a:pPr marL="342900" indent="-342900" algn="just"/>
            <a:r>
              <a:rPr lang="en-US" sz="1400" b="1" dirty="0" smtClean="0"/>
              <a:t>2. </a:t>
            </a:r>
            <a:r>
              <a:rPr lang="sq-AL" sz="1400" dirty="0" smtClean="0"/>
              <a:t>Misioni i Bashkisë Kamëz si njësi e qeverisjes vendore është</a:t>
            </a:r>
            <a:r>
              <a:rPr lang="en-US" sz="1400" dirty="0" smtClean="0"/>
              <a:t>: </a:t>
            </a:r>
          </a:p>
          <a:p>
            <a:pPr algn="just"/>
            <a:r>
              <a:rPr lang="en-US" sz="1400" b="1" dirty="0" smtClean="0"/>
              <a:t>S</a:t>
            </a:r>
            <a:r>
              <a:rPr lang="sq-AL" sz="1400" b="1" dirty="0" smtClean="0"/>
              <a:t>igurimi i qeverisjes në një nivel sa më afër qytetarëve të saj, edhe strategjia e zhvillimit.</a:t>
            </a:r>
            <a:r>
              <a:rPr lang="sq-AL" sz="1400" dirty="0" smtClean="0"/>
              <a:t> </a:t>
            </a:r>
            <a:endParaRPr lang="en-US" sz="1400" dirty="0" smtClean="0"/>
          </a:p>
          <a:p>
            <a:pPr algn="just"/>
            <a:r>
              <a:rPr lang="sq-AL" sz="1400" b="1" dirty="0" smtClean="0"/>
              <a:t>3</a:t>
            </a:r>
            <a:r>
              <a:rPr lang="sq-AL" sz="1400" dirty="0" smtClean="0"/>
              <a:t>. Strategjia e Bashkise Kamez per mjedisin.</a:t>
            </a:r>
            <a:endParaRPr lang="en-US" sz="1400" dirty="0" smtClean="0"/>
          </a:p>
          <a:p>
            <a:pPr algn="just"/>
            <a:r>
              <a:rPr lang="sq-AL" sz="1400" b="1" dirty="0" smtClean="0"/>
              <a:t>4</a:t>
            </a:r>
            <a:r>
              <a:rPr lang="sq-AL" sz="1400" dirty="0" smtClean="0"/>
              <a:t>. Ngritjen e kapaciteteve per zhvillimin e biznesit dhe te qendrave </a:t>
            </a:r>
            <a:endParaRPr lang="en-US" sz="1400" dirty="0" smtClean="0"/>
          </a:p>
          <a:p>
            <a:pPr algn="just"/>
            <a:r>
              <a:rPr lang="sq-AL" sz="1400" dirty="0" smtClean="0"/>
              <a:t>    industriale.</a:t>
            </a:r>
            <a:endParaRPr lang="en-US" sz="1400" dirty="0" smtClean="0"/>
          </a:p>
          <a:p>
            <a:pPr algn="just"/>
            <a:r>
              <a:rPr lang="sq-AL" sz="1400" b="1" dirty="0" smtClean="0"/>
              <a:t>5</a:t>
            </a:r>
            <a:r>
              <a:rPr lang="sq-AL" sz="1400" dirty="0" smtClean="0"/>
              <a:t>. Standardet e Politikat që duhet të arrije Bashkia për çdo program.</a:t>
            </a:r>
            <a:endParaRPr lang="en-US" sz="1400" dirty="0" smtClean="0"/>
          </a:p>
          <a:p>
            <a:pPr algn="just"/>
            <a:r>
              <a:rPr lang="sq-AL" sz="1400" b="1" dirty="0" smtClean="0"/>
              <a:t>6</a:t>
            </a:r>
            <a:r>
              <a:rPr lang="sq-AL" sz="1400" dirty="0" smtClean="0"/>
              <a:t>. Treguesit faktikë për disa vite buxhetore paraardhëse, fondet buxhetore të planifikuara për vitin në vazhdim si dhe shpërndarjen e vlerës totale të tavaneve të programit buxhetor afatmesëm sipas programeve për tri vitet e ardhshme buxhetore.</a:t>
            </a:r>
            <a:endParaRPr lang="en-US" sz="1400" dirty="0" smtClean="0"/>
          </a:p>
          <a:p>
            <a:pPr algn="just"/>
            <a:r>
              <a:rPr lang="sq-AL" sz="1400" b="1" dirty="0" smtClean="0"/>
              <a:t>7</a:t>
            </a:r>
            <a:r>
              <a:rPr lang="sq-AL" sz="1400" dirty="0" smtClean="0"/>
              <a:t>. Shpenzimet kapitale në formën e listës së projekteve të investimeve për çdo program, ku përcaktohet kostoja e plotë e projektit, si dhe vlera e parashikuar për t’u financuar në vitin buxhetor koherent. Në këto janë paraqitur:</a:t>
            </a:r>
            <a:endParaRPr lang="en-US" sz="1400" dirty="0" smtClean="0"/>
          </a:p>
          <a:p>
            <a:pPr algn="just"/>
            <a:r>
              <a:rPr lang="sq-AL" sz="1400" dirty="0" smtClean="0"/>
              <a:t>- vlera e financuar e investimeve në nivel objekti deri në fund të vitit buxhetor paraardhës, </a:t>
            </a:r>
            <a:endParaRPr lang="en-US" sz="1400" dirty="0" smtClean="0"/>
          </a:p>
          <a:p>
            <a:pPr algn="just">
              <a:buFontTx/>
              <a:buChar char="-"/>
            </a:pPr>
            <a:r>
              <a:rPr lang="sq-AL" sz="1400" dirty="0" smtClean="0"/>
              <a:t>vlera e mbetur për t’u financuar në vitet pasardhëse buxhetore për çdo nivel investimi.</a:t>
            </a:r>
            <a:endParaRPr lang="en-US" sz="1400" dirty="0" smtClean="0"/>
          </a:p>
          <a:p>
            <a:pPr algn="just"/>
            <a:r>
              <a:rPr lang="sq-AL" sz="1400" b="1" dirty="0" smtClean="0"/>
              <a:t>8</a:t>
            </a:r>
            <a:r>
              <a:rPr lang="sq-AL" sz="1400" dirty="0" smtClean="0"/>
              <a:t>. Janë përcaktuar treguesit financiarë dhe elementet e vlerësimit të buxhetit për secilin program, bazë mbi të cilën janë bërë përllogaritjet për përcaktimin e fondeve të shpenzimeve për këto programe.</a:t>
            </a:r>
            <a:endParaRPr lang="en-US" sz="1400" dirty="0" smtClean="0"/>
          </a:p>
          <a:p>
            <a:pPr algn="just"/>
            <a:r>
              <a:rPr lang="sq-AL" sz="1400" b="1" dirty="0" smtClean="0"/>
              <a:t>9</a:t>
            </a:r>
            <a:r>
              <a:rPr lang="sq-AL" sz="1400" dirty="0" smtClean="0"/>
              <a:t>. Planifikimi i të ardhurave është bërë në bazë të një kalkulimi të detajuar për çdo lloj të tyre mbi bazën e të dhënave dhe treguesve financiarë realë, si dhe elementit të vlerësimit të buxhetit për secilën të ardhur.</a:t>
            </a:r>
            <a:endParaRPr lang="en-US" sz="1400" dirty="0" smtClean="0"/>
          </a:p>
          <a:p>
            <a:pPr algn="just"/>
            <a:r>
              <a:rPr lang="sq-AL" sz="1400" b="1" dirty="0" smtClean="0"/>
              <a:t>10</a:t>
            </a:r>
            <a:r>
              <a:rPr lang="sq-AL" sz="1400" dirty="0" smtClean="0"/>
              <a:t>. Është bërë përcaktimi në vlerë dhe detajimi i hollësishëm i detyrimeve të papaguara nga viti i mëparshëm sipas programeve.</a:t>
            </a:r>
            <a:endParaRPr lang="en-US" sz="1400" dirty="0" smtClean="0"/>
          </a:p>
          <a:p>
            <a:pPr algn="just"/>
            <a:r>
              <a:rPr lang="sq-AL" sz="1400" b="1" dirty="0" smtClean="0"/>
              <a:t>11. </a:t>
            </a:r>
            <a:r>
              <a:rPr lang="sq-AL" sz="1400" dirty="0" smtClean="0"/>
              <a:t>Në hartimin e projektbuxhetit</a:t>
            </a:r>
            <a:r>
              <a:rPr lang="sq-AL" sz="1400" b="1" dirty="0" smtClean="0"/>
              <a:t> </a:t>
            </a:r>
            <a:r>
              <a:rPr lang="sq-AL" sz="1400" dirty="0" smtClean="0"/>
              <a:t>është pasur parasysh ligjshmëria, rregullshmëria dhe respektimi i parimeve të ekonomicitetit, eficiencës dhe efektivitetit.</a:t>
            </a:r>
            <a:endParaRPr lang="en-US" sz="1400" dirty="0" smtClean="0"/>
          </a:p>
          <a:p>
            <a:pPr algn="just"/>
            <a:r>
              <a:rPr lang="sq-AL" sz="1400" b="1" dirty="0" smtClean="0"/>
              <a:t>12</a:t>
            </a:r>
            <a:r>
              <a:rPr lang="sq-AL" sz="1400" dirty="0" smtClean="0"/>
              <a:t>. Është bërë bashkërendimi i punës gjatë procesit të përgatitjes së buxhetit të bashkisë me pjesëmarrjen e komunitetit dhe bashkërendimi i punës me të gjitha drejtoritë dhe ndërmarrjet e bashkisë.</a:t>
            </a:r>
            <a:endParaRPr lang="en-US" sz="1400" dirty="0" smtClean="0"/>
          </a:p>
          <a:p>
            <a:pPr algn="just">
              <a:buFontTx/>
              <a:buChar char="-"/>
            </a:pPr>
            <a:endParaRPr lang="en-US" sz="1400" dirty="0" smtClean="0"/>
          </a:p>
          <a:p>
            <a:pPr algn="just"/>
            <a:r>
              <a:rPr lang="sq-AL" sz="1400" dirty="0" smtClean="0"/>
              <a:t>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 y="1371600"/>
            <a:ext cx="8763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en-US" sz="1600" dirty="0" smtClean="0"/>
              <a:t>1.     </a:t>
            </a:r>
            <a:r>
              <a:rPr lang="sq-AL" sz="1600" dirty="0" smtClean="0"/>
              <a:t>Rritja progresive e të ardhurave në buxhet përmes luftimit të informalitetit, evazionit fiskal dhe korrupsionit në grumbullimin e të ardhurave.</a:t>
            </a:r>
            <a:endParaRPr lang="en-US" sz="1600" dirty="0" smtClean="0"/>
          </a:p>
          <a:p>
            <a:pPr algn="just"/>
            <a:r>
              <a:rPr lang="sq-AL" sz="1600" dirty="0" smtClean="0"/>
              <a:t> </a:t>
            </a:r>
            <a:endParaRPr lang="en-US" sz="1600" dirty="0" smtClean="0"/>
          </a:p>
          <a:p>
            <a:pPr lvl="0" algn="just"/>
            <a:r>
              <a:rPr lang="en-US" sz="1600" dirty="0" smtClean="0"/>
              <a:t>2.     </a:t>
            </a:r>
            <a:r>
              <a:rPr lang="sq-AL" sz="1600" dirty="0" smtClean="0"/>
              <a:t>Rritja e shpenzimeve kapitale (shpenzimeve për investime), në krahasim me shpenzimet korrente (shpenzime për paga, sigurime shoqërore, shpenzime operative), kjo e krahasuar edhe me vitet e mëparshme.</a:t>
            </a:r>
            <a:endParaRPr lang="en-US" sz="1600" dirty="0"/>
          </a:p>
        </p:txBody>
      </p:sp>
      <p:sp>
        <p:nvSpPr>
          <p:cNvPr id="3" name="TextBox 2"/>
          <p:cNvSpPr txBox="1"/>
          <p:nvPr/>
        </p:nvSpPr>
        <p:spPr>
          <a:xfrm flipH="1">
            <a:off x="0" y="0"/>
            <a:ext cx="91440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q-AL" sz="2400" b="1" i="1" dirty="0" smtClean="0"/>
              <a:t>Prioritetet e buxhetit 2013 ne Bashkine Kamez synojnë:</a:t>
            </a:r>
            <a:endParaRPr lang="en-US" sz="2400" b="1"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457200"/>
            <a:ext cx="8763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sq-AL" sz="1400" b="1" u="sng" dirty="0" smtClean="0"/>
              <a:t>Parimet kryesore që e karakterizojnë këtë buxhet janë:</a:t>
            </a:r>
            <a:endParaRPr lang="en-US" sz="1400" dirty="0" smtClean="0"/>
          </a:p>
          <a:p>
            <a:pPr algn="just"/>
            <a:r>
              <a:rPr lang="sq-AL" sz="1400" b="1" dirty="0" smtClean="0"/>
              <a:t> </a:t>
            </a:r>
            <a:endParaRPr lang="en-US" sz="1400" dirty="0" smtClean="0"/>
          </a:p>
          <a:p>
            <a:pPr algn="just"/>
            <a:r>
              <a:rPr lang="sq-AL" sz="1400" b="1" dirty="0" smtClean="0"/>
              <a:t>1</a:t>
            </a:r>
            <a:r>
              <a:rPr lang="sq-AL" sz="1400" dirty="0" smtClean="0"/>
              <a:t>. Politika lokale financiare duhet te formulohet dhe miratohet ne cilat programe te investohet, duke qene se burimet financiare jane te kufizuara, duhet te vleresohen nevojat konkuruese, per te maksimizuar perdorimin e burimeve.</a:t>
            </a:r>
            <a:endParaRPr lang="en-US" sz="1400" dirty="0" smtClean="0"/>
          </a:p>
          <a:p>
            <a:pPr algn="just"/>
            <a:r>
              <a:rPr lang="sq-AL" sz="1400" b="1" dirty="0" smtClean="0"/>
              <a:t> </a:t>
            </a:r>
            <a:endParaRPr lang="en-US" sz="1400" dirty="0" smtClean="0"/>
          </a:p>
          <a:p>
            <a:pPr algn="just"/>
            <a:r>
              <a:rPr lang="sq-AL" sz="1400" b="1" dirty="0" smtClean="0"/>
              <a:t> 2</a:t>
            </a:r>
            <a:r>
              <a:rPr lang="sq-AL" sz="1400" dirty="0" smtClean="0"/>
              <a:t>. Decentralizimi i pushtetit vendor nuk është kuptuar vetëm rritje e kompetencave, por një detyrim ligjor për të rritur nivelin e shërbimeve dhe stabilitetin e bashkëpunimit me qeverisjen qendrore. </a:t>
            </a:r>
            <a:endParaRPr lang="en-US" sz="1400" dirty="0" smtClean="0"/>
          </a:p>
          <a:p>
            <a:pPr algn="just"/>
            <a:r>
              <a:rPr lang="sq-AL" sz="1400" dirty="0" smtClean="0"/>
              <a:t>	</a:t>
            </a:r>
            <a:endParaRPr lang="en-US" sz="1400" dirty="0" smtClean="0"/>
          </a:p>
          <a:p>
            <a:pPr algn="just"/>
            <a:r>
              <a:rPr lang="sq-AL" sz="1400" b="1" dirty="0" smtClean="0"/>
              <a:t>3</a:t>
            </a:r>
            <a:r>
              <a:rPr lang="sq-AL" sz="1400" dirty="0" smtClean="0"/>
              <a:t>. Transparenca që do të sigurojë për Këshillin Bashkiak dhe publikun e gjerë, të dhëna lehtësisht të disponueshme, të shpejta, të kuptueshme e të krahasueshme ndër vite.</a:t>
            </a:r>
            <a:endParaRPr lang="en-US" sz="1400" dirty="0" smtClean="0"/>
          </a:p>
          <a:p>
            <a:pPr algn="just"/>
            <a:r>
              <a:rPr lang="sq-AL" sz="1400" dirty="0" smtClean="0"/>
              <a:t>	</a:t>
            </a:r>
            <a:endParaRPr lang="en-US" sz="1400" dirty="0" smtClean="0"/>
          </a:p>
          <a:p>
            <a:pPr algn="just"/>
            <a:r>
              <a:rPr lang="sq-AL" sz="1400" b="1" dirty="0" smtClean="0"/>
              <a:t>4</a:t>
            </a:r>
            <a:r>
              <a:rPr lang="sq-AL" sz="1400" dirty="0" smtClean="0"/>
              <a:t>. Disiplina fiskale, duke u bazuar në legjislacionin në fuqi dhe duke siguruar një zhvillim të qëndrueshëm ekonomik e social.</a:t>
            </a:r>
            <a:endParaRPr lang="en-US" sz="1400" dirty="0" smtClean="0"/>
          </a:p>
          <a:p>
            <a:pPr algn="just"/>
            <a:r>
              <a:rPr lang="sq-AL" sz="1400" dirty="0" smtClean="0"/>
              <a:t> </a:t>
            </a:r>
            <a:endParaRPr lang="en-US" sz="1400" dirty="0" smtClean="0"/>
          </a:p>
          <a:p>
            <a:pPr algn="just"/>
            <a:r>
              <a:rPr lang="sq-AL" sz="1400" b="1" dirty="0" smtClean="0"/>
              <a:t>5</a:t>
            </a:r>
            <a:r>
              <a:rPr lang="sq-AL" sz="1400" dirty="0" smtClean="0"/>
              <a:t>. Shpërndarja e burimeve të financimit, duke pasur parasysh objektivat dhe strategjitë e qeverisë.</a:t>
            </a:r>
            <a:endParaRPr lang="en-US" sz="1400" dirty="0" smtClean="0"/>
          </a:p>
          <a:p>
            <a:pPr algn="just"/>
            <a:r>
              <a:rPr lang="sq-AL" sz="1400" dirty="0" smtClean="0"/>
              <a:t>	</a:t>
            </a:r>
            <a:endParaRPr lang="en-US" sz="1400" dirty="0" smtClean="0"/>
          </a:p>
          <a:p>
            <a:pPr algn="just"/>
            <a:r>
              <a:rPr lang="sq-AL" sz="1400" b="1" dirty="0" smtClean="0"/>
              <a:t>6</a:t>
            </a:r>
            <a:r>
              <a:rPr lang="sq-AL" sz="1400" dirty="0" smtClean="0"/>
              <a:t>. Përdorimi ekonomik, eficient, efektiv i gjithë të ardhurave që sigurohen nga taksapaguesit vendorë, si dhe të fondeve buxhetore që vijnë nga qeveria në formën e transfertës së pakushtëzuar.</a:t>
            </a:r>
            <a:endParaRPr lang="en-US" sz="1400" dirty="0" smtClean="0"/>
          </a:p>
          <a:p>
            <a:pPr algn="just"/>
            <a:r>
              <a:rPr lang="sq-AL" sz="1400" dirty="0" smtClean="0"/>
              <a:t>	</a:t>
            </a:r>
            <a:endParaRPr lang="en-US" sz="1400" dirty="0" smtClean="0"/>
          </a:p>
          <a:p>
            <a:pPr algn="just"/>
            <a:r>
              <a:rPr lang="sq-AL" sz="1400" b="1" dirty="0" smtClean="0"/>
              <a:t>7</a:t>
            </a:r>
            <a:r>
              <a:rPr lang="sq-AL" sz="1400" dirty="0" smtClean="0"/>
              <a:t>. Përgjegjësi të qarta për menaxhimin e fondeve.</a:t>
            </a:r>
            <a:endParaRPr lang="en-US" sz="1400" dirty="0" smtClean="0"/>
          </a:p>
          <a:p>
            <a:pPr algn="just"/>
            <a:r>
              <a:rPr lang="sq-AL" sz="1400" dirty="0" smtClean="0"/>
              <a:t> </a:t>
            </a:r>
            <a:endParaRPr lang="en-US" sz="1400" dirty="0" smtClean="0"/>
          </a:p>
          <a:p>
            <a:pPr algn="just"/>
            <a:r>
              <a:rPr lang="sq-AL" sz="1400" b="1" dirty="0" smtClean="0"/>
              <a:t>8</a:t>
            </a:r>
            <a:r>
              <a:rPr lang="sq-AL" sz="1400" dirty="0" smtClean="0"/>
              <a:t>. Respektim me rreptësi e përgjegjësi i të gjithë procesit.</a:t>
            </a:r>
            <a:endParaRPr lang="en-US" sz="1400" dirty="0" smtClean="0"/>
          </a:p>
          <a:p>
            <a:pPr algn="just"/>
            <a:r>
              <a:rPr lang="sq-AL" sz="1400" dirty="0" smtClean="0"/>
              <a:t> </a:t>
            </a:r>
            <a:endParaRPr lang="en-US" sz="1400" dirty="0" smtClean="0"/>
          </a:p>
          <a:p>
            <a:pPr algn="just"/>
            <a:r>
              <a:rPr lang="sq-AL" sz="1400" b="1" dirty="0" smtClean="0"/>
              <a:t>9</a:t>
            </a:r>
            <a:r>
              <a:rPr lang="sq-AL" sz="1400" dirty="0" smtClean="0"/>
              <a:t>. Krijimin e kushteve të barabarta biznesmenëve, duke eliminuar në maksimum konkurrencën e pandershme.</a:t>
            </a:r>
            <a:endParaRPr lang="en-US" sz="1400" dirty="0" smtClean="0"/>
          </a:p>
          <a:p>
            <a:pPr algn="just"/>
            <a:r>
              <a:rPr lang="sq-AL" sz="1400" dirty="0" smtClean="0"/>
              <a:t>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457200"/>
            <a:ext cx="8763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1400" b="1" dirty="0" smtClean="0"/>
              <a:t>10.</a:t>
            </a:r>
            <a:r>
              <a:rPr lang="sq-AL" sz="1400" dirty="0" smtClean="0"/>
              <a:t> Zhvillimin e sistemit te planifikimit afatmesem.</a:t>
            </a:r>
            <a:endParaRPr lang="en-US" sz="1400" dirty="0" smtClean="0"/>
          </a:p>
          <a:p>
            <a:r>
              <a:rPr lang="sq-AL" sz="1400" dirty="0" smtClean="0"/>
              <a:t> </a:t>
            </a:r>
            <a:endParaRPr lang="en-US" sz="1400" dirty="0" smtClean="0"/>
          </a:p>
          <a:p>
            <a:r>
              <a:rPr lang="sq-AL" sz="1400" b="1" dirty="0" smtClean="0"/>
              <a:t>11. </a:t>
            </a:r>
            <a:r>
              <a:rPr lang="sq-AL" sz="1400" dirty="0" smtClean="0"/>
              <a:t>Partneriteti publik-privat si një mjet efektiv për të pasur një ekonomi të qëndrueshme (pra, biznesi është konsideruar gjithmonë si një partner i rëndësishëm).</a:t>
            </a:r>
            <a:endParaRPr lang="en-US" sz="1400" dirty="0" smtClean="0"/>
          </a:p>
          <a:p>
            <a:r>
              <a:rPr lang="sq-AL" sz="1400" dirty="0" smtClean="0"/>
              <a:t> </a:t>
            </a:r>
            <a:endParaRPr lang="en-US" sz="1400" dirty="0" smtClean="0"/>
          </a:p>
          <a:p>
            <a:r>
              <a:rPr lang="sq-AL" sz="1400" b="1" dirty="0" smtClean="0"/>
              <a:t>12</a:t>
            </a:r>
            <a:r>
              <a:rPr lang="sq-AL" sz="1400" dirty="0" smtClean="0"/>
              <a:t>. Programi financiar per vitin 2013 bazohet ne analizen e kostos se programeve dhe sherbimeve, ecurine e tyre ne vite.</a:t>
            </a:r>
            <a:endParaRPr lang="en-US" sz="1400" dirty="0" smtClean="0"/>
          </a:p>
          <a:p>
            <a:r>
              <a:rPr lang="sq-AL" sz="1400" dirty="0" smtClean="0"/>
              <a:t> </a:t>
            </a:r>
            <a:endParaRPr lang="en-US" sz="1400" dirty="0" smtClean="0"/>
          </a:p>
          <a:p>
            <a:r>
              <a:rPr lang="sq-AL" sz="1400" b="1" dirty="0" smtClean="0"/>
              <a:t>13. </a:t>
            </a:r>
            <a:r>
              <a:rPr lang="sq-AL" sz="1400" dirty="0" smtClean="0"/>
              <a:t>Buxhetimi me pjesëmarrje (gjatë gjithë vitit) është komunikuar me komunitetin dhe është marrë mendim për llojin e shërbimeve që ata kanë më të domosdoshmin dhe sidomos prioritetet e kryerjes së investimeve. Marrja e këtyre mendimeve dhe sugjerimeve nga qytetarët është bërë e mundur edhe falë vënies në punë të One Stop Shop-it (ndër më të mirët dhe efecientët në vend), pasi ka shumë lehtësira për qytetarët, pra pjesëmarrja e komunitetit në vendimmarrje, si dhe nëpërmjet ndërlidhësve me komunitetin.</a:t>
            </a:r>
            <a:endParaRPr lang="en-US" sz="1400" dirty="0" smtClean="0"/>
          </a:p>
          <a:p>
            <a:r>
              <a:rPr lang="sq-AL" sz="1400" dirty="0" smtClean="0"/>
              <a:t> </a:t>
            </a:r>
            <a:endParaRPr lang="en-US" sz="1400" dirty="0" smtClean="0"/>
          </a:p>
          <a:p>
            <a:r>
              <a:rPr lang="sq-AL" sz="1400" b="1" dirty="0" smtClean="0"/>
              <a:t>14</a:t>
            </a:r>
            <a:r>
              <a:rPr lang="sq-AL" sz="1400" dirty="0" smtClean="0"/>
              <a:t>. Gjatë procesit të projektbuxhetimit janë përdorur ide novatore për një qeverisje sa më të mirë për të përmirësuar dhënien e shërbimeve, si dhe për t’u shërbyer qytetarëve sa më shpejt (përfaqësimi i specialistëve nga të gjitha drejtoritë në One Stop Shop).</a:t>
            </a:r>
            <a:endParaRPr lang="en-US" sz="1400" dirty="0" smtClean="0"/>
          </a:p>
          <a:p>
            <a:r>
              <a:rPr lang="sq-AL" sz="1400" b="1" dirty="0" smtClean="0"/>
              <a:t>15. </a:t>
            </a:r>
            <a:r>
              <a:rPr lang="sq-AL" sz="1400" dirty="0" smtClean="0"/>
              <a:t>Gjatë gjithë procesit të projektbuxhetimit ka funksionuar Grupi për Strategji, Buxhet dhe Integrim, i kryesuar nga kryetari i bashkisë me pjesëmarrjen e zv.kryetarëve, si dhe të gjithë drejtorët e drejtorive (grup i ngritur me urdhër të kryetarit).</a:t>
            </a:r>
            <a:endParaRPr lang="en-US" sz="1400" dirty="0" smtClean="0"/>
          </a:p>
          <a:p>
            <a:r>
              <a:rPr lang="sq-AL" sz="1400" dirty="0" smtClean="0"/>
              <a:t> </a:t>
            </a:r>
            <a:endParaRPr lang="en-US" sz="1400" dirty="0" smtClean="0"/>
          </a:p>
          <a:p>
            <a:r>
              <a:rPr lang="sq-AL" sz="1400" b="1" dirty="0" smtClean="0"/>
              <a:t>1</a:t>
            </a:r>
            <a:r>
              <a:rPr lang="en-US" sz="1400" b="1" dirty="0" smtClean="0"/>
              <a:t>6</a:t>
            </a:r>
            <a:r>
              <a:rPr lang="sq-AL" sz="1400" dirty="0" smtClean="0"/>
              <a:t>. Kryetari i bashkisë i propozon Këshillit Bashkiak drejtimet kryesore të politikës së bashkisë, si për vitin 2013, si dhe për vitet 2014 e 2015.</a:t>
            </a:r>
            <a:endParaRPr lang="en-US" sz="1400" dirty="0" smtClean="0"/>
          </a:p>
          <a:p>
            <a:r>
              <a:rPr lang="sq-AL" sz="1400" dirty="0" smtClean="0"/>
              <a:t>(Drejtimi kryesor i politikës së bashkisë është rritja e nivelit të shërbimeve ndaj qytetarëve, por sidomos rritja e nivelit të investimeve në rrugë).</a:t>
            </a:r>
            <a:endParaRPr lang="en-US" sz="1400" dirty="0" smtClean="0"/>
          </a:p>
          <a:p>
            <a:r>
              <a:rPr lang="sq-AL" sz="1400" dirty="0" smtClean="0"/>
              <a:t> </a:t>
            </a:r>
            <a:endParaRPr lang="en-US" sz="1400" dirty="0" smtClean="0"/>
          </a:p>
          <a:p>
            <a:r>
              <a:rPr lang="sq-AL" sz="1400" b="1" dirty="0" smtClean="0"/>
              <a:t>17. </a:t>
            </a:r>
            <a:r>
              <a:rPr lang="sq-AL" sz="1400" dirty="0" smtClean="0"/>
              <a:t>Gjatë hartimit të projektbuxhetit është punuar për një shpërndarje sa më të drejtë të shpenzimeve, sidomos të atyre për investime në raport proporcional në të gjithë territorin e Bashkisë Kamëz.</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457200"/>
            <a:ext cx="87630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sq-AL" sz="1400" b="1" dirty="0" smtClean="0"/>
              <a:t>18</a:t>
            </a:r>
            <a:r>
              <a:rPr lang="sq-AL" sz="1400" dirty="0" smtClean="0"/>
              <a:t>. Gjatë hartimit të projektbuxhetit, Drejtoria e Financës e ka koordinuar punën më të gjitha drejtoritë për një planifikim sa më real të të gjitha llojeve të shpenzimeve, si ato për investime, edhe ato për funksionim. Nga Drejtoria e Urbanistikes janë hartuar të gjitha projektet me matje reale në terren për të gjitha investimet, duke hartuar preventiva sa me realë e te saktë.</a:t>
            </a:r>
            <a:endParaRPr lang="en-US" sz="1400" dirty="0" smtClean="0"/>
          </a:p>
          <a:p>
            <a:r>
              <a:rPr lang="sq-AL" sz="1400" dirty="0" smtClean="0"/>
              <a:t> </a:t>
            </a:r>
            <a:endParaRPr lang="en-US" sz="1400" dirty="0" smtClean="0"/>
          </a:p>
          <a:p>
            <a:r>
              <a:rPr lang="sq-AL" sz="1400" b="1" dirty="0" smtClean="0"/>
              <a:t>19</a:t>
            </a:r>
            <a:r>
              <a:rPr lang="sq-AL" sz="1400" dirty="0" smtClean="0"/>
              <a:t>. Është bërë vazhdimisht monitorimi i buxhetit nëpërmjet:</a:t>
            </a:r>
            <a:endParaRPr lang="en-US" sz="1400" dirty="0" smtClean="0"/>
          </a:p>
          <a:p>
            <a:r>
              <a:rPr lang="sq-AL" sz="1400" dirty="0" smtClean="0"/>
              <a:t> -Mbledhjes dhe analizës së të dhënave për aktivitetin e buxhetit</a:t>
            </a:r>
            <a:endParaRPr lang="en-US" sz="1400" dirty="0" smtClean="0"/>
          </a:p>
          <a:p>
            <a:r>
              <a:rPr lang="sq-AL" sz="1400" dirty="0" smtClean="0"/>
              <a:t> -Monitorimi jep informacion për përdorimin e fondeve të shpërndara.</a:t>
            </a:r>
            <a:endParaRPr lang="en-US" sz="1400" dirty="0" smtClean="0"/>
          </a:p>
          <a:p>
            <a:r>
              <a:rPr lang="sq-AL" sz="1400" dirty="0" smtClean="0"/>
              <a:t> </a:t>
            </a:r>
            <a:endParaRPr lang="en-US" sz="1400" dirty="0" smtClean="0"/>
          </a:p>
          <a:p>
            <a:r>
              <a:rPr lang="sq-AL" sz="1400" dirty="0" smtClean="0"/>
              <a:t> </a:t>
            </a:r>
            <a:endParaRPr lang="en-US" sz="1400" dirty="0" smtClean="0"/>
          </a:p>
          <a:p>
            <a:r>
              <a:rPr lang="sq-AL" sz="1400" b="1" dirty="0" smtClean="0"/>
              <a:t>20</a:t>
            </a:r>
            <a:r>
              <a:rPr lang="sq-AL" sz="1400" dirty="0" smtClean="0"/>
              <a:t>. Besimi si element i rëndësishëm për të krijuar marrëdhënie midis:</a:t>
            </a:r>
            <a:endParaRPr lang="en-US" sz="1400" dirty="0" smtClean="0"/>
          </a:p>
          <a:p>
            <a:r>
              <a:rPr lang="sq-AL" sz="1400" dirty="0" smtClean="0"/>
              <a:t>		</a:t>
            </a:r>
            <a:r>
              <a:rPr lang="sq-AL" sz="1400" b="1" dirty="0" smtClean="0"/>
              <a:t>-Komunitetit dhe qeverisjes vendore</a:t>
            </a:r>
            <a:endParaRPr lang="en-US" sz="1400" b="1" dirty="0" smtClean="0"/>
          </a:p>
          <a:p>
            <a:r>
              <a:rPr lang="sq-AL" sz="1400" b="1" dirty="0" smtClean="0"/>
              <a:t>		-Komunitetit të biznesit dhe qeverisjes vendore</a:t>
            </a:r>
            <a:endParaRPr lang="en-US" sz="1400" b="1" dirty="0" smtClean="0"/>
          </a:p>
          <a:p>
            <a:r>
              <a:rPr lang="sq-AL" sz="1400" b="1" dirty="0" smtClean="0"/>
              <a:t>		-Brenda organizimit të qeverisjes vendore.</a:t>
            </a:r>
            <a:endParaRPr lang="en-US" sz="1400" b="1" dirty="0" smtClean="0"/>
          </a:p>
          <a:p>
            <a:r>
              <a:rPr lang="sq-AL" sz="1400" dirty="0" smtClean="0"/>
              <a:t>Të krijojë një kuptim të përbashkët se si besueshmëria dhe </a:t>
            </a:r>
            <a:endParaRPr lang="en-US" sz="1400" dirty="0" smtClean="0"/>
          </a:p>
          <a:p>
            <a:r>
              <a:rPr lang="sq-AL" sz="1400" dirty="0" smtClean="0"/>
              <a:t> parashikueshmëria mundësojnë qeverisje të mirë.</a:t>
            </a:r>
            <a:endParaRPr lang="en-US" sz="1400" dirty="0" smtClean="0"/>
          </a:p>
          <a:p>
            <a:r>
              <a:rPr lang="sq-AL" sz="1400" dirty="0" smtClean="0"/>
              <a:t>	</a:t>
            </a:r>
            <a:endParaRPr lang="en-US" sz="1400" dirty="0" smtClean="0"/>
          </a:p>
          <a:p>
            <a:r>
              <a:rPr lang="sq-AL" sz="1400" b="1" dirty="0" smtClean="0"/>
              <a:t>21</a:t>
            </a:r>
            <a:r>
              <a:rPr lang="sq-AL" sz="1400" dirty="0" smtClean="0"/>
              <a:t>. Ekuilibri buxhetor (që nënkupton një administrim sa më të mirë të vlerave monetare, të ardhurat – 0.5% i qarkut = shumën e të gjitha shpenzimeve).</a:t>
            </a:r>
            <a:endParaRPr lang="en-US" sz="1400" dirty="0" smtClean="0"/>
          </a:p>
          <a:p>
            <a:r>
              <a:rPr lang="sq-AL" sz="1400" dirty="0" smtClean="0"/>
              <a:t> </a:t>
            </a:r>
            <a:endParaRPr lang="en-US" sz="1400" dirty="0" smtClean="0"/>
          </a:p>
          <a:p>
            <a:r>
              <a:rPr lang="sq-AL" sz="1400" b="1" dirty="0" smtClean="0"/>
              <a:t>Struktura e buxhetit është klasifikimi i të ardhurave dhe shpenzimeve në bazë organizative, funksionale, ekonomike, gjeografike, sipas burimit të formimit dhe përdorimit.</a:t>
            </a:r>
            <a:endParaRPr lang="en-US" sz="1400" dirty="0" smtClean="0"/>
          </a:p>
          <a:p>
            <a:r>
              <a:rPr lang="sq-AL" sz="1400" dirty="0" smtClean="0"/>
              <a:t>Një sqarim më të hollësishëm të kësaj strukture buxhetore do të japim me poshtë</a:t>
            </a:r>
            <a:r>
              <a:rPr lang="sq-AL" sz="1400" i="1" dirty="0" smtClean="0"/>
              <a:t>.</a:t>
            </a:r>
            <a:endParaRPr lang="en-US" sz="1400" dirty="0" smtClean="0"/>
          </a:p>
          <a:p>
            <a:r>
              <a:rPr lang="sq-AL" sz="1400" dirty="0" smtClean="0"/>
              <a:t>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914400"/>
            <a:ext cx="8763000" cy="4216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sq-AL" sz="1600" b="1" dirty="0" smtClean="0"/>
              <a:t>Në planifikimin e të ardhurave për vitin 2013 </a:t>
            </a:r>
            <a:r>
              <a:rPr lang="en-US" sz="1600" b="1" dirty="0" err="1" smtClean="0"/>
              <a:t>jemi</a:t>
            </a:r>
            <a:r>
              <a:rPr lang="sq-AL" sz="1600" b="1" dirty="0" smtClean="0"/>
              <a:t> bazuar: </a:t>
            </a:r>
            <a:endParaRPr lang="en-US" sz="1600" b="1" dirty="0" smtClean="0"/>
          </a:p>
          <a:p>
            <a:pPr algn="just"/>
            <a:r>
              <a:rPr lang="sq-AL" sz="1400" dirty="0" smtClean="0"/>
              <a:t> </a:t>
            </a:r>
            <a:endParaRPr lang="en-US" sz="1400" dirty="0" smtClean="0"/>
          </a:p>
          <a:p>
            <a:pPr lvl="0" algn="just"/>
            <a:r>
              <a:rPr lang="en-US" sz="1400" dirty="0" smtClean="0"/>
              <a:t>1.    </a:t>
            </a:r>
            <a:r>
              <a:rPr lang="sq-AL" sz="1400" dirty="0" smtClean="0"/>
              <a:t>Në evidentimin e saktë të të gjitha subjekteve që ushtrojnë aktivitet në territorin e bashkisë.</a:t>
            </a:r>
            <a:endParaRPr lang="en-US" sz="1400" dirty="0" smtClean="0"/>
          </a:p>
          <a:p>
            <a:pPr lvl="0" algn="just"/>
            <a:r>
              <a:rPr lang="en-US" sz="1400" dirty="0" smtClean="0"/>
              <a:t>2.   </a:t>
            </a:r>
            <a:r>
              <a:rPr lang="sq-AL" sz="1400" dirty="0" smtClean="0"/>
              <a:t>Përllogaritje të sakta të të gjitha të ardhurave nga taksat e tarifat, duke u bazuar në VKB nr.118, datë 26/11/2012  “Për sistemin e taksave e tarifave vendore për vitin 2013”, ku tregohet saktësisht numri i subjekteve të ndara sipas llojit të aktivitetit, sipërfaqja në metër katror, tarifat për metër katror, tarifat për çdo familje etj.</a:t>
            </a:r>
            <a:endParaRPr lang="en-US" sz="1400" dirty="0" smtClean="0"/>
          </a:p>
          <a:p>
            <a:pPr algn="just"/>
            <a:r>
              <a:rPr lang="sq-AL" sz="1400" dirty="0" smtClean="0"/>
              <a:t>Konkretisht, tabela nr. 2, 3, 4, 5, 8 bashkëlidhur. </a:t>
            </a:r>
            <a:endParaRPr lang="en-US" sz="1400" dirty="0" smtClean="0"/>
          </a:p>
          <a:p>
            <a:pPr algn="just"/>
            <a:r>
              <a:rPr lang="sq-AL" sz="1400" dirty="0" smtClean="0"/>
              <a:t> </a:t>
            </a:r>
            <a:endParaRPr lang="en-US" sz="1400" dirty="0" smtClean="0"/>
          </a:p>
          <a:p>
            <a:pPr lvl="0" algn="just"/>
            <a:r>
              <a:rPr lang="en-US" sz="1400" dirty="0" smtClean="0"/>
              <a:t>3.   </a:t>
            </a:r>
            <a:r>
              <a:rPr lang="sq-AL" sz="1400" dirty="0" smtClean="0"/>
              <a:t>Duke luftuar informalitetin, duke bërë të mundur regjistrimin dhe futjen në sistemin fiskal të të gjitha subjekteve që ushtrojnë veprimtarinë ekonomike në zonë, pavarësisht statusit të tyre.</a:t>
            </a:r>
            <a:endParaRPr lang="en-US" sz="1400" dirty="0" smtClean="0"/>
          </a:p>
          <a:p>
            <a:pPr lvl="0" algn="just"/>
            <a:r>
              <a:rPr lang="en-US" sz="1400" dirty="0" smtClean="0"/>
              <a:t>4.    </a:t>
            </a:r>
            <a:r>
              <a:rPr lang="sq-AL" sz="1400" dirty="0" smtClean="0"/>
              <a:t>Në përmirësimin e infrastrukturës, duke krijuar kushte më komode për biznesin në zonë.</a:t>
            </a:r>
            <a:endParaRPr lang="en-US" sz="1400" dirty="0" smtClean="0"/>
          </a:p>
          <a:p>
            <a:pPr lvl="0" algn="just"/>
            <a:r>
              <a:rPr lang="en-US" sz="1400" dirty="0" smtClean="0"/>
              <a:t>5.    </a:t>
            </a:r>
            <a:r>
              <a:rPr lang="sq-AL" sz="1400" dirty="0" smtClean="0"/>
              <a:t>Në lehtësimin e procedurave të licencimit dhe trasnparaencen ne perllogaritjen e detyrimeve tatimore.</a:t>
            </a:r>
            <a:endParaRPr lang="en-US" sz="1400" dirty="0" smtClean="0"/>
          </a:p>
          <a:p>
            <a:pPr lvl="0" algn="just"/>
            <a:r>
              <a:rPr lang="en-US" sz="1400" dirty="0" smtClean="0"/>
              <a:t>6.   </a:t>
            </a:r>
            <a:r>
              <a:rPr lang="sq-AL" sz="1400" dirty="0" smtClean="0"/>
              <a:t>Rritja e numerit te subjekteve duke mbajtur korespondece me QKR per rregjistrimet e reja, duke bashkerenduar punen me kontrollin ne terren te specialisteve te taksave vendore.</a:t>
            </a:r>
            <a:endParaRPr lang="en-US" sz="1400" dirty="0" smtClean="0"/>
          </a:p>
          <a:p>
            <a:pPr algn="just"/>
            <a:r>
              <a:rPr lang="sq-AL" sz="1400" dirty="0" smtClean="0"/>
              <a:t>Kështu, nga 654 subjekte të regjistruara gjatë vitit 2006, per vitin 2012 kane ushtruar aktivitet 1800 subjekte dhe per vitin 2013 parashikohet te rregjistrohen dhe 100 subjekte te reja per shkak te zhvillimit ekonomik te zones.</a:t>
            </a:r>
            <a:endParaRPr lang="en-US" sz="1400" dirty="0" smtClean="0"/>
          </a:p>
          <a:p>
            <a:pPr marL="342900" indent="-342900" algn="just">
              <a:buAutoNum type="arabicPeriod" startAt="7"/>
            </a:pPr>
            <a:r>
              <a:rPr lang="en-US" sz="1400" dirty="0" err="1" smtClean="0"/>
              <a:t>Miratimin</a:t>
            </a:r>
            <a:r>
              <a:rPr lang="en-US" sz="1400" dirty="0" smtClean="0"/>
              <a:t> e </a:t>
            </a:r>
            <a:r>
              <a:rPr lang="sq-AL" sz="1400" dirty="0" smtClean="0"/>
              <a:t>Plani</a:t>
            </a:r>
            <a:r>
              <a:rPr lang="en-US" sz="1400" dirty="0" smtClean="0"/>
              <a:t>t</a:t>
            </a:r>
            <a:r>
              <a:rPr lang="sq-AL" sz="1400" dirty="0" smtClean="0"/>
              <a:t> rregullues urban te qytetit te Kamzes.</a:t>
            </a:r>
            <a:endParaRPr lang="en-US" sz="1400" dirty="0" smtClean="0"/>
          </a:p>
          <a:p>
            <a:pPr marL="342900" indent="-342900" algn="just">
              <a:buAutoNum type="arabicPeriod" startAt="7"/>
            </a:pPr>
            <a:r>
              <a:rPr lang="en-US" sz="1400" dirty="0" err="1" smtClean="0"/>
              <a:t>Shtimin</a:t>
            </a:r>
            <a:r>
              <a:rPr lang="en-US" sz="1400" dirty="0" smtClean="0"/>
              <a:t> e </a:t>
            </a:r>
            <a:r>
              <a:rPr lang="en-US" sz="1400" dirty="0" err="1" smtClean="0"/>
              <a:t>abonenteve</a:t>
            </a:r>
            <a:r>
              <a:rPr lang="en-US" sz="1400" dirty="0" smtClean="0"/>
              <a:t> </a:t>
            </a:r>
            <a:r>
              <a:rPr lang="en-US" sz="1400" dirty="0" err="1" smtClean="0"/>
              <a:t>qe</a:t>
            </a:r>
            <a:r>
              <a:rPr lang="en-US" sz="1400" dirty="0" smtClean="0"/>
              <a:t> </a:t>
            </a:r>
            <a:r>
              <a:rPr lang="en-US" sz="1400" dirty="0" err="1" smtClean="0"/>
              <a:t>furnizohen</a:t>
            </a:r>
            <a:r>
              <a:rPr lang="en-US" sz="1400" dirty="0" smtClean="0"/>
              <a:t> me </a:t>
            </a:r>
            <a:r>
              <a:rPr lang="en-US" sz="1400" dirty="0" err="1" smtClean="0"/>
              <a:t>uje</a:t>
            </a:r>
            <a:r>
              <a:rPr lang="en-US" sz="1400" dirty="0" smtClean="0"/>
              <a:t> </a:t>
            </a:r>
            <a:r>
              <a:rPr lang="en-US" sz="1400" dirty="0" err="1" smtClean="0"/>
              <a:t>te</a:t>
            </a:r>
            <a:r>
              <a:rPr lang="en-US" sz="1400" dirty="0" smtClean="0"/>
              <a:t> </a:t>
            </a:r>
            <a:r>
              <a:rPr lang="en-US" sz="1400" dirty="0" err="1" smtClean="0"/>
              <a:t>pishem</a:t>
            </a:r>
            <a:endParaRPr lang="en-US" sz="1400" dirty="0" smtClean="0"/>
          </a:p>
          <a:p>
            <a:pPr algn="just"/>
            <a:endParaRPr lang="en-US" sz="1400" dirty="0"/>
          </a:p>
        </p:txBody>
      </p:sp>
      <p:sp>
        <p:nvSpPr>
          <p:cNvPr id="3" name="TextBox 2"/>
          <p:cNvSpPr txBox="1"/>
          <p:nvPr/>
        </p:nvSpPr>
        <p:spPr>
          <a:xfrm flipH="1">
            <a:off x="0" y="0"/>
            <a:ext cx="9144000"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sq-AL" sz="2400" b="1" i="1" dirty="0" smtClean="0"/>
              <a:t>TË ARDHURAT</a:t>
            </a:r>
            <a:endParaRPr lang="en-US" sz="2400" b="1"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flipH="1">
            <a:off x="0" y="533400"/>
            <a:ext cx="9144000"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2000" b="1" i="1" dirty="0" smtClean="0"/>
              <a:t>BURIMET E FINANCIMIT TE BASHKISE KAMEZ  PER VITIN  2013</a:t>
            </a:r>
          </a:p>
        </p:txBody>
      </p:sp>
      <p:graphicFrame>
        <p:nvGraphicFramePr>
          <p:cNvPr id="4" name="Table 3"/>
          <p:cNvGraphicFramePr>
            <a:graphicFrameLocks noGrp="1"/>
          </p:cNvGraphicFramePr>
          <p:nvPr/>
        </p:nvGraphicFramePr>
        <p:xfrm>
          <a:off x="990600" y="1752600"/>
          <a:ext cx="6934200" cy="2667003"/>
        </p:xfrm>
        <a:graphic>
          <a:graphicData uri="http://schemas.openxmlformats.org/drawingml/2006/table">
            <a:tbl>
              <a:tblPr/>
              <a:tblGrid>
                <a:gridCol w="503384"/>
                <a:gridCol w="4479719"/>
                <a:gridCol w="1951097"/>
              </a:tblGrid>
              <a:tr h="186939">
                <a:tc>
                  <a:txBody>
                    <a:bodyPr/>
                    <a:lstStyle/>
                    <a:p>
                      <a:pPr algn="ctr" fontAlgn="b"/>
                      <a:r>
                        <a:rPr lang="en-US" sz="1050" b="1" i="0" u="none" strike="noStrike" dirty="0">
                          <a:solidFill>
                            <a:schemeClr val="bg1"/>
                          </a:solidFill>
                          <a:latin typeface="Bookman Old Style"/>
                        </a:rPr>
                        <a:t>Nr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1050" b="1" i="0" u="none" strike="noStrike" dirty="0">
                          <a:solidFill>
                            <a:schemeClr val="bg1"/>
                          </a:solidFill>
                          <a:latin typeface="Bookman Old Style"/>
                        </a:rPr>
                        <a:t>EMERTIMI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ctr"/>
                      <a:r>
                        <a:rPr lang="en-US" sz="1050" b="1" i="0" u="none" strike="noStrike" dirty="0">
                          <a:solidFill>
                            <a:schemeClr val="bg1"/>
                          </a:solidFill>
                          <a:latin typeface="Bookman Old Style"/>
                        </a:rPr>
                        <a:t>PLANI </a:t>
                      </a:r>
                    </a:p>
                  </a:txBody>
                  <a:tcPr marL="9525" marR="9525" marT="9525" marB="0"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84862">
                <a:tc>
                  <a:txBody>
                    <a:bodyPr/>
                    <a:lstStyle/>
                    <a:p>
                      <a:pPr algn="ctr" fontAlgn="b"/>
                      <a:r>
                        <a:rPr lang="en-US" sz="1050" b="1" i="0" u="none" strike="noStrike">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1050" b="1" i="0" u="none" strike="noStrike">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ctr" fontAlgn="b"/>
                      <a:r>
                        <a:rPr lang="en-US" sz="1050" b="1" i="0" u="none" strike="noStrike" dirty="0" err="1">
                          <a:solidFill>
                            <a:schemeClr val="bg1"/>
                          </a:solidFill>
                          <a:latin typeface="Arial"/>
                        </a:rPr>
                        <a:t>Vjetor</a:t>
                      </a:r>
                      <a:r>
                        <a:rPr lang="en-US" sz="1050" b="1" i="0" u="none" strike="noStrike" dirty="0">
                          <a:solidFill>
                            <a:schemeClr val="bg1"/>
                          </a:solidFill>
                          <a:latin typeface="Arial"/>
                        </a:rPr>
                        <a:t> </a:t>
                      </a:r>
                      <a:r>
                        <a:rPr lang="en-US" sz="1050" b="1" i="0" u="none" strike="noStrike" dirty="0" smtClean="0">
                          <a:solidFill>
                            <a:schemeClr val="bg1"/>
                          </a:solidFill>
                          <a:latin typeface="Arial"/>
                        </a:rPr>
                        <a:t>2013</a:t>
                      </a:r>
                      <a:endParaRPr lang="en-US" sz="1050" b="1" i="0" u="none" strike="noStrike" dirty="0">
                        <a:solidFill>
                          <a:schemeClr val="bg1"/>
                        </a:solidFill>
                        <a:latin typeface="Arial"/>
                      </a:endParaRP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76554">
                <a:tc>
                  <a:txBody>
                    <a:bodyPr/>
                    <a:lstStyle/>
                    <a:p>
                      <a:pPr algn="r" fontAlgn="b"/>
                      <a:r>
                        <a:rPr lang="en-US" sz="1000" b="0" i="0" u="none" strike="noStrike">
                          <a:latin typeface="Arial"/>
                        </a:rPr>
                        <a:t>1</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it-IT" sz="1000" b="0" i="0" u="none" strike="noStrike">
                          <a:latin typeface="Arial"/>
                        </a:rPr>
                        <a:t>Trasferta e pakushtezuar per vitin  2013</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dirty="0">
                          <a:latin typeface="Arial"/>
                        </a:rPr>
                        <a:t>229,767,326</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l" fontAlgn="b"/>
                      <a:r>
                        <a:rPr lang="en-US" sz="1000" b="0" i="0" u="none" strike="noStrike" dirty="0">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l" fontAlgn="b"/>
                      <a:r>
                        <a:rPr lang="en-US" sz="1000" b="1" i="0" u="none" strike="noStrike" dirty="0" err="1">
                          <a:solidFill>
                            <a:schemeClr val="bg1"/>
                          </a:solidFill>
                          <a:latin typeface="Arial"/>
                        </a:rPr>
                        <a:t>Shuma</a:t>
                      </a:r>
                      <a:endParaRPr lang="en-US" sz="1000" b="1" i="0" u="none" strike="noStrike" dirty="0">
                        <a:solidFill>
                          <a:schemeClr val="bg1"/>
                        </a:solidFill>
                        <a:latin typeface="Arial"/>
                      </a:endParaRP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0" i="0" u="none" strike="noStrike" dirty="0">
                          <a:solidFill>
                            <a:schemeClr val="bg1"/>
                          </a:solidFill>
                          <a:latin typeface="Arial"/>
                        </a:rPr>
                        <a:t>229,767,326</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76554">
                <a:tc>
                  <a:txBody>
                    <a:bodyPr/>
                    <a:lstStyle/>
                    <a:p>
                      <a:pPr algn="r" fontAlgn="b"/>
                      <a:r>
                        <a:rPr lang="en-US" sz="1000" b="0" i="0" u="none" strike="noStrike">
                          <a:latin typeface="Arial"/>
                        </a:rPr>
                        <a:t>1</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solidFill>
                            <a:srgbClr val="333333"/>
                          </a:solidFill>
                          <a:latin typeface="Bookman Old Style"/>
                        </a:rPr>
                        <a:t>Drejtoria  e Taksave e Tarifave Vendore</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210,000,000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r" fontAlgn="b"/>
                      <a:r>
                        <a:rPr lang="en-US" sz="1000" b="0" i="0" u="none" strike="noStrike">
                          <a:latin typeface="Arial"/>
                        </a:rPr>
                        <a:t>2</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Drejtoria e Planifikimit dhe Kontrollit te Zhvillimit te Territorit</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180,150,000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r" fontAlgn="b"/>
                      <a:r>
                        <a:rPr lang="en-US" sz="1000" b="0" i="0" u="none" strike="noStrike">
                          <a:latin typeface="Arial"/>
                        </a:rPr>
                        <a:t>3</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pt-BR" sz="1000" b="0" i="0" u="none" strike="noStrike">
                          <a:latin typeface="Arial"/>
                        </a:rPr>
                        <a:t>Te Ardhura nga Drejtoria e Sherbimeve</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18,700,000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r" fontAlgn="b"/>
                      <a:r>
                        <a:rPr lang="en-US" sz="1000" b="0" i="0" u="none" strike="noStrike">
                          <a:latin typeface="Arial"/>
                        </a:rPr>
                        <a:t>4</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Te Ardhura nga Nd.Ujesjelles kanalizimeve</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90,070,000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r" fontAlgn="b"/>
                      <a:r>
                        <a:rPr lang="en-US" sz="1000" b="0" i="0" u="none" strike="noStrike">
                          <a:latin typeface="Arial"/>
                        </a:rPr>
                        <a:t>5</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l" fontAlgn="b"/>
                      <a:r>
                        <a:rPr lang="en-US" sz="1000" b="0" i="0" u="none" strike="noStrike">
                          <a:latin typeface="Arial"/>
                        </a:rPr>
                        <a:t>Te tjera( tarifa shebimi, gjoba polbashkiake e ndertimore) etj</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c>
                  <a:txBody>
                    <a:bodyPr/>
                    <a:lstStyle/>
                    <a:p>
                      <a:pPr algn="r" fontAlgn="b"/>
                      <a:r>
                        <a:rPr lang="en-US" sz="1000" b="0" i="0" u="none" strike="noStrike">
                          <a:latin typeface="Arial"/>
                        </a:rPr>
                        <a:t>5,000,000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tcPr>
                </a:tc>
              </a:tr>
              <a:tr h="176554">
                <a:tc>
                  <a:txBody>
                    <a:bodyPr/>
                    <a:lstStyle/>
                    <a:p>
                      <a:pPr algn="l" fontAlgn="b"/>
                      <a:r>
                        <a:rPr lang="en-US" sz="1000" b="1" i="0" u="none" strike="noStrike">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l" fontAlgn="b"/>
                      <a:r>
                        <a:rPr lang="en-US" sz="1000" b="1" i="0" u="none" strike="noStrike">
                          <a:solidFill>
                            <a:schemeClr val="bg1"/>
                          </a:solidFill>
                          <a:latin typeface="Arial"/>
                        </a:rPr>
                        <a:t>Shuma e te Ardhurave</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Arial"/>
                        </a:rPr>
                        <a:t>503,920,000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76554">
                <a:tc>
                  <a:txBody>
                    <a:bodyPr/>
                    <a:lstStyle/>
                    <a:p>
                      <a:pPr algn="l" fontAlgn="b"/>
                      <a:r>
                        <a:rPr lang="en-US" sz="1000" b="0" i="0" u="none" strike="noStrike">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nn-NO" sz="1000" b="0" i="0" u="none" strike="noStrike" dirty="0">
                          <a:latin typeface="Arial"/>
                        </a:rPr>
                        <a:t>Zbritet 0.5 % i Qarkut te rrethit Tirane</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2,519,600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76554">
                <a:tc>
                  <a:txBody>
                    <a:bodyPr/>
                    <a:lstStyle/>
                    <a:p>
                      <a:pPr algn="l" fontAlgn="b"/>
                      <a:r>
                        <a:rPr lang="en-US" sz="1000" b="0" i="0" u="none" strike="noStrike">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dirty="0" err="1">
                          <a:latin typeface="Arial"/>
                        </a:rPr>
                        <a:t>Mbeten</a:t>
                      </a:r>
                      <a:r>
                        <a:rPr lang="en-US" sz="1000" b="0" i="0" u="none" strike="noStrike" dirty="0">
                          <a:latin typeface="Arial"/>
                        </a:rPr>
                        <a:t> </a:t>
                      </a:r>
                      <a:r>
                        <a:rPr lang="en-US" sz="1000" b="0" i="0" u="none" strike="noStrike" dirty="0" err="1">
                          <a:latin typeface="Arial"/>
                        </a:rPr>
                        <a:t>te</a:t>
                      </a:r>
                      <a:r>
                        <a:rPr lang="en-US" sz="1000" b="0" i="0" u="none" strike="noStrike" dirty="0">
                          <a:latin typeface="Arial"/>
                        </a:rPr>
                        <a:t> </a:t>
                      </a:r>
                      <a:r>
                        <a:rPr lang="en-US" sz="1000" b="0" i="0" u="none" strike="noStrike" dirty="0" err="1">
                          <a:latin typeface="Arial"/>
                        </a:rPr>
                        <a:t>Ardhura</a:t>
                      </a:r>
                      <a:r>
                        <a:rPr lang="en-US" sz="1000" b="0" i="0" u="none" strike="noStrike" dirty="0">
                          <a:latin typeface="Arial"/>
                        </a:rPr>
                        <a:t> </a:t>
                      </a:r>
                      <a:r>
                        <a:rPr lang="en-US" sz="1000" b="0" i="0" u="none" strike="noStrike" dirty="0" err="1">
                          <a:latin typeface="Arial"/>
                        </a:rPr>
                        <a:t>Bashkise</a:t>
                      </a:r>
                      <a:r>
                        <a:rPr lang="en-US" sz="1000" b="0" i="0" u="none" strike="noStrike" dirty="0">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r" fontAlgn="b"/>
                      <a:r>
                        <a:rPr lang="en-US" sz="1000" b="0" i="0" u="none" strike="noStrike">
                          <a:latin typeface="Arial"/>
                        </a:rPr>
                        <a:t>501,400,400</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76554">
                <a:tc>
                  <a:txBody>
                    <a:bodyPr/>
                    <a:lstStyle/>
                    <a:p>
                      <a:pPr algn="l" fontAlgn="b"/>
                      <a:r>
                        <a:rPr lang="en-US" sz="1000" b="1" i="0" u="none" strike="noStrike" dirty="0">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l" fontAlgn="b"/>
                      <a:r>
                        <a:rPr lang="en-US" sz="1000" b="1" i="0" u="none" strike="noStrike" dirty="0" smtClean="0">
                          <a:solidFill>
                            <a:schemeClr val="bg1"/>
                          </a:solidFill>
                          <a:latin typeface="Arial"/>
                        </a:rPr>
                        <a:t>TOTALI  </a:t>
                      </a:r>
                      <a:r>
                        <a:rPr lang="en-US" sz="1000" b="1" i="0" u="none" strike="noStrike" dirty="0">
                          <a:solidFill>
                            <a:schemeClr val="bg1"/>
                          </a:solidFill>
                          <a:latin typeface="Arial"/>
                        </a:rPr>
                        <a:t>I BURIMEVE TE FINANCIMIT</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Arial"/>
                        </a:rPr>
                        <a:t>731,167,726</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r h="176554">
                <a:tc>
                  <a:txBody>
                    <a:bodyPr/>
                    <a:lstStyle/>
                    <a:p>
                      <a:pPr algn="l" fontAlgn="b"/>
                      <a:r>
                        <a:rPr lang="en-US" sz="1000" b="0" i="0" u="none" strike="noStrike">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c>
                  <a:txBody>
                    <a:bodyPr/>
                    <a:lstStyle/>
                    <a:p>
                      <a:pPr algn="l" fontAlgn="b"/>
                      <a:r>
                        <a:rPr lang="en-US" sz="1000" b="0" i="0" u="none" strike="noStrike">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rgbClr val="FFFFFF"/>
                    </a:solidFill>
                  </a:tcPr>
                </a:tc>
              </a:tr>
              <a:tr h="176554">
                <a:tc>
                  <a:txBody>
                    <a:bodyPr/>
                    <a:lstStyle/>
                    <a:p>
                      <a:pPr algn="l" fontAlgn="b"/>
                      <a:r>
                        <a:rPr lang="en-US" sz="1000" b="1" i="0" u="none" strike="noStrike" dirty="0">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l" fontAlgn="b"/>
                      <a:r>
                        <a:rPr lang="en-US" sz="1000" b="1" i="0" u="none" strike="noStrike" dirty="0">
                          <a:solidFill>
                            <a:schemeClr val="bg1"/>
                          </a:solidFill>
                          <a:latin typeface="Arial"/>
                        </a:rPr>
                        <a:t> </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c>
                  <a:txBody>
                    <a:bodyPr/>
                    <a:lstStyle/>
                    <a:p>
                      <a:pPr algn="r" fontAlgn="b"/>
                      <a:r>
                        <a:rPr lang="en-US" sz="1000" b="1" i="0" u="none" strike="noStrike" dirty="0">
                          <a:solidFill>
                            <a:schemeClr val="bg1"/>
                          </a:solidFill>
                          <a:latin typeface="Arial"/>
                        </a:rPr>
                        <a:t>731,167,726</a:t>
                      </a:r>
                    </a:p>
                  </a:txBody>
                  <a:tcPr marL="9525" marR="9525" marT="9525" marB="0" anchor="b">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solidFill>
                      <a:schemeClr val="tx2">
                        <a:lumMod val="60000"/>
                        <a:lumOff val="40000"/>
                      </a:schemeClr>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4063</Words>
  <Application>Microsoft Office PowerPoint</Application>
  <PresentationFormat>On-screen Show (4:3)</PresentationFormat>
  <Paragraphs>2397</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bashkia kamez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jukle</dc:creator>
  <cp:lastModifiedBy>admin</cp:lastModifiedBy>
  <cp:revision>71</cp:revision>
  <dcterms:created xsi:type="dcterms:W3CDTF">2012-01-24T09:53:55Z</dcterms:created>
  <dcterms:modified xsi:type="dcterms:W3CDTF">2013-02-25T12:19:50Z</dcterms:modified>
</cp:coreProperties>
</file>