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78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73" r:id="rId10"/>
    <p:sldId id="262" r:id="rId11"/>
    <p:sldId id="263" r:id="rId12"/>
    <p:sldId id="266" r:id="rId13"/>
    <p:sldId id="270" r:id="rId14"/>
    <p:sldId id="269" r:id="rId15"/>
    <p:sldId id="276" r:id="rId16"/>
    <p:sldId id="277" r:id="rId17"/>
    <p:sldId id="264" r:id="rId18"/>
    <p:sldId id="268" r:id="rId19"/>
    <p:sldId id="265" r:id="rId20"/>
    <p:sldId id="271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CCC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40" autoAdjust="0"/>
  </p:normalViewPr>
  <p:slideViewPr>
    <p:cSldViewPr>
      <p:cViewPr>
        <p:scale>
          <a:sx n="140" d="100"/>
          <a:sy n="140" d="100"/>
        </p:scale>
        <p:origin x="84" y="15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vjollca%20financa\Buxheti%202011\tabela%20analza%2009\granti%2006,07%20dhe%20Granti%20shtese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Buxheti%202011\tabela%20analza%2009\granti%2006,07%20dhe%20Granti%20shtese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Buxheti%202011\tabela%20analza%2009\granti%2006,07%20dhe%20Granti%20shtese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Buxheti%202011\tabela%20analza%2009\INFORMACIONE%20TE%20NDRYSHME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Buxheti%202011\tabela%20analza%2009\INFORMACIONE%20TE%20NDRYSHME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vjollca%20financa\Buxheti%202011\tabela%20analza%2009\krahasime%20shpenz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vjollca%20financa\Buxheti%202011\tabela%20analza%2009\krahasime%20shpenz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vjollca%20financa\Buxheti%202011\tabela%20analza%2009\krahasime%20shpenz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Buxheti%202011\tabela%20analza%2009\INFORMACIONE%20TE%20NDRYSHME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autoTitleDeleted val="1"/>
    <c:view3D>
      <c:hPercent val="44"/>
      <c:depthPercent val="100"/>
      <c:rAngAx val="1"/>
    </c:view3D>
    <c:plotArea>
      <c:layout>
        <c:manualLayout>
          <c:layoutTarget val="inner"/>
          <c:xMode val="edge"/>
          <c:yMode val="edge"/>
          <c:x val="9.3867391531523764E-2"/>
          <c:y val="4.2166269913935329E-2"/>
          <c:w val="0.87515758100569896"/>
          <c:h val="0.85131874504059091"/>
        </c:manualLayout>
      </c:layout>
      <c:bar3DChart>
        <c:barDir val="col"/>
        <c:grouping val="stacked"/>
        <c:ser>
          <c:idx val="0"/>
          <c:order val="0"/>
          <c:tx>
            <c:strRef>
              <c:f>'ardh 11'!$C$3</c:f>
              <c:strCache>
                <c:ptCount val="1"/>
                <c:pt idx="0">
                  <c:v>TE ARDHURAT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strRef>
              <c:f>'ardh 11'!$B$4:$B$11</c:f>
              <c:strCache>
                <c:ptCount val="8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</c:strCache>
            </c:strRef>
          </c:cat>
          <c:val>
            <c:numRef>
              <c:f>'ardh 11'!$C$4:$C$11</c:f>
              <c:numCache>
                <c:formatCode>#,##0</c:formatCode>
                <c:ptCount val="8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191771906</c:v>
                </c:pt>
                <c:pt idx="5">
                  <c:v>207869560</c:v>
                </c:pt>
                <c:pt idx="6">
                  <c:v>290000000</c:v>
                </c:pt>
                <c:pt idx="7">
                  <c:v>378050147</c:v>
                </c:pt>
              </c:numCache>
            </c:numRef>
          </c:val>
        </c:ser>
        <c:shape val="box"/>
        <c:axId val="58282752"/>
        <c:axId val="58284288"/>
        <c:axId val="0"/>
      </c:bar3DChart>
      <c:catAx>
        <c:axId val="58282752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8284288"/>
        <c:crosses val="autoZero"/>
        <c:auto val="1"/>
        <c:lblAlgn val="ctr"/>
        <c:lblOffset val="100"/>
        <c:tickLblSkip val="1"/>
        <c:tickMarkSkip val="1"/>
      </c:catAx>
      <c:valAx>
        <c:axId val="58284288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82827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autoTitleDeleted val="1"/>
    <c:view3D>
      <c:hPercent val="44"/>
      <c:depthPercent val="100"/>
      <c:rAngAx val="1"/>
    </c:view3D>
    <c:plotArea>
      <c:layout>
        <c:manualLayout>
          <c:layoutTarget val="inner"/>
          <c:xMode val="edge"/>
          <c:yMode val="edge"/>
          <c:x val="0.10254687896259766"/>
          <c:y val="3.0666262870987282E-2"/>
          <c:w val="0.89367872671329363"/>
          <c:h val="0.86284993222001305"/>
        </c:manualLayout>
      </c:layout>
      <c:bar3DChart>
        <c:barDir val="col"/>
        <c:grouping val="stacked"/>
        <c:ser>
          <c:idx val="0"/>
          <c:order val="0"/>
          <c:tx>
            <c:strRef>
              <c:f>'ardh 11'!$C$3</c:f>
              <c:strCache>
                <c:ptCount val="1"/>
                <c:pt idx="0">
                  <c:v>TE ARDHURAT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strRef>
              <c:f>'ardh 11'!$B$4:$B$11</c:f>
              <c:strCache>
                <c:ptCount val="8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</c:strCache>
            </c:strRef>
          </c:cat>
          <c:val>
            <c:numRef>
              <c:f>'ardh 11'!$C$4:$C$11</c:f>
              <c:numCache>
                <c:formatCode>#,##0</c:formatCode>
                <c:ptCount val="8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191771906</c:v>
                </c:pt>
                <c:pt idx="5">
                  <c:v>207869560</c:v>
                </c:pt>
                <c:pt idx="6">
                  <c:v>290000000</c:v>
                </c:pt>
                <c:pt idx="7">
                  <c:v>378050147</c:v>
                </c:pt>
              </c:numCache>
            </c:numRef>
          </c:val>
        </c:ser>
        <c:shape val="box"/>
        <c:axId val="61296000"/>
        <c:axId val="61305984"/>
        <c:axId val="0"/>
      </c:bar3DChart>
      <c:catAx>
        <c:axId val="61296000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1305984"/>
        <c:crosses val="autoZero"/>
        <c:auto val="1"/>
        <c:lblAlgn val="ctr"/>
        <c:lblOffset val="100"/>
        <c:tickLblSkip val="1"/>
        <c:tickMarkSkip val="1"/>
      </c:catAx>
      <c:valAx>
        <c:axId val="6130598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12960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8508655126498"/>
          <c:y val="4.5138888888888888E-2"/>
          <c:w val="0.74700399467376921"/>
          <c:h val="0.79513888888888884"/>
        </c:manualLayout>
      </c:layout>
      <c:barChart>
        <c:barDir val="col"/>
        <c:grouping val="clustered"/>
        <c:ser>
          <c:idx val="0"/>
          <c:order val="0"/>
          <c:tx>
            <c:strRef>
              <c:f>'gr+ar 11'!$C$6</c:f>
              <c:strCache>
                <c:ptCount val="1"/>
                <c:pt idx="0">
                  <c:v>Trasfert e pakushtezuar 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'gr+ar 11'!$B$7:$B$15</c:f>
              <c:strCache>
                <c:ptCount val="9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</c:strCache>
            </c:strRef>
          </c:cat>
          <c:val>
            <c:numRef>
              <c:f>'gr+ar 11'!$C$7:$C$15</c:f>
              <c:numCache>
                <c:formatCode>#,##0</c:formatCode>
                <c:ptCount val="9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208046000</c:v>
                </c:pt>
              </c:numCache>
            </c:numRef>
          </c:val>
        </c:ser>
        <c:ser>
          <c:idx val="1"/>
          <c:order val="1"/>
          <c:tx>
            <c:strRef>
              <c:f>'gr+ar 11'!$D$6</c:f>
              <c:strCache>
                <c:ptCount val="1"/>
                <c:pt idx="0">
                  <c:v>te ardhurat</c:v>
                </c:pt>
              </c:strCache>
            </c:strRef>
          </c:tx>
          <c:spPr>
            <a:solidFill>
              <a:srgbClr val="0066FF"/>
            </a:solidFill>
          </c:spPr>
          <c:cat>
            <c:strRef>
              <c:f>'gr+ar 11'!$B$7:$B$15</c:f>
              <c:strCache>
                <c:ptCount val="9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</c:strCache>
            </c:strRef>
          </c:cat>
          <c:val>
            <c:numRef>
              <c:f>'gr+ar 11'!$D$7:$D$15</c:f>
              <c:numCache>
                <c:formatCode>#,##0</c:formatCode>
                <c:ptCount val="9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376159896</c:v>
                </c:pt>
              </c:numCache>
            </c:numRef>
          </c:val>
        </c:ser>
        <c:axId val="57755904"/>
        <c:axId val="57769984"/>
      </c:barChart>
      <c:catAx>
        <c:axId val="5775590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7769984"/>
        <c:crosses val="autoZero"/>
        <c:auto val="1"/>
        <c:lblAlgn val="ctr"/>
        <c:lblOffset val="100"/>
      </c:catAx>
      <c:valAx>
        <c:axId val="5776998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7755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24769074305162"/>
          <c:y val="0.25424577136191312"/>
          <c:w val="0.14997689869325592"/>
          <c:h val="0.29706401283172934"/>
        </c:manualLayout>
      </c:layout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5030621172353554E-2"/>
          <c:y val="3.7506498128411912E-2"/>
          <c:w val="0.89500087489063851"/>
          <c:h val="0.82878140232471098"/>
        </c:manualLayout>
      </c:layout>
      <c:barChart>
        <c:barDir val="col"/>
        <c:grouping val="stacked"/>
        <c:ser>
          <c:idx val="0"/>
          <c:order val="0"/>
          <c:dPt>
            <c:idx val="3"/>
            <c:spPr>
              <a:solidFill>
                <a:srgbClr val="C00000"/>
              </a:solidFill>
            </c:spPr>
          </c:dPt>
          <c:dPt>
            <c:idx val="4"/>
            <c:spPr>
              <a:solidFill>
                <a:srgbClr val="C00000"/>
              </a:solidFill>
            </c:spPr>
          </c:dPt>
          <c:dPt>
            <c:idx val="5"/>
            <c:spPr>
              <a:solidFill>
                <a:srgbClr val="C00000"/>
              </a:solidFill>
            </c:spPr>
          </c:dPt>
          <c:dPt>
            <c:idx val="6"/>
            <c:spPr>
              <a:solidFill>
                <a:srgbClr val="C00000"/>
              </a:solidFill>
            </c:spPr>
          </c:dPt>
          <c:dPt>
            <c:idx val="7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8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9"/>
            <c:spPr>
              <a:solidFill>
                <a:srgbClr val="0070C0"/>
              </a:solidFill>
            </c:spPr>
          </c:dPt>
          <c:cat>
            <c:strRef>
              <c:f>'te hy v 11'!$C$6:$C$19</c:f>
              <c:strCache>
                <c:ptCount val="14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</c:strCache>
            </c:strRef>
          </c:cat>
          <c:val>
            <c:numRef>
              <c:f>'te hy v 11'!$D$6:$D$19</c:f>
              <c:numCache>
                <c:formatCode>#,##0</c:formatCode>
                <c:ptCount val="14"/>
                <c:pt idx="0">
                  <c:v>1155</c:v>
                </c:pt>
                <c:pt idx="1">
                  <c:v>2961</c:v>
                </c:pt>
                <c:pt idx="2">
                  <c:v>4570</c:v>
                </c:pt>
                <c:pt idx="3">
                  <c:v>14013</c:v>
                </c:pt>
                <c:pt idx="4">
                  <c:v>13192</c:v>
                </c:pt>
                <c:pt idx="5">
                  <c:v>36110</c:v>
                </c:pt>
                <c:pt idx="6">
                  <c:v>63474</c:v>
                </c:pt>
                <c:pt idx="7">
                  <c:v>73051</c:v>
                </c:pt>
                <c:pt idx="8">
                  <c:v>88247</c:v>
                </c:pt>
                <c:pt idx="9">
                  <c:v>103450</c:v>
                </c:pt>
                <c:pt idx="10">
                  <c:v>191775</c:v>
                </c:pt>
                <c:pt idx="11">
                  <c:v>223322</c:v>
                </c:pt>
                <c:pt idx="12">
                  <c:v>321320</c:v>
                </c:pt>
                <c:pt idx="13">
                  <c:v>378050</c:v>
                </c:pt>
              </c:numCache>
            </c:numRef>
          </c:val>
        </c:ser>
        <c:overlap val="100"/>
        <c:axId val="59050240"/>
        <c:axId val="59052032"/>
      </c:barChart>
      <c:catAx>
        <c:axId val="5905024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9052032"/>
        <c:crosses val="autoZero"/>
        <c:auto val="1"/>
        <c:lblAlgn val="ctr"/>
        <c:lblOffset val="100"/>
      </c:catAx>
      <c:valAx>
        <c:axId val="59052032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90502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4522502744237393E-2"/>
          <c:y val="4.8611111111111112E-2"/>
          <c:w val="0.74204171240395356"/>
          <c:h val="0.79513888888888884"/>
        </c:manualLayout>
      </c:layout>
      <c:barChart>
        <c:barDir val="col"/>
        <c:grouping val="clustered"/>
        <c:ser>
          <c:idx val="0"/>
          <c:order val="0"/>
          <c:tx>
            <c:strRef>
              <c:f>'raport inv,shpenz fun 11'!$G$4:$G$5</c:f>
              <c:strCache>
                <c:ptCount val="1"/>
                <c:pt idx="0">
                  <c:v>Investime  Vlere</c:v>
                </c:pt>
              </c:strCache>
            </c:strRef>
          </c:tx>
          <c:cat>
            <c:strRef>
              <c:f>'raport inv,shpenz fun 11'!$C$6:$C$19</c:f>
              <c:strCache>
                <c:ptCount val="14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</c:strCache>
            </c:strRef>
          </c:cat>
          <c:val>
            <c:numRef>
              <c:f>'raport inv,shpenz fun 11'!$G$6:$G$19</c:f>
              <c:numCache>
                <c:formatCode>_(* #,##0_);_(* \(#,##0\);_(* "-"??_);_(@_)</c:formatCode>
                <c:ptCount val="14"/>
                <c:pt idx="0">
                  <c:v>1080.8</c:v>
                </c:pt>
                <c:pt idx="1">
                  <c:v>3846.36</c:v>
                </c:pt>
                <c:pt idx="2">
                  <c:v>3607</c:v>
                </c:pt>
                <c:pt idx="3">
                  <c:v>7561.18</c:v>
                </c:pt>
                <c:pt idx="4">
                  <c:v>28282.5</c:v>
                </c:pt>
                <c:pt idx="5">
                  <c:v>33346.600000000006</c:v>
                </c:pt>
                <c:pt idx="6">
                  <c:v>46415.4</c:v>
                </c:pt>
                <c:pt idx="7">
                  <c:v>68528.959999999992</c:v>
                </c:pt>
                <c:pt idx="8">
                  <c:v>92168.959999999992</c:v>
                </c:pt>
                <c:pt idx="9">
                  <c:v>153661.19999999998</c:v>
                </c:pt>
                <c:pt idx="10">
                  <c:v>242114.1</c:v>
                </c:pt>
                <c:pt idx="11">
                  <c:v>405307</c:v>
                </c:pt>
                <c:pt idx="12">
                  <c:v>262660</c:v>
                </c:pt>
                <c:pt idx="13">
                  <c:v>313134</c:v>
                </c:pt>
              </c:numCache>
            </c:numRef>
          </c:val>
        </c:ser>
        <c:ser>
          <c:idx val="1"/>
          <c:order val="1"/>
          <c:tx>
            <c:strRef>
              <c:f>'raport inv,shpenz fun 11'!$H$4:$H$5</c:f>
              <c:strCache>
                <c:ptCount val="1"/>
                <c:pt idx="0">
                  <c:v>Shpenzime funks vlere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'raport inv,shpenz fun 11'!$C$6:$C$19</c:f>
              <c:strCache>
                <c:ptCount val="14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</c:strCache>
            </c:strRef>
          </c:cat>
          <c:val>
            <c:numRef>
              <c:f>'raport inv,shpenz fun 11'!$H$6:$H$19</c:f>
              <c:numCache>
                <c:formatCode>_(* #,##0_);_(* \(#,##0\);_(* "-"??_);_(@_)</c:formatCode>
                <c:ptCount val="14"/>
                <c:pt idx="0">
                  <c:v>9727.2000000000007</c:v>
                </c:pt>
                <c:pt idx="1">
                  <c:v>28206.639999999959</c:v>
                </c:pt>
                <c:pt idx="2">
                  <c:v>14428</c:v>
                </c:pt>
                <c:pt idx="3">
                  <c:v>26807.82</c:v>
                </c:pt>
                <c:pt idx="4">
                  <c:v>84847.5</c:v>
                </c:pt>
                <c:pt idx="5">
                  <c:v>85748.4</c:v>
                </c:pt>
                <c:pt idx="6">
                  <c:v>108302.59999999999</c:v>
                </c:pt>
                <c:pt idx="7">
                  <c:v>145624.04</c:v>
                </c:pt>
                <c:pt idx="8">
                  <c:v>195859.04</c:v>
                </c:pt>
                <c:pt idx="9">
                  <c:v>212198.8</c:v>
                </c:pt>
                <c:pt idx="10">
                  <c:v>284220.90000000002</c:v>
                </c:pt>
                <c:pt idx="11">
                  <c:v>266594</c:v>
                </c:pt>
                <c:pt idx="12">
                  <c:v>263493</c:v>
                </c:pt>
                <c:pt idx="13">
                  <c:v>271072</c:v>
                </c:pt>
              </c:numCache>
            </c:numRef>
          </c:val>
        </c:ser>
        <c:axId val="59695104"/>
        <c:axId val="59696640"/>
      </c:barChart>
      <c:catAx>
        <c:axId val="5969510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50" b="0" i="1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9696640"/>
        <c:crosses val="autoZero"/>
        <c:auto val="1"/>
        <c:lblAlgn val="ctr"/>
        <c:lblOffset val="100"/>
      </c:catAx>
      <c:valAx>
        <c:axId val="59696640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969510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60397824"/>
        <c:axId val="60403712"/>
        <c:axId val="0"/>
      </c:bar3DChart>
      <c:catAx>
        <c:axId val="6039782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03712"/>
        <c:crosses val="autoZero"/>
        <c:auto val="1"/>
        <c:lblAlgn val="ctr"/>
        <c:lblOffset val="100"/>
        <c:tickLblSkip val="1"/>
        <c:tickMarkSkip val="1"/>
      </c:catAx>
      <c:valAx>
        <c:axId val="6040371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978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11'!$D$4</c:f>
              <c:strCache>
                <c:ptCount val="1"/>
                <c:pt idx="0">
                  <c:v>602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11'!$A$6:$A$10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11'!$D$6:$D$10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72480886</c:v>
                </c:pt>
              </c:numCache>
            </c:numRef>
          </c:val>
        </c:ser>
        <c:shape val="box"/>
        <c:axId val="60415360"/>
        <c:axId val="60507264"/>
        <c:axId val="0"/>
      </c:bar3DChart>
      <c:catAx>
        <c:axId val="6041536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07264"/>
        <c:crosses val="autoZero"/>
        <c:auto val="1"/>
        <c:lblAlgn val="ctr"/>
        <c:lblOffset val="100"/>
        <c:tickLblSkip val="1"/>
        <c:tickMarkSkip val="1"/>
      </c:catAx>
      <c:valAx>
        <c:axId val="605072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153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11'!$B$4</c:f>
              <c:strCache>
                <c:ptCount val="1"/>
                <c:pt idx="0">
                  <c:v>600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11'!$A$6:$A$10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11'!$B$6:$B$10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11'!$C$4</c:f>
              <c:strCache>
                <c:ptCount val="1"/>
                <c:pt idx="0">
                  <c:v>601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11'!$A$6:$A$10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11'!$C$6:$C$10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11'!$D$4</c:f>
              <c:strCache>
                <c:ptCount val="1"/>
                <c:pt idx="0">
                  <c:v>602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11'!$A$6:$A$10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11'!$D$6:$D$10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72480886</c:v>
                </c:pt>
              </c:numCache>
            </c:numRef>
          </c:val>
        </c:ser>
        <c:ser>
          <c:idx val="3"/>
          <c:order val="3"/>
          <c:tx>
            <c:strRef>
              <c:f>'shp ap +nd 11'!$E$4</c:f>
              <c:strCache>
                <c:ptCount val="1"/>
                <c:pt idx="0">
                  <c:v>606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11'!$A$6:$A$10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11'!$E$6:$E$10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1500000</c:v>
                </c:pt>
              </c:numCache>
            </c:numRef>
          </c:val>
        </c:ser>
        <c:ser>
          <c:idx val="4"/>
          <c:order val="4"/>
          <c:tx>
            <c:strRef>
              <c:f>'shp ap +nd 11'!$G$4</c:f>
              <c:strCache>
                <c:ptCount val="1"/>
                <c:pt idx="0">
                  <c:v>231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11'!$A$6:$A$10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11'!$G$6:$G$10</c:f>
              <c:numCache>
                <c:formatCode>#,##0</c:formatCode>
                <c:ptCount val="5"/>
                <c:pt idx="0">
                  <c:v>58516000</c:v>
                </c:pt>
                <c:pt idx="1">
                  <c:v>73950000</c:v>
                </c:pt>
                <c:pt idx="2">
                  <c:v>67521175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60432768"/>
        <c:axId val="60434304"/>
        <c:axId val="0"/>
      </c:bar3DChart>
      <c:catAx>
        <c:axId val="6043276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34304"/>
        <c:crosses val="autoZero"/>
        <c:auto val="1"/>
        <c:lblAlgn val="ctr"/>
        <c:lblOffset val="100"/>
        <c:tickLblSkip val="1"/>
        <c:tickMarkSkip val="1"/>
      </c:catAx>
      <c:valAx>
        <c:axId val="604343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327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517609318443048"/>
          <c:y val="8.0583484756713106E-2"/>
          <c:w val="0.9123405413341068"/>
          <c:h val="0.80203944101581892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FF0000"/>
            </a:solidFill>
          </c:spPr>
          <c:dPt>
            <c:idx val="6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7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8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9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0"/>
            <c:spPr>
              <a:solidFill>
                <a:srgbClr val="0070C0"/>
              </a:solidFill>
            </c:spPr>
          </c:dPt>
          <c:dPt>
            <c:idx val="11"/>
            <c:spPr>
              <a:solidFill>
                <a:srgbClr val="0070C0"/>
              </a:solidFill>
            </c:spPr>
          </c:dPt>
          <c:dPt>
            <c:idx val="12"/>
            <c:spPr>
              <a:solidFill>
                <a:schemeClr val="accent2"/>
              </a:solidFill>
            </c:spPr>
          </c:dPt>
          <c:dPt>
            <c:idx val="13"/>
            <c:spPr>
              <a:solidFill>
                <a:schemeClr val="accent2"/>
              </a:solidFill>
            </c:spPr>
          </c:dPt>
          <c:cat>
            <c:strRef>
              <c:f>'inv vite bashk 11'!$C$6:$C$19</c:f>
              <c:strCache>
                <c:ptCount val="14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</c:strCache>
            </c:strRef>
          </c:cat>
          <c:val>
            <c:numRef>
              <c:f>'inv vite bashk 11'!$D$6:$D$19</c:f>
              <c:numCache>
                <c:formatCode>#,##0</c:formatCode>
                <c:ptCount val="14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56112</c:v>
                </c:pt>
                <c:pt idx="5">
                  <c:v>52930</c:v>
                </c:pt>
                <c:pt idx="6">
                  <c:v>61214</c:v>
                </c:pt>
                <c:pt idx="7">
                  <c:v>79910</c:v>
                </c:pt>
                <c:pt idx="8">
                  <c:v>93958</c:v>
                </c:pt>
                <c:pt idx="9">
                  <c:v>230088</c:v>
                </c:pt>
                <c:pt idx="10">
                  <c:v>260734</c:v>
                </c:pt>
                <c:pt idx="11">
                  <c:v>667943</c:v>
                </c:pt>
                <c:pt idx="12">
                  <c:v>739600</c:v>
                </c:pt>
                <c:pt idx="13">
                  <c:v>813134</c:v>
                </c:pt>
              </c:numCache>
            </c:numRef>
          </c:val>
        </c:ser>
        <c:overlap val="100"/>
        <c:axId val="58655488"/>
        <c:axId val="58657024"/>
      </c:barChart>
      <c:catAx>
        <c:axId val="5865548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8657024"/>
        <c:crosses val="autoZero"/>
        <c:auto val="1"/>
        <c:lblAlgn val="ctr"/>
        <c:lblOffset val="100"/>
      </c:catAx>
      <c:valAx>
        <c:axId val="5865702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86554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Pt>
            <c:idx val="8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9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0"/>
            <c:spPr>
              <a:solidFill>
                <a:srgbClr val="0070C0"/>
              </a:solidFill>
            </c:spPr>
          </c:dPt>
          <c:dPt>
            <c:idx val="11"/>
            <c:spPr>
              <a:solidFill>
                <a:srgbClr val="0070C0"/>
              </a:solidFill>
            </c:spPr>
          </c:dPt>
          <c:dPt>
            <c:idx val="12"/>
            <c:spPr>
              <a:solidFill>
                <a:srgbClr val="0070C0"/>
              </a:solidFill>
            </c:spPr>
          </c:dPt>
          <c:dPt>
            <c:idx val="13"/>
            <c:spPr>
              <a:solidFill>
                <a:srgbClr val="0000CC"/>
              </a:solidFill>
            </c:spPr>
          </c:dPt>
          <c:cat>
            <c:strRef>
              <c:f>Sheet1!$A$3:$A$16</c:f>
              <c:strCache>
                <c:ptCount val="14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</c:strCache>
            </c:strRef>
          </c:cat>
          <c:val>
            <c:numRef>
              <c:f>Sheet1!$B$3:$B$16</c:f>
              <c:numCache>
                <c:formatCode>#,##0</c:formatCode>
                <c:ptCount val="14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30950</c:v>
                </c:pt>
                <c:pt idx="5">
                  <c:v>39677</c:v>
                </c:pt>
                <c:pt idx="6">
                  <c:v>58516</c:v>
                </c:pt>
                <c:pt idx="7">
                  <c:v>73950</c:v>
                </c:pt>
                <c:pt idx="8">
                  <c:v>67521</c:v>
                </c:pt>
                <c:pt idx="9">
                  <c:v>73075</c:v>
                </c:pt>
                <c:pt idx="10">
                  <c:v>125009</c:v>
                </c:pt>
                <c:pt idx="11">
                  <c:v>354187</c:v>
                </c:pt>
                <c:pt idx="12">
                  <c:v>336660</c:v>
                </c:pt>
                <c:pt idx="13">
                  <c:v>363135</c:v>
                </c:pt>
              </c:numCache>
            </c:numRef>
          </c:val>
        </c:ser>
        <c:axId val="60974208"/>
        <c:axId val="60975744"/>
      </c:barChart>
      <c:catAx>
        <c:axId val="6097420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0975744"/>
        <c:crosses val="autoZero"/>
        <c:auto val="1"/>
        <c:lblAlgn val="ctr"/>
        <c:lblOffset val="100"/>
      </c:catAx>
      <c:valAx>
        <c:axId val="6097574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0974208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74D06-05F0-4D15-9FF7-86696528E75D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68571-DBA7-4DDC-AF8F-77B00E3FD7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8571-DBA7-4DDC-AF8F-77B00E3FD7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8571-DBA7-4DDC-AF8F-77B00E3FD7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Burimet</a:t>
            </a:r>
            <a:r>
              <a:rPr lang="en-US" dirty="0" smtClean="0"/>
              <a:t> e </a:t>
            </a:r>
            <a:r>
              <a:rPr lang="en-US" dirty="0" err="1" smtClean="0"/>
              <a:t>financimit</a:t>
            </a:r>
            <a:r>
              <a:rPr lang="en-US" dirty="0" smtClean="0"/>
              <a:t> per </a:t>
            </a:r>
            <a:r>
              <a:rPr lang="en-US" dirty="0" err="1" smtClean="0"/>
              <a:t>vitet</a:t>
            </a:r>
            <a:r>
              <a:rPr lang="en-US" dirty="0" smtClean="0"/>
              <a:t> 2011-2012-2013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8571-DBA7-4DDC-AF8F-77B00E3FD7C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8571-DBA7-4DDC-AF8F-77B00E3FD7C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8571-DBA7-4DDC-AF8F-77B00E3FD7C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</a:t>
            </a:r>
            <a:r>
              <a:rPr kumimoji="0" lang="en-US" smtClean="0"/>
              <a:t>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17C438-2FA4-46AD-B3B1-836A820C6886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4AF46B-E473-4BD2-9683-300BB80908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82" name="Picture 2" descr="Logo_Kamez_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990600"/>
            <a:ext cx="1981199" cy="2596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09800" y="5334000"/>
            <a:ext cx="4897751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5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BUXHETI </a:t>
            </a:r>
            <a:r>
              <a:rPr lang="en-US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2011</a:t>
            </a:r>
            <a:endParaRPr lang="en-US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3810000"/>
            <a:ext cx="28270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BASHKIA KAMËZ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1905000"/>
          <a:ext cx="8432800" cy="3886197"/>
        </p:xfrm>
        <a:graphic>
          <a:graphicData uri="http://schemas.openxmlformats.org/drawingml/2006/table">
            <a:tbl>
              <a:tblPr/>
              <a:tblGrid>
                <a:gridCol w="403308"/>
                <a:gridCol w="3244795"/>
                <a:gridCol w="1613231"/>
                <a:gridCol w="1576567"/>
                <a:gridCol w="1594899"/>
              </a:tblGrid>
              <a:tr h="276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latin typeface="Bookman Old Style"/>
                        </a:rPr>
                        <a:t>Nr 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latin typeface="Bookman Old Style"/>
                        </a:rPr>
                        <a:t>EMËRTIMI 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Bookman Old Style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Bookman Old Style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Bookman Old Style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Vjetor 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Vjetor 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Vjetor 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smtClean="0">
                          <a:latin typeface="Arial"/>
                        </a:rPr>
                        <a:t>Transferta e pakushtëzuar për </a:t>
                      </a:r>
                      <a:r>
                        <a:rPr lang="it-IT" sz="1200" b="0" i="0" u="none" strike="noStrike" dirty="0">
                          <a:latin typeface="Arial"/>
                        </a:rPr>
                        <a:t>vitin  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222,609,220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240,417,958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Shuma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222,609,220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240,417,958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Drejtoria e Tatim-Taksave </a:t>
                      </a:r>
                      <a:endParaRPr lang="pt-BR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175,000,000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183,750,000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202,009,500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Drejtoria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e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Urbanistikës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135,000,000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94,395,000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99,834,500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nga Zyra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e Kadastrës</a:t>
                      </a:r>
                      <a:endParaRPr lang="pt-BR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3,310,000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3,420,000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3,420,000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Drejtoria e Shërbimeve</a:t>
                      </a:r>
                      <a:endParaRPr lang="pt-BR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16,405,000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19,766,000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21,742,600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Nd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. e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Ujësjellës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-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Kanalizimeve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47,335,147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49,701,904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52,187,000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tjera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tarifa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shërbimi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990,000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1,089,000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latin typeface="Arial"/>
                        </a:rPr>
                        <a:t>Shuma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e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ardhurave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378,050,147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352,022,904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380,282,600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Zbritet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 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0.5 % </a:t>
                      </a:r>
                      <a:r>
                        <a:rPr lang="en-US" sz="1200" b="0" i="0" u="none" strike="noStrike" dirty="0" err="1">
                          <a:latin typeface="Arial"/>
                        </a:rPr>
                        <a:t>i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Kësh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.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Qarkut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Rrethit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Tiranë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1,890,251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1,760,115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1,901,413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7642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Mbeten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bashkisë 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376,159,896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350,262,789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378,381,187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926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latin typeface="Arial"/>
                        </a:rPr>
                        <a:t>TOTALI  </a:t>
                      </a:r>
                      <a:r>
                        <a:rPr lang="en-US" sz="1200" b="1" i="0" u="none" strike="noStrike" dirty="0">
                          <a:latin typeface="Arial"/>
                        </a:rPr>
                        <a:t>I </a:t>
                      </a:r>
                      <a:r>
                        <a:rPr lang="en-US" sz="1200" b="1" i="0" u="none" strike="noStrike" dirty="0" smtClean="0">
                          <a:latin typeface="Arial"/>
                        </a:rPr>
                        <a:t>BURIMEVE TË </a:t>
                      </a:r>
                      <a:r>
                        <a:rPr lang="en-US" sz="1200" b="1" i="0" u="none" strike="noStrike" dirty="0">
                          <a:latin typeface="Arial"/>
                        </a:rPr>
                        <a:t>FINANCIMIT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584,205,896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572,872,009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618,799,145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1447800"/>
            <a:ext cx="4906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Burimet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financimit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për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vitet</a:t>
            </a:r>
            <a:r>
              <a:rPr lang="en-US" b="1" dirty="0" smtClean="0">
                <a:solidFill>
                  <a:srgbClr val="0070C0"/>
                </a:solidFill>
              </a:rPr>
              <a:t> 2011-2012-2013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1" y="1752601"/>
          <a:ext cx="8915398" cy="3280613"/>
        </p:xfrm>
        <a:graphic>
          <a:graphicData uri="http://schemas.openxmlformats.org/drawingml/2006/table">
            <a:tbl>
              <a:tblPr/>
              <a:tblGrid>
                <a:gridCol w="326706"/>
                <a:gridCol w="1685491"/>
                <a:gridCol w="765921"/>
                <a:gridCol w="765921"/>
                <a:gridCol w="765921"/>
                <a:gridCol w="967310"/>
                <a:gridCol w="861661"/>
                <a:gridCol w="670180"/>
                <a:gridCol w="574441"/>
                <a:gridCol w="725661"/>
                <a:gridCol w="806185"/>
              </a:tblGrid>
              <a:tr h="1736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Bookman Old Style"/>
                        </a:rPr>
                        <a:t>Nr 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Bookman Old Style"/>
                        </a:rPr>
                        <a:t>EMËRTIMI 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Bookman Old Style"/>
                        </a:rPr>
                        <a:t>Realizimi 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Bookman Old Style"/>
                        </a:rPr>
                        <a:t>Realizimi 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Bookman Old Style"/>
                        </a:rPr>
                        <a:t>Realizimi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Bookman Old Style"/>
                        </a:rPr>
                        <a:t>Realizimi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Bookman Old Style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Bookman Old Style"/>
                        </a:rPr>
                        <a:t>PLANI </a:t>
                      </a:r>
                    </a:p>
                  </a:txBody>
                  <a:tcPr marL="5817" marR="5817" marT="58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Bookman Old Style"/>
                        </a:rPr>
                        <a:t>raporti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Bookman Old Style"/>
                        </a:rPr>
                        <a:t>raporti 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Bookman Old Style"/>
                        </a:rPr>
                        <a:t>raporti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Bookman Old Style"/>
                        </a:rPr>
                        <a:t>raporti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795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11-mujori 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Vjetor 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me 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pl 2010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me </a:t>
                      </a:r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fakt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2009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me </a:t>
                      </a:r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fakt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2008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me </a:t>
                      </a:r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fakt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2007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 dirty="0" smtClean="0">
                          <a:latin typeface="Arial"/>
                        </a:rPr>
                        <a:t>Transferta e pakushtëzuar për </a:t>
                      </a:r>
                      <a:r>
                        <a:rPr lang="it-IT" sz="800" b="0" i="0" u="none" strike="noStrike" dirty="0">
                          <a:latin typeface="Arial"/>
                        </a:rPr>
                        <a:t>vitin  2011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208,046,000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6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Shuma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208,046,000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9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8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800" b="0" i="0" u="none" strike="noStrike" dirty="0" smtClean="0">
                          <a:latin typeface="Arial"/>
                        </a:rPr>
                        <a:t>Drejtoria e Tatim Taksave </a:t>
                      </a:r>
                      <a:endParaRPr lang="pt-BR" sz="8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59,571,101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103,198,204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123,007,420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161,405,006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175,000,000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129.18%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142.27%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169.58%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293.77%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10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Drejtoria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e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Urbanistikës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16,335,573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50,063,133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36,504,255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49,176,839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135,000,000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102.31%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369.82%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269.66%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826.42%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11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800" b="0" i="0" u="none" strike="noStrike" dirty="0">
                          <a:latin typeface="Arial"/>
                        </a:rPr>
                        <a:t>nga Zyra </a:t>
                      </a:r>
                      <a:r>
                        <a:rPr lang="pt-BR" sz="800" b="0" i="0" u="none" strike="noStrike" dirty="0" smtClean="0">
                          <a:latin typeface="Arial"/>
                        </a:rPr>
                        <a:t>e Kadastrës</a:t>
                      </a:r>
                      <a:endParaRPr lang="pt-BR" sz="8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2,301,572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3,563,173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3,448,389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3,278,614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3,310,000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110.33%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95.99%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92.89%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143.81%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8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800" b="0" i="0" u="none" strike="noStrike" dirty="0" smtClean="0">
                          <a:latin typeface="Arial"/>
                        </a:rPr>
                        <a:t>Drejtoria e Shërbimeve</a:t>
                      </a:r>
                      <a:endParaRPr lang="pt-BR" sz="8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11,501,833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13,964,936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17,829,402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15,717,792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16,405,000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82.03%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92.01%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117.47%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142.63%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13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Nd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. e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Ujësjellës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Kanalizimeve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11,453,390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18,457,184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25,097,438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33,157,960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47,335,147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157.78%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188.61%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256.46%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413.29%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6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14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tjera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tarifa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latin typeface="Arial"/>
                        </a:rPr>
                        <a:t>shërbimi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2,286,449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2,528,276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1,982,656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4,753,759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111.11%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50.44%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39.55%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43.74%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6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Arial"/>
                        </a:rPr>
                        <a:t>Shuma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e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ardhurave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103,449,918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267,489,970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378,050,147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117.66%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181.87%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197.13%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365.44%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95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900" b="0" i="0" u="none" strike="noStrike" dirty="0" smtClean="0">
                          <a:latin typeface="Arial"/>
                        </a:rPr>
                        <a:t>Zbritet </a:t>
                      </a:r>
                      <a:r>
                        <a:rPr lang="nn-NO" sz="900" b="0" i="0" u="none" strike="noStrike" dirty="0">
                          <a:latin typeface="Arial"/>
                        </a:rPr>
                        <a:t>0.5 % i </a:t>
                      </a:r>
                      <a:r>
                        <a:rPr lang="nn-NO" sz="900" b="0" i="0" u="none" strike="noStrike" dirty="0" smtClean="0">
                          <a:latin typeface="Arial"/>
                        </a:rPr>
                        <a:t>qarkut të rrethit Tiranë</a:t>
                      </a:r>
                      <a:endParaRPr lang="nn-NO" sz="9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1,890,251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8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Mbeten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a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rdhura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bashkisë 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376,159,896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917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latin typeface="Arial"/>
                        </a:rPr>
                        <a:t>TOTALI I </a:t>
                      </a:r>
                      <a:r>
                        <a:rPr lang="it-IT" sz="800" b="1" i="0" u="none" strike="noStrike" dirty="0" smtClean="0">
                          <a:latin typeface="Arial"/>
                        </a:rPr>
                        <a:t>BURIMEVE TË </a:t>
                      </a:r>
                      <a:r>
                        <a:rPr lang="it-IT" sz="800" b="1" i="0" u="none" strike="noStrike" dirty="0">
                          <a:latin typeface="Arial"/>
                        </a:rPr>
                        <a:t>FINANCIMIT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584,205,896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17" marR="5817" marT="58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1219200"/>
            <a:ext cx="2458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0070C0"/>
                </a:solidFill>
              </a:rPr>
              <a:t>Burimet e </a:t>
            </a:r>
            <a:r>
              <a:rPr lang="en-US" b="1" dirty="0" err="1" smtClean="0">
                <a:solidFill>
                  <a:srgbClr val="0070C0"/>
                </a:solidFill>
              </a:rPr>
              <a:t>financimit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143000"/>
          <a:ext cx="8610599" cy="2653030"/>
        </p:xfrm>
        <a:graphic>
          <a:graphicData uri="http://schemas.openxmlformats.org/drawingml/2006/table">
            <a:tbl>
              <a:tblPr/>
              <a:tblGrid>
                <a:gridCol w="1139130"/>
                <a:gridCol w="1622399"/>
                <a:gridCol w="1300219"/>
                <a:gridCol w="1346245"/>
                <a:gridCol w="943523"/>
                <a:gridCol w="1047079"/>
                <a:gridCol w="1212004"/>
              </a:tblGrid>
              <a:tr h="196850">
                <a:tc gridSpan="2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smtClean="0">
                          <a:solidFill>
                            <a:srgbClr val="0070C0"/>
                          </a:solidFill>
                          <a:latin typeface="Arial"/>
                        </a:rPr>
                        <a:t>Tabela e burimeve te </a:t>
                      </a:r>
                      <a:r>
                        <a:rPr lang="pt-BR" sz="16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financimit  </a:t>
                      </a:r>
                      <a:r>
                        <a:rPr lang="pt-BR" sz="16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sipas </a:t>
                      </a:r>
                      <a:r>
                        <a:rPr lang="pt-BR" sz="1600" b="1" i="0" u="none" strike="noStrike" smtClean="0">
                          <a:solidFill>
                            <a:srgbClr val="0070C0"/>
                          </a:solidFill>
                          <a:latin typeface="Arial"/>
                        </a:rPr>
                        <a:t>viteve</a:t>
                      </a:r>
                      <a:endParaRPr lang="pt-BR" sz="1600" b="1" i="0" u="none" strike="noStrike" dirty="0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smtClean="0">
                          <a:latin typeface="Arial"/>
                        </a:rPr>
                        <a:t>ne leke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(</a:t>
                      </a:r>
                      <a:r>
                        <a:rPr lang="en-US" sz="700" b="0" i="0" u="none" strike="noStrike" smtClean="0">
                          <a:latin typeface="Arial"/>
                        </a:rPr>
                        <a:t>tabela 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nr.15/5)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Transfertë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e </a:t>
                      </a:r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pakushtëzuar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Të</a:t>
                      </a:r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 </a:t>
                      </a:r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që</a:t>
                      </a:r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zë</a:t>
                      </a:r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 </a:t>
                      </a:r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që</a:t>
                      </a:r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zënë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Granti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transferta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të</a:t>
                      </a:r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konkurrues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101,531,000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165,005,000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61.53%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38.47%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153,081,000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226,132,000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67.70%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32.30%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15,744,000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137,110,000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225,357,000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60.84%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39.16%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154,739,646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283,771,000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63.54%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36.46%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157,013,277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191,771,906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439,106,906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56.33%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43.67%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133,396,983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459,409,560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54.75%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45.25%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314,232,703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latin typeface="Arial"/>
                        </a:rPr>
                        <a:t>290,000,000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latin typeface="Arial"/>
                        </a:rPr>
                        <a:t>498,046,000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latin typeface="Arial"/>
                        </a:rPr>
                        <a:t>41.80%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latin typeface="Arial"/>
                        </a:rPr>
                        <a:t>58.20%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409,104,935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376,159,896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584,205,896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35.61%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Arial"/>
                        </a:rPr>
                        <a:t>64.39%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latin typeface="Arial"/>
                        </a:rPr>
                        <a:t>500,000,000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1,487,010,000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1,422,130,162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2,909,140,162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1,684,231,544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4114800"/>
          <a:ext cx="9144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838200"/>
          <a:ext cx="5791200" cy="2762250"/>
        </p:xfrm>
        <a:graphic>
          <a:graphicData uri="http://schemas.openxmlformats.org/drawingml/2006/table">
            <a:tbl>
              <a:tblPr/>
              <a:tblGrid>
                <a:gridCol w="710859"/>
                <a:gridCol w="1243842"/>
                <a:gridCol w="1702899"/>
                <a:gridCol w="1143000"/>
                <a:gridCol w="9906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Grandi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i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fillimvitit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Granti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konkurrues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(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transferta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e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pakushtëzuar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1,155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11,851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13,006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2,961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14,390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17,351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4,570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20,216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14,013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18,521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32,534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13,192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83,444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96,636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36,110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69,193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105,303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63,474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98,987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162,461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73,051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134,509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15,744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223,304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88,247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139,240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154,740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382,227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103,450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184,594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161,817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449,861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191,775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247,335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148,000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587,110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223,322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251,540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314,233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789,095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321,320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208,046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499,444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1,028,810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378,050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208,046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586,096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1,514,690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1,477,296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1,293,978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2,879,104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" y="3657600"/>
          <a:ext cx="9144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Burimet e </a:t>
            </a:r>
            <a:r>
              <a:rPr lang="en-US" sz="2000" b="1" dirty="0" err="1" smtClean="0">
                <a:solidFill>
                  <a:schemeClr val="bg1"/>
                </a:solidFill>
              </a:rPr>
              <a:t>Financimit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smtClean="0">
                <a:solidFill>
                  <a:schemeClr val="bg1"/>
                </a:solidFill>
              </a:rPr>
              <a:t>+ Grantet Konkuruese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066800"/>
          <a:ext cx="5295899" cy="2590800"/>
        </p:xfrm>
        <a:graphic>
          <a:graphicData uri="http://schemas.openxmlformats.org/drawingml/2006/table">
            <a:tbl>
              <a:tblPr/>
              <a:tblGrid>
                <a:gridCol w="558465"/>
                <a:gridCol w="1396163"/>
                <a:gridCol w="812313"/>
                <a:gridCol w="990006"/>
                <a:gridCol w="752024"/>
                <a:gridCol w="786928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Investimet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shpenzimet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Investime 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Shpenzime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funksionim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Vlerë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funks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vlerë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10,808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 1,081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  9,727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32,053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 3,846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28,207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18,035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 3,607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14,428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34,369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 7,561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26,808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113,130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75.00%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28,283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 84,848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119,095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33,347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  85,748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154,718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70.00%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 46,415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108,303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214,153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 68,529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145,624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288,028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 92,169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195,859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365,860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153,661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212,199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526,335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46.00%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54.00%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    242,114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284,221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671,901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62.00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38.00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405,307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266,594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526,153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55.08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44.92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262,660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263,493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584,206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53.60%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46.40%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313,134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    271,072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" y="3733800"/>
          <a:ext cx="9144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chemeClr val="bg1"/>
                </a:solidFill>
              </a:rPr>
              <a:t>Buxheti </a:t>
            </a:r>
            <a:r>
              <a:rPr lang="en-US" sz="2000" b="1" dirty="0" err="1" smtClean="0">
                <a:solidFill>
                  <a:schemeClr val="bg1"/>
                </a:solidFill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err="1" smtClean="0">
                <a:solidFill>
                  <a:schemeClr val="bg1"/>
                </a:solidFill>
              </a:rPr>
              <a:t>miratuar</a:t>
            </a:r>
            <a:r>
              <a:rPr lang="en-US" sz="2000" b="1" smtClean="0">
                <a:solidFill>
                  <a:schemeClr val="bg1"/>
                </a:solidFill>
              </a:rPr>
              <a:t> ne Keshillin </a:t>
            </a:r>
            <a:r>
              <a:rPr lang="en-US" sz="2000" b="1" err="1" smtClean="0">
                <a:solidFill>
                  <a:schemeClr val="bg1"/>
                </a:solidFill>
              </a:rPr>
              <a:t>Bashkiak</a:t>
            </a:r>
            <a:r>
              <a:rPr lang="en-US" sz="2000" b="1" smtClean="0">
                <a:solidFill>
                  <a:schemeClr val="bg1"/>
                </a:solidFill>
              </a:rPr>
              <a:t> nder vite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Shpenzimet e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funksionimit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Arsimi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133600"/>
          <a:ext cx="8763001" cy="2745385"/>
        </p:xfrm>
        <a:graphic>
          <a:graphicData uri="http://schemas.openxmlformats.org/drawingml/2006/table">
            <a:tbl>
              <a:tblPr/>
              <a:tblGrid>
                <a:gridCol w="637308"/>
                <a:gridCol w="1115291"/>
                <a:gridCol w="1115291"/>
                <a:gridCol w="1129775"/>
                <a:gridCol w="883542"/>
                <a:gridCol w="1100806"/>
                <a:gridCol w="695247"/>
                <a:gridCol w="695247"/>
                <a:gridCol w="695247"/>
                <a:gridCol w="695247"/>
              </a:tblGrid>
              <a:tr h="2156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2F2F2"/>
                          </a:solidFill>
                          <a:latin typeface="Arial"/>
                        </a:rPr>
                        <a:t>VITET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Shp. Op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paga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sig. shoq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% </a:t>
                      </a:r>
                      <a:r>
                        <a:rPr lang="en-US" sz="1100" b="1" i="0" u="none" strike="noStrike" dirty="0" err="1" smtClean="0">
                          <a:solidFill>
                            <a:srgbClr val="F2F2F2"/>
                          </a:solidFill>
                          <a:latin typeface="Arial"/>
                        </a:rPr>
                        <a:t>që</a:t>
                      </a:r>
                      <a:r>
                        <a:rPr lang="en-US" sz="1100" b="1" i="0" u="none" strike="noStrike" dirty="0" smtClean="0">
                          <a:solidFill>
                            <a:srgbClr val="F2F2F2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 smtClean="0">
                          <a:solidFill>
                            <a:srgbClr val="F2F2F2"/>
                          </a:solidFill>
                          <a:latin typeface="Arial"/>
                        </a:rPr>
                        <a:t>zë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% </a:t>
                      </a:r>
                      <a:r>
                        <a:rPr lang="en-US" sz="1100" b="1" i="0" u="none" strike="noStrike" dirty="0" err="1" smtClean="0">
                          <a:solidFill>
                            <a:srgbClr val="F2F2F2"/>
                          </a:solidFill>
                          <a:latin typeface="Arial"/>
                        </a:rPr>
                        <a:t>që</a:t>
                      </a:r>
                      <a:r>
                        <a:rPr lang="en-US" sz="1100" b="1" i="0" u="none" strike="noStrike" dirty="0" smtClean="0">
                          <a:solidFill>
                            <a:srgbClr val="F2F2F2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 smtClean="0">
                          <a:solidFill>
                            <a:srgbClr val="F2F2F2"/>
                          </a:solidFill>
                          <a:latin typeface="Arial"/>
                        </a:rPr>
                        <a:t>zë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% </a:t>
                      </a:r>
                      <a:r>
                        <a:rPr lang="en-US" sz="1100" b="1" i="0" u="none" strike="noStrike" dirty="0" err="1" smtClean="0">
                          <a:solidFill>
                            <a:srgbClr val="F2F2F2"/>
                          </a:solidFill>
                          <a:latin typeface="Arial"/>
                        </a:rPr>
                        <a:t>që</a:t>
                      </a:r>
                      <a:r>
                        <a:rPr lang="en-US" sz="1100" b="1" i="0" u="none" strike="noStrike" dirty="0" smtClean="0">
                          <a:solidFill>
                            <a:srgbClr val="F2F2F2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 smtClean="0">
                          <a:solidFill>
                            <a:srgbClr val="F2F2F2"/>
                          </a:solidFill>
                          <a:latin typeface="Arial"/>
                        </a:rPr>
                        <a:t>zë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% </a:t>
                      </a:r>
                      <a:r>
                        <a:rPr lang="en-US" sz="1100" b="1" i="0" u="none" strike="noStrike" smtClean="0">
                          <a:solidFill>
                            <a:srgbClr val="F2F2F2"/>
                          </a:solidFill>
                          <a:latin typeface="Arial"/>
                        </a:rPr>
                        <a:t>qe ze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415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val="F2F2F2"/>
                          </a:solidFill>
                          <a:latin typeface="Arial"/>
                        </a:rPr>
                        <a:t>Nd</a:t>
                      </a:r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. </a:t>
                      </a:r>
                      <a:r>
                        <a:rPr lang="en-US" sz="1100" b="1" i="0" u="none" strike="noStrike" smtClean="0">
                          <a:solidFill>
                            <a:srgbClr val="F2F2F2"/>
                          </a:solidFill>
                          <a:latin typeface="Arial"/>
                        </a:rPr>
                        <a:t>Em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val="F2F2F2"/>
                          </a:solidFill>
                          <a:latin typeface="Arial"/>
                        </a:rPr>
                        <a:t>funksionim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val="F2F2F2"/>
                          </a:solidFill>
                          <a:latin typeface="Arial"/>
                        </a:rPr>
                        <a:t>paga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2F2F2"/>
                          </a:solidFill>
                          <a:latin typeface="Arial"/>
                        </a:rPr>
                        <a:t>sig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smtClean="0">
                          <a:solidFill>
                            <a:srgbClr val="F2F2F2"/>
                          </a:solidFill>
                          <a:latin typeface="Arial"/>
                        </a:rPr>
                        <a:t>shp.operat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err="1">
                          <a:solidFill>
                            <a:srgbClr val="F2F2F2"/>
                          </a:solidFill>
                          <a:latin typeface="Arial"/>
                        </a:rPr>
                        <a:t>nd</a:t>
                      </a:r>
                      <a:r>
                        <a:rPr lang="en-US" sz="1100" b="1" i="0" u="none" strike="noStrike">
                          <a:solidFill>
                            <a:srgbClr val="F2F2F2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smtClean="0">
                          <a:solidFill>
                            <a:srgbClr val="F2F2F2"/>
                          </a:solidFill>
                          <a:latin typeface="Arial"/>
                        </a:rPr>
                        <a:t>etj</a:t>
                      </a:r>
                      <a:endParaRPr lang="en-US" sz="1100" b="1" i="0" u="none" strike="noStrike" dirty="0">
                        <a:solidFill>
                          <a:srgbClr val="F2F2F2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100" b="1" i="0" u="none" strike="noStrike" dirty="0">
                          <a:latin typeface="Arial"/>
                        </a:rPr>
                        <a:t>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5,434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32,036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4,536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42,521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75.34%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10.67%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12.78%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7,777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40,127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9,947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58,279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68.85%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17.07%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13.34%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0.73%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15,702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47,199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11,964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1,936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76,801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61.46%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15.58%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20.45%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2.52%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36,678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43,008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9,198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1,301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90,185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47.69%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10.20%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40.67%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30,384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43,982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8,246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573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83,185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52.87%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9.91%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36.53%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0.69%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54,410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44,309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8,696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108,915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40.68%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7.98%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49.96%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60,863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64,362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11,258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1,510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137,993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46.64%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8.16%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44.11%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69,636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66,162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10,423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4,239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150,460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43.97%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6.93%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46.28%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2.82%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5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85,598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71,000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10,662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169,760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41.82%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6.28%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50.42%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1.47%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36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366,482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452,185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84,930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14,502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918,099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1676400"/>
          <a:ext cx="8763000" cy="2396123"/>
        </p:xfrm>
        <a:graphic>
          <a:graphicData uri="http://schemas.openxmlformats.org/drawingml/2006/table">
            <a:tbl>
              <a:tblPr/>
              <a:tblGrid>
                <a:gridCol w="390431"/>
                <a:gridCol w="670740"/>
                <a:gridCol w="650718"/>
                <a:gridCol w="720796"/>
                <a:gridCol w="640707"/>
                <a:gridCol w="670740"/>
                <a:gridCol w="707447"/>
                <a:gridCol w="734143"/>
                <a:gridCol w="654055"/>
                <a:gridCol w="600662"/>
                <a:gridCol w="627358"/>
                <a:gridCol w="520575"/>
                <a:gridCol w="587314"/>
                <a:gridCol w="587314"/>
              </a:tblGrid>
              <a:tr h="3004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funks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Totali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paga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sig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nd</a:t>
                      </a:r>
                      <a:endParaRPr lang="en-US" sz="9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9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rap funk tot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46,672,000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7,411,000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9,595,000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64,193,000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39,677,000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103,870,000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44.93%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7.13%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9.24%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38.20%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61.80%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62,303,000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17,467,000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13,306,000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428,000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93,504,000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58,516,000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152,020,000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40.98%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11.49%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8.75%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0.28%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38.49%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61.51%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79,687,000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20,888,000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25,722,000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1,936,000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128,233,000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73,950,000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202,183,000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39.41%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10.33%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12.72%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0.96%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36.58%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63.42%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80,655,000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19,140,688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57,099,632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1,301,000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158,196,320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67,521,175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225,717,495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35.73%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8.48%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25.30%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0.58%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29.91%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70.09%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3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84,782,218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15,597,000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48,442,024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573,000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149,394,242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73,074,948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222,469,190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38.11%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7.01%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21.77%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0.26%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32.85%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67.15%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87,724,093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17,522,308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72,480,886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179,227,287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125,009,017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304,236,304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28.83%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5.76%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23.82%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0.49%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41.09%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58.91%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116,080,610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20,540,285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85,559,030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1,510,600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223,690,525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354,187,511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577,878,036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20.09%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3.55%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14.81%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0.26%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61.29%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38.71%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124,981,398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19,685,247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124,983,019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273,649,664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336,660,441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610,310,105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20.48%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3.23%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0.66%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55.16%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44.84%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122,350,526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20,360,500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125,860,509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271,071,535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313,134,361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584,205,896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20.94%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3.49%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21.54%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0.43%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53.60%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46.40%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1866900"/>
          <a:ext cx="81057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0" y="1866900"/>
          <a:ext cx="61150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0" y="1866900"/>
          <a:ext cx="7200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Shpenzimet </a:t>
            </a:r>
            <a:r>
              <a:rPr lang="en-US" sz="24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Ndermarrjet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1066800"/>
          <a:ext cx="4216399" cy="2752725"/>
        </p:xfrm>
        <a:graphic>
          <a:graphicData uri="http://schemas.openxmlformats.org/drawingml/2006/table">
            <a:tbl>
              <a:tblPr/>
              <a:tblGrid>
                <a:gridCol w="812188"/>
                <a:gridCol w="1281735"/>
                <a:gridCol w="634522"/>
                <a:gridCol w="942265"/>
                <a:gridCol w="545689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000/LEKË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2,949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27573.21%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19,971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4071.57%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9,172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8865.39%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17,437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4663.27%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56,112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1449.13%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52,930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1536.24%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61,214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1328.35%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79,910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1017.56%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93,958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393,653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865.42%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169.68%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230,088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353.40%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260,734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884,475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311.86%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75.52%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667,943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121.74%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739,600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109.94%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813,134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3,105,152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1,552,418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2667001" y="3810000"/>
          <a:ext cx="6477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0" y="914400"/>
            <a:ext cx="34409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Investimet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realizuara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vite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(+ </a:t>
            </a:r>
            <a:r>
              <a:rPr lang="en-US" b="1" dirty="0" err="1" smtClean="0">
                <a:solidFill>
                  <a:srgbClr val="0070C0"/>
                </a:solidFill>
              </a:rPr>
              <a:t>grantet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konkurruese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19200" y="762000"/>
          <a:ext cx="4432300" cy="2743200"/>
        </p:xfrm>
        <a:graphic>
          <a:graphicData uri="http://schemas.openxmlformats.org/drawingml/2006/table">
            <a:tbl>
              <a:tblPr/>
              <a:tblGrid>
                <a:gridCol w="812800"/>
                <a:gridCol w="1282700"/>
                <a:gridCol w="654050"/>
                <a:gridCol w="914400"/>
                <a:gridCol w="76835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latin typeface="Arial"/>
                        </a:rPr>
                        <a:t>VITET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smtClean="0">
                          <a:latin typeface="Arial"/>
                        </a:rPr>
                        <a:t>VLERA 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smtClean="0">
                          <a:latin typeface="Arial"/>
                        </a:rPr>
                        <a:t>Vitet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smtClean="0">
                          <a:latin typeface="Arial"/>
                        </a:rPr>
                        <a:t>Vlera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000/LEKË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Viti 1998-2005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252,622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2006-2009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619,792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19,971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2006-2010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1,269,587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9,172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err="1" smtClean="0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2007-2011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1.201.888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17,437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30,950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39,677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58,516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73,950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67,521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320,143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73,075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125,009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518,227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354,187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336,660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363,135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1,522,209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Investimet</a:t>
            </a:r>
            <a:r>
              <a:rPr lang="en-US" sz="2000" b="1" dirty="0" smtClean="0">
                <a:solidFill>
                  <a:schemeClr val="bg1"/>
                </a:solidFill>
              </a:rPr>
              <a:t> e </a:t>
            </a:r>
            <a:r>
              <a:rPr lang="en-US" sz="2000" b="1" dirty="0" err="1" smtClean="0">
                <a:solidFill>
                  <a:schemeClr val="bg1"/>
                </a:solidFill>
              </a:rPr>
              <a:t>realizuara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nga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të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ardhurat</a:t>
            </a:r>
            <a:r>
              <a:rPr lang="en-US" sz="2000" b="1" dirty="0" smtClean="0">
                <a:solidFill>
                  <a:schemeClr val="bg1"/>
                </a:solidFill>
              </a:rPr>
              <a:t> e </a:t>
            </a:r>
            <a:r>
              <a:rPr lang="en-US" sz="2000" b="1" dirty="0" err="1" smtClean="0">
                <a:solidFill>
                  <a:schemeClr val="bg1"/>
                </a:solidFill>
              </a:rPr>
              <a:t>vetë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b</a:t>
            </a:r>
            <a:r>
              <a:rPr lang="en-US" sz="2000" b="1" dirty="0" smtClean="0">
                <a:solidFill>
                  <a:schemeClr val="bg1"/>
                </a:solidFill>
              </a:rPr>
              <a:t>ashkisë </a:t>
            </a:r>
            <a:r>
              <a:rPr lang="en-US" sz="2000" b="1" dirty="0" err="1" smtClean="0">
                <a:solidFill>
                  <a:schemeClr val="bg1"/>
                </a:solidFill>
              </a:rPr>
              <a:t>ndër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vite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0" y="3505200"/>
          <a:ext cx="9144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066800"/>
          <a:ext cx="5080000" cy="2000250"/>
        </p:xfrm>
        <a:graphic>
          <a:graphicData uri="http://schemas.openxmlformats.org/drawingml/2006/table">
            <a:tbl>
              <a:tblPr/>
              <a:tblGrid>
                <a:gridCol w="850900"/>
                <a:gridCol w="1943100"/>
                <a:gridCol w="1168400"/>
                <a:gridCol w="11176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TË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Rritja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rritja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8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595.60%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495.60%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517.52%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417.52%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428.40%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328.40%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365.44%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265.44%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191,771,906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197.14%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97.14%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181.87%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81.87%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290,000,000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130.36%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378,050,147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1,395,913,613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3390900"/>
          <a:ext cx="9144000" cy="346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5240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</a:t>
            </a:r>
            <a:r>
              <a:rPr lang="sq-AL" dirty="0" smtClean="0"/>
              <a:t> Buxheti i vitit 2011 përbën një moment të rëndësishëm në përgatitjen dhe mbështetjen e zhvillimeve ekonomike e shoqërore të Bashkisë Kamëz për një periudhë trevjeçare, i cili synon të ofrojë produkte të matshme që do të rezultojnë në procesin e zbatimit të tij.</a:t>
            </a:r>
            <a:endParaRPr lang="en-US" dirty="0" smtClean="0"/>
          </a:p>
          <a:p>
            <a:r>
              <a:rPr lang="sq-AL" dirty="0" smtClean="0"/>
              <a:t>	Ky buxhet bazohet në arritjet dhe rezultatet e viteve të mëparshme, sidomos në vitet 2007, 2008 dhe 2009 dhe 2010, duke rritur të ardhurat dhe duke përdorur fondet publike në mënyrë më ekonomike.</a:t>
            </a:r>
            <a:endParaRPr lang="en-US" dirty="0" smtClean="0"/>
          </a:p>
          <a:p>
            <a:r>
              <a:rPr lang="sq-AL" dirty="0" smtClean="0"/>
              <a:t>Për hartimin e këtij buxheti jemi bazuar në radhë të parë në ligjin 9936, datë 26.6.2008 “Për menaxhimin e sistemit buxhetor në Republikën e Shqipërisë”, ligj ky që përfaqëson një koncept shumë të zhvilluar dhe bashkëkohor të së drejtës buxhetore.</a:t>
            </a:r>
            <a:endParaRPr lang="en-US" dirty="0" smtClean="0"/>
          </a:p>
          <a:p>
            <a:r>
              <a:rPr lang="sq-AL" dirty="0" smtClean="0"/>
              <a:t>	Buxheti vjetor vendor bazohet në Planin Strategjik të zhvillimit të aprovuar nga Këshilli, në këto planë përkthehen qëllimet e tij të zhvillimit, objektivat dhe strategjitë në veprimtari konkrete për zbatimin e tyre.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-2133"/>
          <a:ext cx="9144000" cy="6860125"/>
        </p:xfrm>
        <a:graphic>
          <a:graphicData uri="http://schemas.openxmlformats.org/drawingml/2006/table">
            <a:tbl>
              <a:tblPr/>
              <a:tblGrid>
                <a:gridCol w="388567"/>
                <a:gridCol w="4548770"/>
                <a:gridCol w="1692063"/>
                <a:gridCol w="1500946"/>
                <a:gridCol w="1013654"/>
              </a:tblGrid>
              <a:tr h="3841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Nr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EMËRTIMI  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I  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OBJEKTIT 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Përmasat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Vlera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e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plotë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Inv vazhd nga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smtClean="0">
                          <a:solidFill>
                            <a:schemeClr val="bg1"/>
                          </a:solidFill>
                          <a:latin typeface="Bookman Old Style"/>
                        </a:rPr>
                        <a:t>e projektit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chemeClr val="bg1"/>
                          </a:solidFill>
                          <a:latin typeface="Bookman Old Style"/>
                        </a:rPr>
                        <a:t>viti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 2010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Blerje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printera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480,000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Mbikëqyrës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kolaudues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pallati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kulturës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(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pjesërisht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)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500,000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Sistem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numerik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për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sportelin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radhë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One Stop Shop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1,800,000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Pajisje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ndryshme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Blerje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kondicionerësh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Blerje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kompjuterash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b="0" i="0" u="none" strike="noStrike" dirty="0">
                          <a:latin typeface="Bookman Old Style"/>
                        </a:rPr>
                        <a:t>Mobilim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i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pallatit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të kulturës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+ foni 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24,358,360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 smtClean="0">
                          <a:latin typeface="Bookman Old Style"/>
                        </a:rPr>
                        <a:t>Lyerje e pallateve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në bulevardin Qendër-Laknas</a:t>
                      </a:r>
                      <a:endParaRPr lang="it-IT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780,966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Lyerje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e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pallateve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parafabrikate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Kamëz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3,915,992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 smtClean="0">
                          <a:latin typeface="Bookman Old Style"/>
                        </a:rPr>
                        <a:t>Memorial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për minatorët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e </a:t>
                      </a:r>
                      <a:r>
                        <a:rPr lang="it-IT" sz="1000" b="0" i="0" u="none" strike="noStrike" dirty="0">
                          <a:latin typeface="Bookman Old Style"/>
                        </a:rPr>
                        <a:t>Valiasit 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5,000,000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Shuma I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35,975,318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2,300,000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latin typeface="Bookman Old Style"/>
                        </a:rPr>
                        <a:t>Dhoma </a:t>
                      </a:r>
                      <a:r>
                        <a:rPr lang="pt-BR" sz="1000" b="0" i="0" u="none" strike="noStrike" dirty="0" smtClean="0">
                          <a:latin typeface="Bookman Old Style"/>
                        </a:rPr>
                        <a:t>shërbimi futbolli </a:t>
                      </a:r>
                      <a:r>
                        <a:rPr lang="pt-BR" sz="1000" b="0" i="0" u="none" strike="noStrike" dirty="0">
                          <a:latin typeface="Bookman Old Style"/>
                        </a:rPr>
                        <a:t>Laknas </a:t>
                      </a:r>
                      <a:r>
                        <a:rPr lang="pt-BR" sz="1000" b="0" i="0" u="none" strike="noStrike" dirty="0" smtClean="0">
                          <a:latin typeface="Bookman Old Style"/>
                        </a:rPr>
                        <a:t>e </a:t>
                      </a:r>
                      <a:r>
                        <a:rPr lang="pt-BR" sz="1000" b="0" i="0" u="none" strike="noStrike" dirty="0">
                          <a:latin typeface="Bookman Old Style"/>
                        </a:rPr>
                        <a:t>Valias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latin typeface="Arial"/>
                        </a:rPr>
                        <a:t>2 dhoma , 3 </a:t>
                      </a:r>
                      <a:r>
                        <a:rPr lang="pl-PL" sz="800" b="0" i="0" u="none" strike="noStrike" dirty="0" smtClean="0">
                          <a:latin typeface="Arial"/>
                        </a:rPr>
                        <a:t>dushe, </a:t>
                      </a:r>
                      <a:r>
                        <a:rPr lang="pl-PL" sz="800" b="0" i="0" u="none" strike="noStrike" dirty="0">
                          <a:latin typeface="Arial"/>
                        </a:rPr>
                        <a:t>3 </a:t>
                      </a:r>
                      <a:r>
                        <a:rPr lang="en-US" sz="800" b="0" i="0" u="none" strike="noStrike" dirty="0" smtClean="0">
                          <a:latin typeface="Arial"/>
                        </a:rPr>
                        <a:t>w</a:t>
                      </a:r>
                      <a:r>
                        <a:rPr lang="pl-PL" sz="800" b="0" i="0" u="none" strike="noStrike" dirty="0" smtClean="0">
                          <a:latin typeface="Arial"/>
                        </a:rPr>
                        <a:t>c</a:t>
                      </a:r>
                      <a:endParaRPr lang="pl-PL" sz="800" b="0" i="0" u="none" strike="noStrike" dirty="0">
                        <a:latin typeface="Arial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5,999,840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5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b="0" i="0" u="none" strike="noStrike" dirty="0" smtClean="0">
                          <a:latin typeface="Bookman Old Style"/>
                        </a:rPr>
                        <a:t>Ndërtim lulishteje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tek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tregu në lagjen nr.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1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Kamëz</a:t>
                      </a:r>
                      <a:endParaRPr lang="nn-NO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1,474,670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5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lulishteje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para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pallatit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kulturës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3,707,438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5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lulishteje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Bulçesh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478,316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5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Blerje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pemësh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dekorative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larta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e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shkurtra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+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gjelbërim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10,000,000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Shuma  III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21,660,264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Athina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nr.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2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Kamëz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latin typeface="Arial"/>
                        </a:rPr>
                        <a:t>L=252 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ml, B=4.2 m, b=3.7 m, 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4,374,184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Hapje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dhe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zhavorrim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rrugësh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10,000,000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12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vazhdim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“2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Prillit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L=323 ml, B=6 m, b=5 m, bank (2x0.5)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8,683,506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12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vazhdim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“NATO”-s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Valias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Ri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L=604 ml, B=5.5 m, b=4.5 m, bank (2x0.5)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12,862,271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latin typeface="Bookman Old Style"/>
                        </a:rPr>
                        <a:t>Shtylla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A, rruga “Kongresi </a:t>
                      </a:r>
                      <a:r>
                        <a:rPr lang="it-IT" sz="1000" b="0" i="0" u="none" strike="noStrike" dirty="0">
                          <a:latin typeface="Bookman Old Style"/>
                        </a:rPr>
                        <a:t>i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 Dibrës”,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Bathore </a:t>
                      </a:r>
                      <a:r>
                        <a:rPr lang="it-IT" sz="1000" b="0" i="0" u="none" strike="noStrike" dirty="0">
                          <a:latin typeface="Bookman Old Style"/>
                        </a:rPr>
                        <a:t>7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latin typeface="Arial"/>
                        </a:rPr>
                        <a:t>L=933 ml, B=10 m,b=6 m btr=1.5m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40,490,604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Zyrih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“,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nr.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2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Kamëz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L=338 ml, B=7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m,b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=4.2 m 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6,066,326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12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'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'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Albanët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''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nr.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3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Kamëz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latin typeface="Arial"/>
                        </a:rPr>
                        <a:t>L=570 ml,B=12 ml, b=8 m, btr = 1.5 m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46,299,590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"Martin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Camaj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“,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6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L=634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ml,B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=6 ml, b=5 m, 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13,711,949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rruga Kompleksi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Sportiv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Çerkezë Kamëz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latin typeface="Arial"/>
                        </a:rPr>
                        <a:t>L=755 ml,B=10 ml, b=7 m, btr = 2 m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61,756,805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Lunxhëria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"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Laknas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latin typeface="Arial"/>
                        </a:rPr>
                        <a:t>L=812 ml, b=6 m, btr = 1 m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34,871,572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Shtesë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kryqezim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Kamëz -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Laknas "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Skënderbeu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latin typeface="Arial"/>
                        </a:rPr>
                        <a:t>L=150 m,B=16 m, b=10 m.btr=2.5 m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Arial"/>
                        </a:rPr>
                        <a:t>18,217,592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6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Gramshi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“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frutikulturë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L=200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ml,B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=7 ml, b=4.6 m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Arial"/>
                        </a:rPr>
                        <a:t>6,892,192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604" marR="6604" marT="66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"/>
          <a:ext cx="9144000" cy="6838307"/>
        </p:xfrm>
        <a:graphic>
          <a:graphicData uri="http://schemas.openxmlformats.org/drawingml/2006/table">
            <a:tbl>
              <a:tblPr/>
              <a:tblGrid>
                <a:gridCol w="388566"/>
                <a:gridCol w="4548771"/>
                <a:gridCol w="1539663"/>
                <a:gridCol w="1653346"/>
                <a:gridCol w="1013654"/>
              </a:tblGrid>
              <a:tr h="199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rruga </a:t>
                      </a:r>
                      <a:r>
                        <a:rPr lang="sv-SE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Kongresi 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i </a:t>
                      </a:r>
                      <a:r>
                        <a:rPr lang="sv-SE" sz="1000" b="0" i="0" u="none" strike="noStrike" dirty="0">
                          <a:latin typeface="Bookman Old Style"/>
                        </a:rPr>
                        <a:t>Manastirit" 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qendër Kamëz</a:t>
                      </a:r>
                      <a:endParaRPr lang="sv-SE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700" b="1" i="0" u="none" strike="noStrike" dirty="0">
                          <a:latin typeface="Arial"/>
                        </a:rPr>
                        <a:t>L=490 ml,B=8.5 ml, b=4.5 m. btr=1.5 m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14,747,089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Rikonstruksion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Q.Kamëz</a:t>
                      </a:r>
                      <a:r>
                        <a:rPr lang="en-US" sz="1000" b="0" i="0" u="none" strike="noStrike" baseline="0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Çerkezë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rrethrrot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Berisha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 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30,000,000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Gjinaj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+ "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Co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Plan“,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9,299,008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Ostreni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“,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latin typeface="Arial"/>
                        </a:rPr>
                        <a:t>L=293 ml,B=6 ml, b=5 m. 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5,180,196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Blerje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fosforishente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për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rrugët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Onufri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Frutikulturë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9,357,929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Reçi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5,127,786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Lidhja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e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Prizrenit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Barhore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1 +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seg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.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Vëllazërimi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8,413,008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rruga </a:t>
                      </a:r>
                      <a:r>
                        <a:rPr lang="it-IT" sz="1000" b="0" i="0" u="none" strike="noStrike" dirty="0">
                          <a:latin typeface="Bookman Old Style"/>
                        </a:rPr>
                        <a:t>"2 Prilli"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Bathore</a:t>
                      </a:r>
                      <a:endParaRPr lang="it-IT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7,796,891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Selishte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6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(“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Rukaj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 + “Padre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Zef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Pllumi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”)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4,595,058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rruga</a:t>
                      </a:r>
                      <a:r>
                        <a:rPr lang="nn-NO" sz="1000" b="0" i="0" u="none" strike="noStrike" baseline="0" dirty="0" smtClean="0">
                          <a:latin typeface="Bookman Old Style"/>
                        </a:rPr>
                        <a:t> «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Haki Stermilli»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Bathore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4,969,214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pt-BR" sz="1000" b="0" i="0" u="none" strike="noStrike" dirty="0" smtClean="0">
                          <a:latin typeface="Bookman Old Style"/>
                        </a:rPr>
                        <a:t>rruga “Azem Galica” Frutikulturë</a:t>
                      </a:r>
                      <a:endParaRPr lang="pt-BR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5,180,460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rruga"Ismail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Qemali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2,304,605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Brezaret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Frutikulturë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3,547,194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Sistemim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+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asfaltim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bulevardi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Qendër-Laknas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625,032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rruga "Plepat 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e </a:t>
                      </a:r>
                      <a:r>
                        <a:rPr lang="sv-SE" sz="1000" b="0" i="0" u="none" strike="noStrike" dirty="0" smtClean="0">
                          <a:latin typeface="Bookman Old Style"/>
                        </a:rPr>
                        <a:t>Brukes» + «Maçerata», </a:t>
                      </a:r>
                      <a:r>
                        <a:rPr lang="sv-SE" sz="1000" b="0" i="0" u="none" strike="noStrike" dirty="0">
                          <a:latin typeface="Bookman Old Style"/>
                        </a:rPr>
                        <a:t>Laknas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4,695,924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Saturni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Bulçesh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9,311,605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Supervizion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kolaudim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5,000,000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Kukësi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Valias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5,360,583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Rruget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Qendër-Valias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(“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Pjeshkorja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 +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Velipojë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”)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2,263,430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“Jon”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V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alias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Ri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7,102,243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Monarkia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Kamëz 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8,088,190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latin typeface="Bookman Old Style"/>
                        </a:rPr>
                        <a:t>Asfaltim rruga </a:t>
                      </a:r>
                      <a:r>
                        <a:rPr lang="pt-BR" sz="1000" b="0" i="0" u="none" strike="noStrike" dirty="0" smtClean="0">
                          <a:latin typeface="Bookman Old Style"/>
                        </a:rPr>
                        <a:t>“Arras” + “Horizonti”  </a:t>
                      </a:r>
                      <a:r>
                        <a:rPr lang="pt-BR" sz="1000" b="0" i="0" u="none" strike="noStrike" dirty="0" smtClean="0">
                          <a:latin typeface="Bookman Old Style"/>
                        </a:rPr>
                        <a:t>Bathore </a:t>
                      </a:r>
                      <a:r>
                        <a:rPr lang="pt-BR" sz="1000" b="0" i="0" u="none" strike="noStrike" dirty="0" smtClean="0">
                          <a:latin typeface="Bookman Old Style"/>
                        </a:rPr>
                        <a:t>1</a:t>
                      </a:r>
                      <a:endParaRPr lang="pt-BR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1,164,378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Nju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Jorku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1000" b="0" i="0" u="none" strike="noStrike" baseline="0" dirty="0" smtClean="0">
                          <a:latin typeface="Bookman Old Style"/>
                        </a:rPr>
                        <a:t> nr. 1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Kamëz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1,659,603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rruga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Gjenevë” + seg 1 + seg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2,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 lagjja</a:t>
                      </a:r>
                      <a:r>
                        <a:rPr lang="nn-NO" sz="1000" b="0" i="0" u="none" strike="noStrike" baseline="0" dirty="0" smtClean="0">
                          <a:latin typeface="Bookman Old Style"/>
                        </a:rPr>
                        <a:t> nr. 1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Kamëz</a:t>
                      </a:r>
                      <a:endParaRPr lang="nn-NO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5,752,739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rruga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"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Brukseli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nn-NO" sz="1000" b="0" i="0" u="none" strike="noStrike" dirty="0" smtClean="0">
                          <a:latin typeface="Bookman Old Style"/>
                        </a:rPr>
                        <a:t>lagjja nr. 1 Kamëz </a:t>
                      </a:r>
                      <a:r>
                        <a:rPr lang="nn-NO" sz="10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3,170,546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latin typeface="Bookman Old Style"/>
                        </a:rPr>
                        <a:t>Mbikalim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rrugën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kryesore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6,860,700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Mbikëqyrës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kolaudues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1,000,000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latin typeface="Arial"/>
                        </a:rPr>
                        <a:t>Shuma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rrugë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324,932,884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112,347,118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Lura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 + KUZ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e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lagjes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Lura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9,600,786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KUZ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7,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“7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Marsi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4,249,090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KUZ 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+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ruga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baseline="0" dirty="0" smtClean="0">
                          <a:latin typeface="Bookman Old Style"/>
                        </a:rPr>
                        <a:t>e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Gramshiotëve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L=390ml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2,837,656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latin typeface="Arial"/>
                        </a:rPr>
                        <a:t>Shuma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KUZ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2,837,656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13,849,876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 smtClean="0">
                          <a:latin typeface="Bookman Old Style"/>
                        </a:rPr>
                        <a:t>Sistemim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i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shkollave 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në Bathore </a:t>
                      </a:r>
                      <a:r>
                        <a:rPr lang="it-IT" sz="1000" b="0" i="0" u="none" strike="noStrike" dirty="0">
                          <a:latin typeface="Bookman Old Style"/>
                        </a:rPr>
                        <a:t>1</a:t>
                      </a:r>
                      <a:r>
                        <a:rPr lang="it-IT" sz="1000" b="0" i="0" u="none" strike="noStrike" dirty="0" smtClean="0">
                          <a:latin typeface="Bookman Old Style"/>
                        </a:rPr>
                        <a:t>, 2, 3 </a:t>
                      </a:r>
                      <a:r>
                        <a:rPr lang="it-IT" sz="1000" b="0" i="0" u="none" strike="noStrike" dirty="0">
                          <a:latin typeface="Bookman Old Style"/>
                        </a:rPr>
                        <a:t>+ Laknas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4,854,475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ndryshme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arsimi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200,000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shkolla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9-vjeçare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Valias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i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Bookman Old Style"/>
                        </a:rPr>
                        <a:t>Ri</a:t>
                      </a:r>
                      <a:r>
                        <a:rPr lang="en-US" sz="10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3,099,440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për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vënien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efiçencë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plotë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shkollës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SHUMA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arsimi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4,854,475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3,299,440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Blerje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kazanë</a:t>
                      </a:r>
                      <a:r>
                        <a:rPr lang="en-US" sz="10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Bookman Old Style"/>
                        </a:rPr>
                        <a:t>mbeturinash</a:t>
                      </a:r>
                      <a:endParaRPr lang="en-US" sz="1000" b="0" i="0" u="none" strike="noStrike" dirty="0">
                        <a:latin typeface="Bookman Old Style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SHUMA VII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Ndërmarrja</a:t>
                      </a:r>
                      <a:r>
                        <a:rPr lang="en-US" sz="1000" b="0" i="0" u="none" strike="noStrike" baseline="0" dirty="0" smtClean="0">
                          <a:latin typeface="Arial"/>
                        </a:rPr>
                        <a:t> e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Pastrim-Gjelbërimit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12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latin typeface="Arial"/>
                        </a:rPr>
                        <a:t>TOTALI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390,740,597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latin typeface="Arial"/>
                        </a:rPr>
                        <a:t>131,796,434</a:t>
                      </a: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90600"/>
            <a:ext cx="8229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q-AL" b="1" u="sng" dirty="0" smtClean="0"/>
              <a:t>Prioritetet e buxhetit 2011 synojnë:</a:t>
            </a:r>
            <a:r>
              <a:rPr lang="sq-AL" dirty="0" smtClean="0"/>
              <a:t> 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sq-AL" dirty="0" smtClean="0"/>
              <a:t>Rritja progresive e të ardhurave në buxhet përmes luftimit të </a:t>
            </a:r>
            <a:r>
              <a:rPr lang="sq-AL" dirty="0" err="1" smtClean="0"/>
              <a:t>informalitetit</a:t>
            </a:r>
            <a:r>
              <a:rPr lang="sq-AL" dirty="0" smtClean="0"/>
              <a:t>, evazionit fiskal dhe korrupsionit në grumbullimin e të ardhurave. </a:t>
            </a:r>
            <a:endParaRPr lang="en-US" dirty="0" smtClean="0"/>
          </a:p>
          <a:p>
            <a:r>
              <a:rPr lang="sq-AL" dirty="0" smtClean="0"/>
              <a:t>Rritja e shpenzimeve kapitale (shpenzimeve për investime), në krahasim me shpenzimet </a:t>
            </a:r>
            <a:r>
              <a:rPr lang="sq-AL" dirty="0" err="1" smtClean="0"/>
              <a:t>korrente</a:t>
            </a:r>
            <a:r>
              <a:rPr lang="sq-AL" dirty="0" smtClean="0"/>
              <a:t> (shpenzime për paga, sigurime shoqërore, shpenzime operative), kjo e krahasuar edhe me vitet e mëparshme. </a:t>
            </a:r>
            <a:endParaRPr lang="en-US" dirty="0" smtClean="0"/>
          </a:p>
          <a:p>
            <a:r>
              <a:rPr lang="sq-AL" dirty="0" smtClean="0"/>
              <a:t> </a:t>
            </a:r>
            <a:endParaRPr lang="en-US" dirty="0" smtClean="0"/>
          </a:p>
          <a:p>
            <a:r>
              <a:rPr lang="sq-AL" b="1" u="sng" dirty="0" smtClean="0"/>
              <a:t>Parimet kryesore që e karakterizojnë këtë buxhet janë:</a:t>
            </a:r>
            <a:r>
              <a:rPr lang="sq-AL" dirty="0" smtClean="0"/>
              <a:t> </a:t>
            </a:r>
            <a:endParaRPr lang="en-US" dirty="0" smtClean="0"/>
          </a:p>
          <a:p>
            <a:r>
              <a:rPr lang="sq-AL" b="1" dirty="0" smtClean="0"/>
              <a:t> </a:t>
            </a:r>
            <a:endParaRPr lang="en-US" dirty="0" smtClean="0"/>
          </a:p>
          <a:p>
            <a:r>
              <a:rPr lang="sq-AL" b="1" dirty="0" smtClean="0"/>
              <a:t>	1</a:t>
            </a:r>
            <a:r>
              <a:rPr lang="sq-AL" dirty="0" smtClean="0"/>
              <a:t>. Decentralizimi i pushtetit vendor nuk është kuptuar vetëm si rritje e kompetencave, por një detyrim ligjor për të rritur nivelin e shërbimeve dhe stabilitetin e bashkëpunimit me qeverisjen qendrore. </a:t>
            </a:r>
            <a:endParaRPr lang="en-US" dirty="0" smtClean="0"/>
          </a:p>
          <a:p>
            <a:r>
              <a:rPr lang="sq-AL" dirty="0" smtClean="0"/>
              <a:t>	 </a:t>
            </a:r>
            <a:endParaRPr lang="en-US" dirty="0" smtClean="0"/>
          </a:p>
          <a:p>
            <a:r>
              <a:rPr lang="sq-AL" b="1" dirty="0" smtClean="0"/>
              <a:t>	2</a:t>
            </a:r>
            <a:r>
              <a:rPr lang="sq-AL" dirty="0" smtClean="0"/>
              <a:t>. Transparenca që do të sigurojë për Këshillin Bashkiak dhe publikun e gjerë, të dhëna lehtësisht të </a:t>
            </a:r>
            <a:r>
              <a:rPr lang="sq-AL" dirty="0" err="1" smtClean="0"/>
              <a:t>disponueshme</a:t>
            </a:r>
            <a:r>
              <a:rPr lang="sq-AL" dirty="0" smtClean="0"/>
              <a:t>, të shpejta, të kuptueshme e të krahasueshme ndër vite. </a:t>
            </a:r>
            <a:endParaRPr lang="en-US" dirty="0" smtClean="0"/>
          </a:p>
          <a:p>
            <a:r>
              <a:rPr lang="sq-AL" dirty="0" smtClean="0"/>
              <a:t>	 </a:t>
            </a:r>
            <a:endParaRPr lang="en-US" dirty="0" smtClean="0"/>
          </a:p>
          <a:p>
            <a:r>
              <a:rPr lang="sq-AL" b="1" dirty="0" smtClean="0"/>
              <a:t>	3</a:t>
            </a:r>
            <a:r>
              <a:rPr lang="sq-AL" dirty="0" smtClean="0"/>
              <a:t>. Disiplina fiskale duke u bazuar në legjislacionin në fuqi dhe duke siguruar një zhvillim të qëndrueshëm ekonomik e social.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90600"/>
            <a:ext cx="8229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	</a:t>
            </a:r>
            <a:r>
              <a:rPr lang="sq-AL" b="1" dirty="0" smtClean="0"/>
              <a:t>4</a:t>
            </a:r>
            <a:r>
              <a:rPr lang="sq-AL" dirty="0" smtClean="0"/>
              <a:t>. Shpërndarja e burimeve të financimit duke pasur parasysh objektivat dhe strategjitë e qeverisë. </a:t>
            </a:r>
            <a:endParaRPr lang="en-US" dirty="0" smtClean="0"/>
          </a:p>
          <a:p>
            <a:r>
              <a:rPr lang="sq-AL" b="1" dirty="0" smtClean="0"/>
              <a:t>	5</a:t>
            </a:r>
            <a:r>
              <a:rPr lang="sq-AL" dirty="0" smtClean="0"/>
              <a:t>. Përdorimi ekonomik, </a:t>
            </a:r>
            <a:r>
              <a:rPr lang="sq-AL" dirty="0" err="1" smtClean="0"/>
              <a:t>efiçent</a:t>
            </a:r>
            <a:r>
              <a:rPr lang="sq-AL" dirty="0" smtClean="0"/>
              <a:t>, efektiv i të gjitha të ardhurave që sigurohen nga taksapaguesit vendorë, si dhe të fondeve buxhetore që vijnë nga qeveria në formën e transfertës së pakushtëzuar. </a:t>
            </a:r>
            <a:endParaRPr lang="en-US" dirty="0" smtClean="0"/>
          </a:p>
          <a:p>
            <a:r>
              <a:rPr lang="sq-AL" b="1" dirty="0" smtClean="0"/>
              <a:t>	6</a:t>
            </a:r>
            <a:r>
              <a:rPr lang="sq-AL" dirty="0" smtClean="0"/>
              <a:t>. Përgjegjësi të qarta për menaxhimin e fondeve. </a:t>
            </a:r>
            <a:endParaRPr lang="en-US" dirty="0" smtClean="0"/>
          </a:p>
          <a:p>
            <a:r>
              <a:rPr lang="sq-AL" b="1" dirty="0" smtClean="0"/>
              <a:t>	7</a:t>
            </a:r>
            <a:r>
              <a:rPr lang="sq-AL" dirty="0" smtClean="0"/>
              <a:t>. Respektim me rreptësi e përgjegjësi të gjithë procesit. </a:t>
            </a:r>
            <a:endParaRPr lang="en-US" dirty="0" smtClean="0"/>
          </a:p>
          <a:p>
            <a:r>
              <a:rPr lang="sq-AL" b="1" dirty="0" smtClean="0"/>
              <a:t>	8</a:t>
            </a:r>
            <a:r>
              <a:rPr lang="sq-AL" dirty="0" smtClean="0"/>
              <a:t>. Krijimin e kushteve të barabarta biznesmenëve, duke eliminuar në maksimum konkurrencën e pandershme. </a:t>
            </a:r>
            <a:endParaRPr lang="en-US" dirty="0" smtClean="0"/>
          </a:p>
          <a:p>
            <a:r>
              <a:rPr lang="sq-AL" b="1" dirty="0" smtClean="0"/>
              <a:t>	9.</a:t>
            </a:r>
            <a:r>
              <a:rPr lang="sq-AL" dirty="0" smtClean="0"/>
              <a:t> </a:t>
            </a:r>
            <a:r>
              <a:rPr lang="sq-AL" dirty="0" err="1" smtClean="0"/>
              <a:t>Parashikueshmëria</a:t>
            </a:r>
            <a:r>
              <a:rPr lang="sq-AL" dirty="0" smtClean="0"/>
              <a:t>, </a:t>
            </a:r>
            <a:r>
              <a:rPr lang="sq-AL" dirty="0" err="1" smtClean="0"/>
              <a:t>gjithëpërfshirja</a:t>
            </a:r>
            <a:r>
              <a:rPr lang="sq-AL" dirty="0" smtClean="0"/>
              <a:t> (të ardhurat parashikohen në kufirin minimal të tyre, pra ato edhe mund të tejkalohen, në të kundërt shpenzimet planifikohen në kufirin maksimal dhe nuk mund të tejkalohen, pa autorizimet e lejuara nga ligji, pa miratim nga Këshilli Bashkiak). </a:t>
            </a:r>
            <a:endParaRPr lang="en-US" dirty="0" smtClean="0"/>
          </a:p>
          <a:p>
            <a:r>
              <a:rPr lang="sq-AL" b="1" dirty="0" smtClean="0"/>
              <a:t>	10. </a:t>
            </a:r>
            <a:r>
              <a:rPr lang="sq-AL" dirty="0" smtClean="0"/>
              <a:t>Partneriteti publik privat si një mjet efektiv për të pasur një ekonomi të qëndrueshme (pra, biznesi është konsideruar gjithmonë si një partner i rëndësishëm). </a:t>
            </a:r>
            <a:endParaRPr lang="en-US" dirty="0" smtClean="0"/>
          </a:p>
          <a:p>
            <a:r>
              <a:rPr lang="sq-AL" b="1" dirty="0" smtClean="0"/>
              <a:t>	11</a:t>
            </a:r>
            <a:r>
              <a:rPr lang="sq-AL" dirty="0" smtClean="0"/>
              <a:t>. Zhvillimi i decentralizimit varet edhe nga shkalla e perceptimit të decentralizimit nga qytetarët, për këtë arsye në evenimente të rëndësishme, siç është dhe ky i sotshmi janë ftuar edhe qytetarë, biznesmenë, media etj.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14400"/>
            <a:ext cx="8229600" cy="543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	</a:t>
            </a:r>
            <a:r>
              <a:rPr lang="sq-AL" b="1" dirty="0" smtClean="0"/>
              <a:t>12. </a:t>
            </a:r>
            <a:r>
              <a:rPr lang="sq-AL" dirty="0" err="1" smtClean="0"/>
              <a:t>Buxhetimi</a:t>
            </a:r>
            <a:r>
              <a:rPr lang="sq-AL" dirty="0" smtClean="0"/>
              <a:t> me pjesëmarrje, (gjatë gjithë vitit) është komunikuar me komunitetin dhe është marrë mendim për llojin e shërbimeve që ata kanë më të domosdoshme dhe sidomos prioritetet e kryerjes së investimeve. Marrja e këtyre mendimeve dhe sugjerimeve nga qytetarët është bërë e mundur edhe falë vënies në punë të </a:t>
            </a:r>
            <a:r>
              <a:rPr lang="sq-AL" dirty="0" err="1" smtClean="0"/>
              <a:t>One</a:t>
            </a:r>
            <a:r>
              <a:rPr lang="sq-AL" dirty="0" smtClean="0"/>
              <a:t> Stop Shop-it (ndër më të mirët dhe </a:t>
            </a:r>
            <a:r>
              <a:rPr lang="sq-AL" dirty="0" err="1" smtClean="0"/>
              <a:t>efiçentët</a:t>
            </a:r>
            <a:r>
              <a:rPr lang="sq-AL" dirty="0" smtClean="0"/>
              <a:t> në vend), pasi krijon shumë lehtësira për qytetarët, pra edhe pjesëmarrjen e komunitetit në vendimmarrje. </a:t>
            </a:r>
            <a:endParaRPr lang="en-US" dirty="0" smtClean="0"/>
          </a:p>
          <a:p>
            <a:r>
              <a:rPr lang="sq-AL" dirty="0" smtClean="0"/>
              <a:t> 	</a:t>
            </a:r>
            <a:r>
              <a:rPr lang="sq-AL" b="1" dirty="0" smtClean="0"/>
              <a:t>13</a:t>
            </a:r>
            <a:r>
              <a:rPr lang="sq-AL" dirty="0" smtClean="0"/>
              <a:t>. Gjatë procesit të </a:t>
            </a:r>
            <a:r>
              <a:rPr lang="sq-AL" dirty="0" err="1" smtClean="0"/>
              <a:t>projektbuxhetimit</a:t>
            </a:r>
            <a:r>
              <a:rPr lang="sq-AL" dirty="0" smtClean="0"/>
              <a:t> janë përdorur ide novatore për një qeverisje sa më të mirë, për të përmirësuar dhënien e shërbimeve, si dhe për t’u shërbyer qytetarëve sa më shpejt (përfaqësimi i specialistëve nga të gjitha drejtoritë në </a:t>
            </a:r>
            <a:r>
              <a:rPr lang="sq-AL" dirty="0" err="1" smtClean="0"/>
              <a:t>One</a:t>
            </a:r>
            <a:r>
              <a:rPr lang="sq-AL" dirty="0" smtClean="0"/>
              <a:t> Stop Shop). </a:t>
            </a:r>
            <a:endParaRPr lang="en-US" dirty="0" smtClean="0"/>
          </a:p>
          <a:p>
            <a:r>
              <a:rPr lang="sq-AL" dirty="0" smtClean="0"/>
              <a:t>	</a:t>
            </a:r>
            <a:r>
              <a:rPr lang="sq-AL" b="1" dirty="0" smtClean="0"/>
              <a:t>14. </a:t>
            </a:r>
            <a:r>
              <a:rPr lang="sq-AL" dirty="0" smtClean="0"/>
              <a:t>Gjatë gjithë procesit të </a:t>
            </a:r>
            <a:r>
              <a:rPr lang="sq-AL" dirty="0" err="1" smtClean="0"/>
              <a:t>projektbuxhetimit</a:t>
            </a:r>
            <a:r>
              <a:rPr lang="sq-AL" dirty="0" smtClean="0"/>
              <a:t> ka funksionuar Grupi për Strategji, Buxhet dhe Integrim, i kryesuar nga kryetari i bashkisë me pjesëmarrjen e </a:t>
            </a:r>
            <a:r>
              <a:rPr lang="sq-AL" dirty="0" err="1" smtClean="0"/>
              <a:t>zv.kryetarëve</a:t>
            </a:r>
            <a:r>
              <a:rPr lang="sq-AL" dirty="0" smtClean="0"/>
              <a:t> si dhe të gjithë drejtoret e drejtorive (grup i ngritur me urdhër të kryetarit). </a:t>
            </a:r>
            <a:endParaRPr lang="en-US" dirty="0" smtClean="0"/>
          </a:p>
          <a:p>
            <a:r>
              <a:rPr lang="sq-AL" dirty="0" smtClean="0"/>
              <a:t> 	</a:t>
            </a:r>
            <a:r>
              <a:rPr lang="sq-AL" b="1" dirty="0" smtClean="0"/>
              <a:t>15</a:t>
            </a:r>
            <a:r>
              <a:rPr lang="sq-AL" dirty="0" smtClean="0"/>
              <a:t>. Kryetari i bashkisë i propozon Këshillit Bashkiak drejtimet kryesore të politikes së bashkisë si për vitin 2011 ashtu edhe për vitet 2012 e 2013. </a:t>
            </a:r>
            <a:endParaRPr lang="en-US" dirty="0" smtClean="0"/>
          </a:p>
          <a:p>
            <a:r>
              <a:rPr lang="sq-AL" dirty="0" smtClean="0"/>
              <a:t>(Drejtimi kryesor i politikës së bashkisë është rritja e nivelit të shërbimeve ndaj qytetarëve, por sidomos rritja e nivelit të investimeve në rrugë).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85799"/>
            <a:ext cx="8229600" cy="6019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	</a:t>
            </a:r>
            <a:r>
              <a:rPr lang="sq-AL" sz="1600" b="1" dirty="0" smtClean="0"/>
              <a:t>16. </a:t>
            </a:r>
            <a:r>
              <a:rPr lang="sq-AL" sz="1600" dirty="0" smtClean="0"/>
              <a:t>Gjatë hartimit të buxhetit është punuar për një shpërndarje sa më të drejtë të shpenzimeve, sidomos të atyre për investime në raport proporcional në të gjithë territorin e Bashkisë Kamëz. </a:t>
            </a:r>
            <a:endParaRPr lang="en-US" sz="1600" dirty="0" smtClean="0"/>
          </a:p>
          <a:p>
            <a:r>
              <a:rPr lang="sq-AL" sz="1600" dirty="0" smtClean="0"/>
              <a:t> 	</a:t>
            </a:r>
            <a:r>
              <a:rPr lang="sq-AL" sz="1600" b="1" dirty="0" smtClean="0"/>
              <a:t>17</a:t>
            </a:r>
            <a:r>
              <a:rPr lang="sq-AL" sz="1600" dirty="0" smtClean="0"/>
              <a:t>. Gjatë hartimit të buxhetit Drejtoria e Financës e ka koordinuar punën me të gjitha drejtoritë për një planifikim sa më real të të gjitha llojeve të shpenzimeve, si ato për investime dhe ato për funksionim. Nga Drejtoria e Urbanistikës janë hartuar të gjitha projektet me matje reale në terren për të gjitha investimet, duke hartuar preventiva sa më realë e të saktë. </a:t>
            </a:r>
            <a:endParaRPr lang="en-US" sz="1600" dirty="0" smtClean="0"/>
          </a:p>
          <a:p>
            <a:r>
              <a:rPr lang="sq-AL" sz="1600" dirty="0" smtClean="0"/>
              <a:t> 	</a:t>
            </a:r>
            <a:r>
              <a:rPr lang="sq-AL" sz="1600" b="1" dirty="0" smtClean="0"/>
              <a:t>18</a:t>
            </a:r>
            <a:r>
              <a:rPr lang="sq-AL" sz="1600" dirty="0" smtClean="0"/>
              <a:t>. Është bërë vazhdimisht monitorimi i buxhetit nëpërmjet: </a:t>
            </a:r>
            <a:endParaRPr lang="en-US" sz="1600" dirty="0" smtClean="0"/>
          </a:p>
          <a:p>
            <a:r>
              <a:rPr lang="sq-AL" sz="1600" dirty="0" smtClean="0"/>
              <a:t>   	-Mbledhjes dhe analizës së të dhënave rreth aktivitetit të buxhetit </a:t>
            </a:r>
            <a:endParaRPr lang="en-US" sz="1600" dirty="0" smtClean="0"/>
          </a:p>
          <a:p>
            <a:r>
              <a:rPr lang="sq-AL" sz="1600" dirty="0" smtClean="0"/>
              <a:t>   	-Monitorimi jep informacion rreth përdorimit të fondeve të shpërndara. </a:t>
            </a:r>
            <a:endParaRPr lang="en-US" sz="1600" dirty="0" smtClean="0"/>
          </a:p>
          <a:p>
            <a:r>
              <a:rPr lang="sq-AL" sz="1600" dirty="0" smtClean="0"/>
              <a:t>	</a:t>
            </a:r>
            <a:r>
              <a:rPr lang="sq-AL" sz="1600" b="1" dirty="0" smtClean="0"/>
              <a:t>19</a:t>
            </a:r>
            <a:r>
              <a:rPr lang="sq-AL" sz="1600" dirty="0" smtClean="0"/>
              <a:t>. Bashkëpunimi me Shoqatën e Bashkive (marrja pjesë në seminaret e organizuara për hartimin e buxhetit 2010, shkëmbimi i përvojës edhe me njësi të tjera të qeverisjes vendore në lidhje me problemin në fjalë). </a:t>
            </a:r>
            <a:endParaRPr lang="en-US" sz="1600" dirty="0" smtClean="0"/>
          </a:p>
          <a:p>
            <a:r>
              <a:rPr lang="sq-AL" sz="1600" dirty="0" smtClean="0"/>
              <a:t> 	</a:t>
            </a:r>
            <a:r>
              <a:rPr lang="sq-AL" sz="1600" b="1" dirty="0" smtClean="0"/>
              <a:t>20</a:t>
            </a:r>
            <a:r>
              <a:rPr lang="sq-AL" sz="1600" dirty="0" smtClean="0"/>
              <a:t>. Krijimi i besimit për ndryshime të dukshme dhe të prekshme, që plotësojnë nevojat dhe shpresat e qytetarëve. </a:t>
            </a:r>
            <a:endParaRPr lang="en-US" sz="1600" dirty="0" smtClean="0"/>
          </a:p>
          <a:p>
            <a:r>
              <a:rPr lang="sq-AL" sz="1600" dirty="0" smtClean="0"/>
              <a:t> 	</a:t>
            </a:r>
            <a:r>
              <a:rPr lang="sq-AL" sz="1600" b="1" dirty="0" smtClean="0"/>
              <a:t>21</a:t>
            </a:r>
            <a:r>
              <a:rPr lang="sq-AL" sz="1600" dirty="0" smtClean="0"/>
              <a:t>. Besimi element i rëndësishëm për të krijuar marrëdhënie midis: </a:t>
            </a:r>
            <a:endParaRPr lang="en-US" sz="1600" dirty="0" smtClean="0"/>
          </a:p>
          <a:p>
            <a:r>
              <a:rPr lang="sq-AL" sz="1600" dirty="0" smtClean="0"/>
              <a:t>		-Komunitetit dhe qeverisjes vendore </a:t>
            </a:r>
            <a:endParaRPr lang="en-US" sz="1600" dirty="0" smtClean="0"/>
          </a:p>
          <a:p>
            <a:r>
              <a:rPr lang="sq-AL" sz="1600" dirty="0" smtClean="0"/>
              <a:t>		-Komunitetit të biznesit dhe qeverisjes vendore </a:t>
            </a:r>
            <a:endParaRPr lang="en-US" sz="1600" dirty="0" smtClean="0"/>
          </a:p>
          <a:p>
            <a:r>
              <a:rPr lang="sq-AL" sz="1600" dirty="0" smtClean="0"/>
              <a:t>		-Brenda organizimit të qeverisjes vendore. </a:t>
            </a:r>
            <a:endParaRPr lang="en-US" sz="1600" dirty="0" smtClean="0"/>
          </a:p>
          <a:p>
            <a:r>
              <a:rPr lang="sq-AL" sz="1600" dirty="0" smtClean="0"/>
              <a:t>	Të krijojë një kuptim të përbashkët se si </a:t>
            </a:r>
            <a:r>
              <a:rPr lang="sq-AL" sz="1600" dirty="0" err="1" smtClean="0"/>
              <a:t>kredibiliteti</a:t>
            </a:r>
            <a:r>
              <a:rPr lang="sq-AL" sz="1600" dirty="0" smtClean="0"/>
              <a:t> dhe </a:t>
            </a:r>
            <a:r>
              <a:rPr lang="sq-AL" sz="1600" dirty="0" err="1" smtClean="0"/>
              <a:t>parashikueshmëria</a:t>
            </a:r>
            <a:r>
              <a:rPr lang="sq-AL" sz="1600" dirty="0" smtClean="0"/>
              <a:t> mundësojnë qeverisje të mirë. </a:t>
            </a:r>
            <a:endParaRPr lang="en-US" sz="1600" dirty="0" smtClean="0"/>
          </a:p>
          <a:p>
            <a:r>
              <a:rPr lang="sq-AL" sz="1600" dirty="0" smtClean="0"/>
              <a:t>	</a:t>
            </a:r>
            <a:r>
              <a:rPr lang="sq-AL" sz="1600" b="1" dirty="0" smtClean="0"/>
              <a:t>22</a:t>
            </a:r>
            <a:r>
              <a:rPr lang="sq-AL" sz="1600" dirty="0" smtClean="0"/>
              <a:t>. Ekuilibri buxhetor (që nënkupton një administrim sa më të mirë të vlerave monetare, Ardhurat – 0.5% i Qarkut = shumën e të gjitha shpenzimeve).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71600"/>
          <a:ext cx="8763000" cy="3491864"/>
        </p:xfrm>
        <a:graphic>
          <a:graphicData uri="http://schemas.openxmlformats.org/drawingml/2006/table">
            <a:tbl>
              <a:tblPr/>
              <a:tblGrid>
                <a:gridCol w="542840"/>
                <a:gridCol w="5661053"/>
                <a:gridCol w="2559107"/>
              </a:tblGrid>
              <a:tr h="2285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/>
                        </a:rPr>
                        <a:t>Nr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EMËRTIMI 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Vjetor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 </a:t>
                      </a:r>
                      <a:r>
                        <a:rPr lang="en-US" sz="11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lekë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smtClean="0">
                          <a:latin typeface="Arial"/>
                        </a:rPr>
                        <a:t>Trasferta e pakushtëzuar për </a:t>
                      </a:r>
                      <a:r>
                        <a:rPr lang="it-IT" sz="1200" b="0" i="0" u="none" strike="noStrike" dirty="0">
                          <a:latin typeface="Arial"/>
                        </a:rPr>
                        <a:t>vitin  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208,046,000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latin typeface="Arial"/>
                        </a:rPr>
                        <a:t>Shuma</a:t>
                      </a:r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208,046,000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Drejtoria e Tatim-Taksave </a:t>
                      </a:r>
                      <a:endParaRPr lang="pt-BR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175,000,000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Drejtoria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e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Urbanistikës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135,000,000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nga Zyra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e Kadastrës</a:t>
                      </a:r>
                      <a:endParaRPr lang="pt-BR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3,310,000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Drejtoria e Shërbimeve</a:t>
                      </a:r>
                      <a:endParaRPr lang="pt-BR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16,405,000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Ndërmarrja</a:t>
                      </a:r>
                      <a:r>
                        <a:rPr lang="en-US" sz="1200" b="0" i="0" u="none" strike="noStrike" baseline="0" dirty="0" smtClean="0">
                          <a:latin typeface="Arial"/>
                        </a:rPr>
                        <a:t> e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Ujësjellës-Kanalizimeve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47,335,147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tjera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tarifa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shërbimi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latin typeface="Arial"/>
                        </a:rPr>
                        <a:t>Shuma </a:t>
                      </a:r>
                      <a:r>
                        <a:rPr lang="pt-BR" sz="1200" b="0" i="0" u="none" strike="noStrike" dirty="0" smtClean="0">
                          <a:latin typeface="Arial"/>
                        </a:rPr>
                        <a:t>e të ardhurave </a:t>
                      </a:r>
                      <a:r>
                        <a:rPr lang="pt-BR" sz="1200" b="0" i="0" u="none" strike="noStrike" dirty="0">
                          <a:latin typeface="Arial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378,050,147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200" b="0" i="0" u="none" strike="noStrike" dirty="0" smtClean="0">
                          <a:latin typeface="Arial"/>
                        </a:rPr>
                        <a:t>Zbritet  </a:t>
                      </a:r>
                      <a:r>
                        <a:rPr lang="nn-NO" sz="1200" b="0" i="0" u="none" strike="noStrike" dirty="0">
                          <a:latin typeface="Arial"/>
                        </a:rPr>
                        <a:t>0.5 % i </a:t>
                      </a:r>
                      <a:r>
                        <a:rPr lang="nn-NO" sz="1200" b="0" i="0" u="none" strike="noStrike" dirty="0" smtClean="0">
                          <a:latin typeface="Arial"/>
                        </a:rPr>
                        <a:t>qarkut të rrethit Tiranë</a:t>
                      </a:r>
                      <a:endParaRPr lang="nn-NO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1,890,251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Arial"/>
                        </a:rPr>
                        <a:t>Mbeten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bashkisë 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376,159,896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TOTALI  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 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BURIMEVE TË 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FINANCIMIT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584,205,896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Burimet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financimit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2011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Burimet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financimit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2011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1371600"/>
          <a:ext cx="8839202" cy="3665782"/>
        </p:xfrm>
        <a:graphic>
          <a:graphicData uri="http://schemas.openxmlformats.org/drawingml/2006/table">
            <a:tbl>
              <a:tblPr/>
              <a:tblGrid>
                <a:gridCol w="347720"/>
                <a:gridCol w="2014480"/>
                <a:gridCol w="1143000"/>
                <a:gridCol w="914400"/>
                <a:gridCol w="1066800"/>
                <a:gridCol w="990600"/>
                <a:gridCol w="1066800"/>
                <a:gridCol w="1295402"/>
              </a:tblGrid>
              <a:tr h="2308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Nr 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EMËRTIMI 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bg1"/>
                          </a:solidFill>
                          <a:latin typeface="Bookman Old Style"/>
                        </a:rPr>
                        <a:t>Realizimi 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bg1"/>
                          </a:solidFill>
                          <a:latin typeface="Bookman Old Style"/>
                        </a:rPr>
                        <a:t>Realizimi 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bg1"/>
                          </a:solidFill>
                          <a:latin typeface="Bookman Old Style"/>
                        </a:rPr>
                        <a:t>Realizimi 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PLANI </a:t>
                      </a:r>
                    </a:p>
                  </a:txBody>
                  <a:tcPr marL="8179" marR="8179" marT="81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chemeClr val="bg1"/>
                          </a:solidFill>
                          <a:latin typeface="Bookman Old Style"/>
                        </a:rPr>
                        <a:t>PLANI </a:t>
                      </a:r>
                    </a:p>
                  </a:txBody>
                  <a:tcPr marL="8179" marR="8179" marT="81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bg1"/>
                          </a:solidFill>
                          <a:latin typeface="Arial"/>
                        </a:rPr>
                        <a:t>Pesha spec 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66FF"/>
                    </a:solidFill>
                  </a:tcPr>
                </a:tc>
              </a:tr>
              <a:tr h="3001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bg1"/>
                          </a:solidFill>
                          <a:latin typeface="Arial"/>
                        </a:rPr>
                        <a:t>Vjetor </a:t>
                      </a:r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smtClean="0">
                          <a:solidFill>
                            <a:schemeClr val="bg1"/>
                          </a:solidFill>
                          <a:latin typeface="Arial"/>
                        </a:rPr>
                        <a:t>Vjetor </a:t>
                      </a:r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e </a:t>
                      </a:r>
                      <a:r>
                        <a:rPr lang="en-US" sz="130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çdo</a:t>
                      </a:r>
                      <a:r>
                        <a:rPr lang="en-US" sz="13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drejtorie</a:t>
                      </a:r>
                      <a:r>
                        <a:rPr lang="en-US" sz="13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v.2011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 smtClean="0">
                          <a:latin typeface="Arial"/>
                        </a:rPr>
                        <a:t>Transferta e pakushtëzuar për </a:t>
                      </a:r>
                      <a:r>
                        <a:rPr lang="it-IT" sz="1000" b="0" i="0" u="none" strike="noStrike" dirty="0">
                          <a:latin typeface="Arial"/>
                        </a:rPr>
                        <a:t>vitin  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35.61%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208,046,000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Tatim-Taksat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59,571,101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103,198,204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123,007,420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135,470,000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175,000,000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46.29%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Drejtoria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e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Urbanistikës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16,335,573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50,063,133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36,504,255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131,950,000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135,000,000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35.71%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000" b="0" i="0" u="none" strike="noStrike" dirty="0">
                          <a:latin typeface="Arial"/>
                        </a:rPr>
                        <a:t>nga Zyra </a:t>
                      </a:r>
                      <a:r>
                        <a:rPr lang="pt-BR" sz="1000" b="0" i="0" u="none" strike="noStrike" dirty="0" smtClean="0">
                          <a:latin typeface="Arial"/>
                        </a:rPr>
                        <a:t>e Kadastrës</a:t>
                      </a:r>
                      <a:endParaRPr lang="pt-BR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2,301,572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3,563,173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3,448,389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3,000,000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3,310,000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0.88%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 smtClean="0">
                          <a:latin typeface="Arial"/>
                        </a:rPr>
                        <a:t>Të ardhura </a:t>
                      </a:r>
                      <a:r>
                        <a:rPr lang="pt-BR" sz="1000" b="0" i="0" u="none" strike="noStrike" dirty="0">
                          <a:latin typeface="Arial"/>
                        </a:rPr>
                        <a:t>nga </a:t>
                      </a:r>
                      <a:r>
                        <a:rPr lang="pt-BR" sz="1000" b="0" i="0" u="none" strike="noStrike" dirty="0" smtClean="0">
                          <a:latin typeface="Arial"/>
                        </a:rPr>
                        <a:t>Drejtoria e Shërbimeve</a:t>
                      </a:r>
                      <a:endParaRPr lang="pt-BR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11,501,833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13,964,936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17,829,402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20,000,000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16,405,000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4.34%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Ndërmarrja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e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Ujësjellës-Kanalizimeve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11,453,390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18,457,184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25,097,438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30,000,000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47,335,147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12.52%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tjera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tarifa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shërbimi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2,286,449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2,528,276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1,982,656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0.26%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latin typeface="Arial"/>
                        </a:rPr>
                        <a:t>Shuma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e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ardhurave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103,449,918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207,869,560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321,320,000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378,050,147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b="0" i="0" u="none" strike="noStrike" dirty="0" smtClean="0">
                          <a:latin typeface="Arial"/>
                        </a:rPr>
                        <a:t>Zbritet1 </a:t>
                      </a:r>
                      <a:r>
                        <a:rPr lang="nn-NO" sz="1000" b="0" i="0" u="none" strike="noStrike" dirty="0">
                          <a:latin typeface="Arial"/>
                        </a:rPr>
                        <a:t>% i </a:t>
                      </a:r>
                      <a:r>
                        <a:rPr lang="nn-NO" sz="1000" b="0" i="0" u="none" strike="noStrike" dirty="0" smtClean="0">
                          <a:latin typeface="Arial"/>
                        </a:rPr>
                        <a:t>qarkut të rrethit Tiranë</a:t>
                      </a:r>
                      <a:endParaRPr lang="nn-NO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3,213,200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1,890,251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8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 smtClean="0">
                          <a:latin typeface="Arial"/>
                        </a:rPr>
                        <a:t>Mbeten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ardhura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 bashkisë 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318,106,800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376,159,896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64.39%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7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TOTALI  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 </a:t>
                      </a:r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BURIMEVE TË 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FINANCIMIT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526,152,800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584,205,896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100.00%</a:t>
                      </a:r>
                    </a:p>
                  </a:txBody>
                  <a:tcPr marL="8179" marR="8179" marT="81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066800"/>
          <a:ext cx="5080000" cy="2000250"/>
        </p:xfrm>
        <a:graphic>
          <a:graphicData uri="http://schemas.openxmlformats.org/drawingml/2006/table">
            <a:tbl>
              <a:tblPr/>
              <a:tblGrid>
                <a:gridCol w="850900"/>
                <a:gridCol w="1943100"/>
                <a:gridCol w="1168400"/>
                <a:gridCol w="11176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TË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Rritja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rritja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8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595.60%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495.60%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517.52%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417.52%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428.40%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328.40%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365.44%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265.44%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191,771,906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197.14%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97.14%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181.87%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81.87%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290,000,000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130.36%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378,050,147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1,395,913,613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2971800"/>
          <a:ext cx="9144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Të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ardhurat</a:t>
            </a:r>
            <a:r>
              <a:rPr lang="en-US" sz="2000" b="1" dirty="0" smtClean="0">
                <a:solidFill>
                  <a:schemeClr val="bg1"/>
                </a:solidFill>
              </a:rPr>
              <a:t> e </a:t>
            </a:r>
            <a:r>
              <a:rPr lang="en-US" sz="2000" b="1" dirty="0" err="1" smtClean="0">
                <a:solidFill>
                  <a:schemeClr val="bg1"/>
                </a:solidFill>
              </a:rPr>
              <a:t>realizuara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ndër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vite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340</TotalTime>
  <Words>2454</Words>
  <Application>Microsoft Office PowerPoint</Application>
  <PresentationFormat>On-screen Show (4:3)</PresentationFormat>
  <Paragraphs>1530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bashkia kamez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jukle</dc:creator>
  <cp:lastModifiedBy>xxx</cp:lastModifiedBy>
  <cp:revision>79</cp:revision>
  <dcterms:created xsi:type="dcterms:W3CDTF">2010-12-27T14:14:27Z</dcterms:created>
  <dcterms:modified xsi:type="dcterms:W3CDTF">2012-02-13T11:52:25Z</dcterms:modified>
</cp:coreProperties>
</file>