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slideLayouts/slideLayout10.xml" ContentType="application/vnd.openxmlformats-officedocument.presentationml.slideLayout+xml"/>
  <Default Extension="gif" ContentType="image/gif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10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3" r:id="rId18"/>
    <p:sldId id="272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00" d="100"/>
          <a:sy n="100" d="100"/>
        </p:scale>
        <p:origin x="-498" y="49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granti%2006,07%20,%202011dhe%20Granti%20shtese.xls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INF%20analiz%2011TE%20NDRYSHME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granti%2006,07%20,%202011dhe%20Granti%20shtese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krahasime%20shpenz%20analiz%202011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krahasime%20shpenz%20analiz%202011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%20buxhet%202012\krahasime%20shpenz%20analiz%202011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k%20e%20vjollces\vjollca%20financa\Buxheti%202012\tab%20buxhet%202012\krahasime%20shpenz%20analiz%202011.xls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E:\dok%20e%20vjollces\vjollca%20financa\Buxheti%202012\tab%20buxhet%202012\krahasime%20shpenz%20analiz%202011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ela%20analza%202011\INF%20analiz%2011TE%20NDRYSHME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G:\dok%20e%20vjollces\vjollca%20financa\Buxheti%202012\tabela%20analza%202011\INF%20analiz%2011TE%20NDRYSHME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style val="3"/>
  <c:chart>
    <c:autoTitleDeleted val="1"/>
    <c:view3D>
      <c:hPercent val="44"/>
      <c:depthPercent val="100"/>
      <c:rAngAx val="1"/>
    </c:view3D>
    <c:plotArea>
      <c:layout>
        <c:manualLayout>
          <c:layoutTarget val="inner"/>
          <c:xMode val="edge"/>
          <c:yMode val="edge"/>
          <c:x val="9.3867391531523736E-2"/>
          <c:y val="4.2166269913935323E-2"/>
          <c:w val="0.87515758100569896"/>
          <c:h val="0.85131874504059091"/>
        </c:manualLayout>
      </c:layout>
      <c:bar3DChart>
        <c:barDir val="col"/>
        <c:grouping val="stacked"/>
        <c:ser>
          <c:idx val="0"/>
          <c:order val="0"/>
          <c:tx>
            <c:strRef>
              <c:f>'ardh 12'!$C$3</c:f>
              <c:strCache>
                <c:ptCount val="1"/>
                <c:pt idx="0">
                  <c:v>TE ARDHURAT</c:v>
                </c:pt>
              </c:strCache>
            </c:strRef>
          </c:tx>
          <c:dPt>
            <c:idx val="0"/>
            <c:spPr>
              <a:solidFill>
                <a:srgbClr val="FF0000"/>
              </a:solidFill>
            </c:spPr>
          </c:dPt>
          <c:dPt>
            <c:idx val="1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2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3"/>
            <c:spPr>
              <a:solidFill>
                <a:schemeClr val="accent1">
                  <a:lumMod val="60000"/>
                  <a:lumOff val="40000"/>
                </a:schemeClr>
              </a:solidFill>
            </c:spPr>
          </c:dPt>
          <c:dPt>
            <c:idx val="4"/>
            <c:spPr>
              <a:solidFill>
                <a:schemeClr val="accent1">
                  <a:lumMod val="75000"/>
                </a:schemeClr>
              </a:solidFill>
            </c:spPr>
          </c:dPt>
          <c:dPt>
            <c:idx val="5"/>
            <c:spPr>
              <a:solidFill>
                <a:srgbClr val="0070C0"/>
              </a:solidFill>
            </c:spPr>
          </c:dPt>
          <c:dPt>
            <c:idx val="8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cat>
            <c:strRef>
              <c:f>'ardh 12'!$B$4:$B$12</c:f>
              <c:strCache>
                <c:ptCount val="9"/>
                <c:pt idx="0">
                  <c:v>Viti 2004</c:v>
                </c:pt>
                <c:pt idx="1">
                  <c:v>Viti 2005</c:v>
                </c:pt>
                <c:pt idx="2">
                  <c:v>Viti 2006</c:v>
                </c:pt>
                <c:pt idx="3">
                  <c:v>Viti 2007</c:v>
                </c:pt>
                <c:pt idx="4">
                  <c:v>Viti 2008</c:v>
                </c:pt>
                <c:pt idx="5">
                  <c:v>Viti 2009</c:v>
                </c:pt>
                <c:pt idx="6">
                  <c:v>Viti 2010</c:v>
                </c:pt>
                <c:pt idx="7">
                  <c:v>Viti 2011</c:v>
                </c:pt>
                <c:pt idx="8">
                  <c:v>Viti 2012</c:v>
                </c:pt>
              </c:strCache>
            </c:strRef>
          </c:cat>
          <c:val>
            <c:numRef>
              <c:f>'ardh 12'!$C$4:$C$12</c:f>
              <c:numCache>
                <c:formatCode>#,##0</c:formatCode>
                <c:ptCount val="9"/>
                <c:pt idx="0">
                  <c:v>63474000</c:v>
                </c:pt>
                <c:pt idx="1">
                  <c:v>73051000</c:v>
                </c:pt>
                <c:pt idx="2">
                  <c:v>88247000</c:v>
                </c:pt>
                <c:pt idx="3">
                  <c:v>103450000</c:v>
                </c:pt>
                <c:pt idx="4">
                  <c:v>191774906</c:v>
                </c:pt>
                <c:pt idx="5">
                  <c:v>207869560</c:v>
                </c:pt>
                <c:pt idx="6">
                  <c:v>282606031</c:v>
                </c:pt>
                <c:pt idx="7">
                  <c:v>311102071</c:v>
                </c:pt>
                <c:pt idx="8">
                  <c:v>436867000</c:v>
                </c:pt>
              </c:numCache>
            </c:numRef>
          </c:val>
        </c:ser>
        <c:shape val="box"/>
        <c:axId val="132564864"/>
        <c:axId val="132566400"/>
        <c:axId val="0"/>
      </c:bar3DChart>
      <c:catAx>
        <c:axId val="132564864"/>
        <c:scaling>
          <c:orientation val="minMax"/>
        </c:scaling>
        <c:axPos val="b"/>
        <c:numFmt formatCode="General" sourceLinked="1"/>
        <c:tickLblPos val="low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2566400"/>
        <c:crosses val="autoZero"/>
        <c:auto val="1"/>
        <c:lblAlgn val="ctr"/>
        <c:lblOffset val="100"/>
        <c:tickLblSkip val="1"/>
        <c:tickMarkSkip val="1"/>
      </c:catAx>
      <c:valAx>
        <c:axId val="132566400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3366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2564864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9758684379012174E-2"/>
          <c:y val="2.7865386689677547E-2"/>
          <c:w val="0.77352064708386625"/>
          <c:h val="0.83447488584474849"/>
        </c:manualLayout>
      </c:layout>
      <c:barChart>
        <c:barDir val="col"/>
        <c:grouping val="clustered"/>
        <c:ser>
          <c:idx val="0"/>
          <c:order val="0"/>
          <c:tx>
            <c:strRef>
              <c:f>'raport inv,shpenz fun 11'!$G$4:$G$5</c:f>
              <c:strCache>
                <c:ptCount val="1"/>
                <c:pt idx="0">
                  <c:v>Investime  Vlere</c:v>
                </c:pt>
              </c:strCache>
            </c:strRef>
          </c:tx>
          <c:cat>
            <c:strRef>
              <c:f>'raport inv,shpenz fun 11'!$C$6:$C$20</c:f>
              <c:strCache>
                <c:ptCount val="15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</c:strCache>
            </c:strRef>
          </c:cat>
          <c:val>
            <c:numRef>
              <c:f>'raport inv,shpenz fun 11'!$G$6:$G$20</c:f>
              <c:numCache>
                <c:formatCode>_(* #,##0_);_(* \(#,##0\);_(* "-"??_);_(@_)</c:formatCode>
                <c:ptCount val="15"/>
                <c:pt idx="0">
                  <c:v>1080.8</c:v>
                </c:pt>
                <c:pt idx="1">
                  <c:v>3846.36</c:v>
                </c:pt>
                <c:pt idx="2">
                  <c:v>3607</c:v>
                </c:pt>
                <c:pt idx="3">
                  <c:v>7561.18</c:v>
                </c:pt>
                <c:pt idx="4">
                  <c:v>28282.5</c:v>
                </c:pt>
                <c:pt idx="5">
                  <c:v>33346.600000000006</c:v>
                </c:pt>
                <c:pt idx="6">
                  <c:v>46415.4</c:v>
                </c:pt>
                <c:pt idx="7">
                  <c:v>68528.959999999992</c:v>
                </c:pt>
                <c:pt idx="8">
                  <c:v>92168.959999999992</c:v>
                </c:pt>
                <c:pt idx="9">
                  <c:v>153661.19999999998</c:v>
                </c:pt>
                <c:pt idx="10">
                  <c:v>242114.1</c:v>
                </c:pt>
                <c:pt idx="11">
                  <c:v>405307</c:v>
                </c:pt>
                <c:pt idx="12">
                  <c:v>356660</c:v>
                </c:pt>
                <c:pt idx="13">
                  <c:v>329103.12279999984</c:v>
                </c:pt>
                <c:pt idx="14">
                  <c:v>419072.64599999989</c:v>
                </c:pt>
              </c:numCache>
            </c:numRef>
          </c:val>
        </c:ser>
        <c:ser>
          <c:idx val="1"/>
          <c:order val="1"/>
          <c:tx>
            <c:strRef>
              <c:f>'raport inv,shpenz fun 11'!$H$4:$H$5</c:f>
              <c:strCache>
                <c:ptCount val="1"/>
                <c:pt idx="0">
                  <c:v>Shpenzime funks vlere</c:v>
                </c:pt>
              </c:strCache>
            </c:strRef>
          </c:tx>
          <c:cat>
            <c:strRef>
              <c:f>'raport inv,shpenz fun 11'!$C$6:$C$20</c:f>
              <c:strCache>
                <c:ptCount val="15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</c:strCache>
            </c:strRef>
          </c:cat>
          <c:val>
            <c:numRef>
              <c:f>'raport inv,shpenz fun 11'!$H$6:$H$20</c:f>
              <c:numCache>
                <c:formatCode>_(* #,##0_);_(* \(#,##0\);_(* "-"??_);_(@_)</c:formatCode>
                <c:ptCount val="15"/>
                <c:pt idx="0">
                  <c:v>9727.2000000000007</c:v>
                </c:pt>
                <c:pt idx="1">
                  <c:v>28206.639999999974</c:v>
                </c:pt>
                <c:pt idx="2">
                  <c:v>14428</c:v>
                </c:pt>
                <c:pt idx="3">
                  <c:v>26807.82</c:v>
                </c:pt>
                <c:pt idx="4">
                  <c:v>84847.5</c:v>
                </c:pt>
                <c:pt idx="5">
                  <c:v>85748.4</c:v>
                </c:pt>
                <c:pt idx="6">
                  <c:v>108302.59999999999</c:v>
                </c:pt>
                <c:pt idx="7">
                  <c:v>145624.04</c:v>
                </c:pt>
                <c:pt idx="8">
                  <c:v>195859.04</c:v>
                </c:pt>
                <c:pt idx="9">
                  <c:v>212198.8</c:v>
                </c:pt>
                <c:pt idx="10">
                  <c:v>284220.90000000002</c:v>
                </c:pt>
                <c:pt idx="11">
                  <c:v>266594</c:v>
                </c:pt>
                <c:pt idx="12">
                  <c:v>255062</c:v>
                </c:pt>
                <c:pt idx="13">
                  <c:v>300397.87719999999</c:v>
                </c:pt>
                <c:pt idx="14">
                  <c:v>288342.35399999999</c:v>
                </c:pt>
              </c:numCache>
            </c:numRef>
          </c:val>
        </c:ser>
        <c:axId val="136921472"/>
        <c:axId val="136923008"/>
      </c:barChart>
      <c:catAx>
        <c:axId val="13692147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6923008"/>
        <c:crosses val="autoZero"/>
        <c:auto val="1"/>
        <c:lblAlgn val="ctr"/>
        <c:lblOffset val="100"/>
      </c:catAx>
      <c:valAx>
        <c:axId val="136923008"/>
        <c:scaling>
          <c:orientation val="minMax"/>
        </c:scaling>
        <c:axPos val="l"/>
        <c:majorGridlines/>
        <c:numFmt formatCode="_(* #,##0_);_(* \(#,##0\);_(* &quot;-&quot;??_);_(@_)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6921472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21417337663300565"/>
          <c:y val="1.1427284460729741E-3"/>
          <c:w val="0.1455253050995744"/>
          <c:h val="0.23643806900375078"/>
        </c:manualLayout>
      </c:layout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18508655126498"/>
          <c:y val="4.5138888888888888E-2"/>
          <c:w val="0.74700399467376899"/>
          <c:h val="0.79513888888888884"/>
        </c:manualLayout>
      </c:layout>
      <c:barChart>
        <c:barDir val="col"/>
        <c:grouping val="clustered"/>
        <c:ser>
          <c:idx val="0"/>
          <c:order val="0"/>
          <c:tx>
            <c:strRef>
              <c:f>'gr+ar 12'!$C$5</c:f>
              <c:strCache>
                <c:ptCount val="1"/>
                <c:pt idx="0">
                  <c:v>Trasfert e pakushtezuar </c:v>
                </c:pt>
              </c:strCache>
            </c:strRef>
          </c:tx>
          <c:cat>
            <c:strRef>
              <c:f>'gr+ar 12'!$B$6:$B$15</c:f>
              <c:strCache>
                <c:ptCount val="10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</c:strCache>
            </c:strRef>
          </c:cat>
          <c:val>
            <c:numRef>
              <c:f>'gr+ar 12'!$C$6:$C$15</c:f>
              <c:numCache>
                <c:formatCode>#,##0</c:formatCode>
                <c:ptCount val="10"/>
                <c:pt idx="1">
                  <c:v>101531000</c:v>
                </c:pt>
                <c:pt idx="2">
                  <c:v>153081000</c:v>
                </c:pt>
                <c:pt idx="3">
                  <c:v>137110000</c:v>
                </c:pt>
                <c:pt idx="4">
                  <c:v>180321000</c:v>
                </c:pt>
                <c:pt idx="5">
                  <c:v>247335000</c:v>
                </c:pt>
                <c:pt idx="6">
                  <c:v>251540000</c:v>
                </c:pt>
                <c:pt idx="7">
                  <c:v>208046000</c:v>
                </c:pt>
                <c:pt idx="8">
                  <c:v>201805000</c:v>
                </c:pt>
                <c:pt idx="9">
                  <c:v>204832000</c:v>
                </c:pt>
              </c:numCache>
            </c:numRef>
          </c:val>
        </c:ser>
        <c:ser>
          <c:idx val="1"/>
          <c:order val="1"/>
          <c:tx>
            <c:strRef>
              <c:f>'gr+ar 12'!$D$5</c:f>
              <c:strCache>
                <c:ptCount val="1"/>
                <c:pt idx="0">
                  <c:v>te ardhurat</c:v>
                </c:pt>
              </c:strCache>
            </c:strRef>
          </c:tx>
          <c:cat>
            <c:strRef>
              <c:f>'gr+ar 12'!$B$6:$B$15</c:f>
              <c:strCache>
                <c:ptCount val="10"/>
                <c:pt idx="1">
                  <c:v>Viti 2004</c:v>
                </c:pt>
                <c:pt idx="2">
                  <c:v>Viti 2005</c:v>
                </c:pt>
                <c:pt idx="3">
                  <c:v>Viti 2006</c:v>
                </c:pt>
                <c:pt idx="4">
                  <c:v>Viti 2007</c:v>
                </c:pt>
                <c:pt idx="5">
                  <c:v>Viti 2008</c:v>
                </c:pt>
                <c:pt idx="6">
                  <c:v>Viti 2009</c:v>
                </c:pt>
                <c:pt idx="7">
                  <c:v>Viti 2010</c:v>
                </c:pt>
                <c:pt idx="8">
                  <c:v>Viti 2011</c:v>
                </c:pt>
                <c:pt idx="9">
                  <c:v>Viti 2012</c:v>
                </c:pt>
              </c:strCache>
            </c:strRef>
          </c:cat>
          <c:val>
            <c:numRef>
              <c:f>'gr+ar 12'!$D$6:$D$15</c:f>
              <c:numCache>
                <c:formatCode>#,##0</c:formatCode>
                <c:ptCount val="10"/>
                <c:pt idx="1">
                  <c:v>63474000</c:v>
                </c:pt>
                <c:pt idx="2">
                  <c:v>73051000</c:v>
                </c:pt>
                <c:pt idx="3">
                  <c:v>88247000</c:v>
                </c:pt>
                <c:pt idx="4">
                  <c:v>103450000</c:v>
                </c:pt>
                <c:pt idx="5">
                  <c:v>191771906</c:v>
                </c:pt>
                <c:pt idx="6">
                  <c:v>207869560</c:v>
                </c:pt>
                <c:pt idx="7">
                  <c:v>282606031</c:v>
                </c:pt>
                <c:pt idx="8">
                  <c:v>311102071</c:v>
                </c:pt>
                <c:pt idx="9">
                  <c:v>436867000</c:v>
                </c:pt>
              </c:numCache>
            </c:numRef>
          </c:val>
        </c:ser>
        <c:axId val="133950848"/>
        <c:axId val="133952640"/>
      </c:barChart>
      <c:catAx>
        <c:axId val="133950848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952640"/>
        <c:crosses val="autoZero"/>
        <c:auto val="1"/>
        <c:lblAlgn val="ctr"/>
        <c:lblOffset val="100"/>
      </c:catAx>
      <c:valAx>
        <c:axId val="133952640"/>
        <c:scaling>
          <c:orientation val="minMax"/>
        </c:scaling>
        <c:axPos val="l"/>
        <c:majorGridlines/>
        <c:numFmt formatCode="General" sourceLinked="1"/>
        <c:tickLblPos val="nextTo"/>
        <c:txPr>
          <a:bodyPr rot="0" vert="horz"/>
          <a:lstStyle/>
          <a:p>
            <a:pPr>
              <a:defRPr sz="105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3950848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30852287938042416"/>
          <c:y val="5.5171697287839022E-2"/>
          <c:w val="0.14997689869325592"/>
          <c:h val="0.29706401283172934"/>
        </c:manualLayout>
      </c:layout>
      <c:txPr>
        <a:bodyPr/>
        <a:lstStyle/>
        <a:p>
          <a:pPr>
            <a:defRPr sz="900" b="0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legend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view3D>
      <c:hPercent val="6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'!$E$6:$E$10</c:f>
              <c:numCache>
                <c:formatCode>#,##0</c:formatCode>
                <c:ptCount val="5"/>
                <c:pt idx="0">
                  <c:v>7777000</c:v>
                </c:pt>
                <c:pt idx="1">
                  <c:v>15702000</c:v>
                </c:pt>
                <c:pt idx="2">
                  <c:v>36678632</c:v>
                </c:pt>
                <c:pt idx="3">
                  <c:v>30384024</c:v>
                </c:pt>
                <c:pt idx="4">
                  <c:v>42976233</c:v>
                </c:pt>
              </c:numCache>
            </c:numRef>
          </c:val>
        </c:ser>
        <c:ser>
          <c:idx val="1"/>
          <c:order val="1"/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'!$B$6:$B$10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Lit>
              <c:formatCode>General</c:formatCode>
              <c:ptCount val="1"/>
              <c:pt idx="0">
                <c:v>0</c:v>
              </c:pt>
            </c:numLit>
          </c:val>
        </c:ser>
        <c:shape val="box"/>
        <c:axId val="134752128"/>
        <c:axId val="134753664"/>
        <c:axId val="0"/>
      </c:bar3DChart>
      <c:catAx>
        <c:axId val="13475212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753664"/>
        <c:crosses val="autoZero"/>
        <c:auto val="1"/>
        <c:lblAlgn val="ctr"/>
        <c:lblOffset val="100"/>
        <c:tickLblSkip val="1"/>
        <c:tickMarkSkip val="1"/>
      </c:catAx>
      <c:valAx>
        <c:axId val="1347536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2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75212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2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210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title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12 (2)'!$D$4</c:f>
              <c:strCache>
                <c:ptCount val="1"/>
                <c:pt idx="0">
                  <c:v>602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72480886</c:v>
                </c:pt>
              </c:numCache>
            </c:numRef>
          </c:val>
        </c:ser>
        <c:shape val="box"/>
        <c:axId val="134761472"/>
        <c:axId val="134763264"/>
        <c:axId val="0"/>
      </c:bar3DChart>
      <c:catAx>
        <c:axId val="134761472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763264"/>
        <c:crosses val="autoZero"/>
        <c:auto val="1"/>
        <c:lblAlgn val="ctr"/>
        <c:lblOffset val="100"/>
        <c:tickLblSkip val="1"/>
        <c:tickMarkSkip val="1"/>
      </c:catAx>
      <c:valAx>
        <c:axId val="13476326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1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761472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0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175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view3D>
      <c:hPercent val="8"/>
      <c:depthPercent val="100"/>
      <c:rAngAx val="1"/>
    </c:view3D>
    <c:floor>
      <c:spPr>
        <a:solidFill>
          <a:srgbClr val="C0C0C0"/>
        </a:solidFill>
        <a:ln w="3175">
          <a:solidFill>
            <a:srgbClr val="000000"/>
          </a:solidFill>
          <a:prstDash val="solid"/>
        </a:ln>
      </c:spPr>
    </c:floor>
    <c:side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sideWall>
    <c:backWall>
      <c:spPr>
        <a:solidFill>
          <a:srgbClr val="C0C0C0"/>
        </a:solidFill>
        <a:ln w="12700">
          <a:solidFill>
            <a:srgbClr val="808080"/>
          </a:solidFill>
          <a:prstDash val="solid"/>
        </a:ln>
      </c:spPr>
    </c:backWall>
    <c:plotArea>
      <c:layout/>
      <c:bar3DChart>
        <c:barDir val="col"/>
        <c:grouping val="clustered"/>
        <c:ser>
          <c:idx val="0"/>
          <c:order val="0"/>
          <c:tx>
            <c:strRef>
              <c:f>'shp ap +nd 12 (2)'!$B$4</c:f>
              <c:strCache>
                <c:ptCount val="1"/>
                <c:pt idx="0">
                  <c:v>600</c:v>
                </c:pt>
              </c:strCache>
            </c:strRef>
          </c:tx>
          <c:spPr>
            <a:solidFill>
              <a:srgbClr val="9999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(2)'!$B$6:$B$10</c:f>
              <c:numCache>
                <c:formatCode>#,##0</c:formatCode>
                <c:ptCount val="5"/>
                <c:pt idx="0">
                  <c:v>62303000</c:v>
                </c:pt>
                <c:pt idx="1">
                  <c:v>79687000</c:v>
                </c:pt>
                <c:pt idx="2">
                  <c:v>80655000</c:v>
                </c:pt>
                <c:pt idx="3">
                  <c:v>84782218</c:v>
                </c:pt>
                <c:pt idx="4">
                  <c:v>87724093</c:v>
                </c:pt>
              </c:numCache>
            </c:numRef>
          </c:val>
        </c:ser>
        <c:ser>
          <c:idx val="1"/>
          <c:order val="1"/>
          <c:tx>
            <c:strRef>
              <c:f>'shp ap +nd 12 (2)'!$C$4</c:f>
              <c:strCache>
                <c:ptCount val="1"/>
                <c:pt idx="0">
                  <c:v>601</c:v>
                </c:pt>
              </c:strCache>
            </c:strRef>
          </c:tx>
          <c:spPr>
            <a:solidFill>
              <a:srgbClr val="9933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(2)'!$C$6:$C$10</c:f>
              <c:numCache>
                <c:formatCode>#,##0</c:formatCode>
                <c:ptCount val="5"/>
                <c:pt idx="0">
                  <c:v>17467000</c:v>
                </c:pt>
                <c:pt idx="1">
                  <c:v>20888000</c:v>
                </c:pt>
                <c:pt idx="2">
                  <c:v>19140688</c:v>
                </c:pt>
                <c:pt idx="3">
                  <c:v>15597000</c:v>
                </c:pt>
                <c:pt idx="4">
                  <c:v>17522308</c:v>
                </c:pt>
              </c:numCache>
            </c:numRef>
          </c:val>
        </c:ser>
        <c:ser>
          <c:idx val="2"/>
          <c:order val="2"/>
          <c:tx>
            <c:strRef>
              <c:f>'shp ap +nd 12 (2)'!$D$4</c:f>
              <c:strCache>
                <c:ptCount val="1"/>
                <c:pt idx="0">
                  <c:v>602</c:v>
                </c:pt>
              </c:strCache>
            </c:strRef>
          </c:tx>
          <c:spPr>
            <a:solidFill>
              <a:srgbClr val="FFFFCC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(2)'!$D$6:$D$10</c:f>
              <c:numCache>
                <c:formatCode>#,##0</c:formatCode>
                <c:ptCount val="5"/>
                <c:pt idx="0">
                  <c:v>13306000</c:v>
                </c:pt>
                <c:pt idx="1">
                  <c:v>25722000</c:v>
                </c:pt>
                <c:pt idx="2">
                  <c:v>57099632</c:v>
                </c:pt>
                <c:pt idx="3">
                  <c:v>48442024</c:v>
                </c:pt>
                <c:pt idx="4">
                  <c:v>72480886</c:v>
                </c:pt>
              </c:numCache>
            </c:numRef>
          </c:val>
        </c:ser>
        <c:ser>
          <c:idx val="3"/>
          <c:order val="3"/>
          <c:tx>
            <c:strRef>
              <c:f>'shp ap +nd 12 (2)'!$E$4</c:f>
              <c:strCache>
                <c:ptCount val="1"/>
                <c:pt idx="0">
                  <c:v>606</c:v>
                </c:pt>
              </c:strCache>
            </c:strRef>
          </c:tx>
          <c:spPr>
            <a:solidFill>
              <a:srgbClr val="CCFFFF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(2)'!$E$6:$E$10</c:f>
              <c:numCache>
                <c:formatCode>#,##0</c:formatCode>
                <c:ptCount val="5"/>
                <c:pt idx="0">
                  <c:v>428000</c:v>
                </c:pt>
                <c:pt idx="1">
                  <c:v>1936000</c:v>
                </c:pt>
                <c:pt idx="2">
                  <c:v>1301000</c:v>
                </c:pt>
                <c:pt idx="3">
                  <c:v>573000</c:v>
                </c:pt>
                <c:pt idx="4">
                  <c:v>1500000</c:v>
                </c:pt>
              </c:numCache>
            </c:numRef>
          </c:val>
        </c:ser>
        <c:ser>
          <c:idx val="4"/>
          <c:order val="4"/>
          <c:tx>
            <c:strRef>
              <c:f>'shp ap +nd 12 (2)'!$G$4</c:f>
              <c:strCache>
                <c:ptCount val="1"/>
                <c:pt idx="0">
                  <c:v>231</c:v>
                </c:pt>
              </c:strCache>
            </c:strRef>
          </c:tx>
          <c:spPr>
            <a:solidFill>
              <a:srgbClr val="660066"/>
            </a:solidFill>
            <a:ln w="12700">
              <a:solidFill>
                <a:srgbClr val="000000"/>
              </a:solidFill>
              <a:prstDash val="solid"/>
            </a:ln>
          </c:spPr>
          <c:cat>
            <c:numRef>
              <c:f>'shp ap +nd 12 (2)'!$A$6:$A$10</c:f>
              <c:numCache>
                <c:formatCode>General</c:formatCode>
                <c:ptCount val="5"/>
                <c:pt idx="0">
                  <c:v>2004</c:v>
                </c:pt>
                <c:pt idx="1">
                  <c:v>2005</c:v>
                </c:pt>
                <c:pt idx="2">
                  <c:v>2006</c:v>
                </c:pt>
                <c:pt idx="3">
                  <c:v>2007</c:v>
                </c:pt>
                <c:pt idx="4">
                  <c:v>2008</c:v>
                </c:pt>
              </c:numCache>
            </c:numRef>
          </c:cat>
          <c:val>
            <c:numRef>
              <c:f>'shp ap +nd 12 (2)'!$G$6:$G$10</c:f>
              <c:numCache>
                <c:formatCode>#,##0</c:formatCode>
                <c:ptCount val="5"/>
                <c:pt idx="0">
                  <c:v>58516000</c:v>
                </c:pt>
                <c:pt idx="1">
                  <c:v>73950000</c:v>
                </c:pt>
                <c:pt idx="2">
                  <c:v>67521175</c:v>
                </c:pt>
                <c:pt idx="3">
                  <c:v>73074948</c:v>
                </c:pt>
                <c:pt idx="4">
                  <c:v>125009017</c:v>
                </c:pt>
              </c:numCache>
            </c:numRef>
          </c:val>
        </c:ser>
        <c:shape val="box"/>
        <c:axId val="134955008"/>
        <c:axId val="134956544"/>
        <c:axId val="0"/>
      </c:bar3DChart>
      <c:catAx>
        <c:axId val="134955008"/>
        <c:scaling>
          <c:orientation val="minMax"/>
        </c:scaling>
        <c:axPos val="b"/>
        <c:numFmt formatCode="General" sourceLinked="1"/>
        <c:tickLblPos val="low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956544"/>
        <c:crosses val="autoZero"/>
        <c:auto val="1"/>
        <c:lblAlgn val="ctr"/>
        <c:lblOffset val="100"/>
        <c:tickLblSkip val="1"/>
        <c:tickMarkSkip val="1"/>
      </c:catAx>
      <c:valAx>
        <c:axId val="134956544"/>
        <c:scaling>
          <c:orientation val="minMax"/>
        </c:scaling>
        <c:axPos val="l"/>
        <c:majorGridlines>
          <c:spPr>
            <a:ln w="3175">
              <a:solidFill>
                <a:srgbClr val="000000"/>
              </a:solidFill>
              <a:prstDash val="solid"/>
            </a:ln>
          </c:spPr>
        </c:majorGridlines>
        <c:numFmt formatCode="#,##0" sourceLinked="1"/>
        <c:tickLblPos val="nextTo"/>
        <c:spPr>
          <a:ln w="3175">
            <a:solidFill>
              <a:srgbClr val="000000"/>
            </a:solidFill>
            <a:prstDash val="solid"/>
          </a:ln>
        </c:spPr>
        <c:txPr>
          <a:bodyPr rot="0" vert="horz"/>
          <a:lstStyle/>
          <a:p>
            <a:pPr>
              <a:defRPr sz="275" b="0" i="0" u="none" strike="noStrike" baseline="0">
                <a:solidFill>
                  <a:srgbClr val="000000"/>
                </a:solidFill>
                <a:latin typeface="Arial"/>
                <a:ea typeface="Arial"/>
                <a:cs typeface="Arial"/>
              </a:defRPr>
            </a:pPr>
            <a:endParaRPr lang="en-US"/>
          </a:p>
        </c:txPr>
        <c:crossAx val="134955008"/>
        <c:crosses val="autoZero"/>
        <c:crossBetween val="between"/>
      </c:valAx>
      <c:spPr>
        <a:noFill/>
        <a:ln w="25400">
          <a:noFill/>
        </a:ln>
      </c:spPr>
    </c:plotArea>
    <c:legend>
      <c:legendPos val="r"/>
      <c:layout/>
      <c:spPr>
        <a:solidFill>
          <a:srgbClr val="FFFFFF"/>
        </a:solidFill>
        <a:ln w="3175">
          <a:solidFill>
            <a:srgbClr val="000000"/>
          </a:solidFill>
          <a:prstDash val="solid"/>
        </a:ln>
      </c:spPr>
      <c:txPr>
        <a:bodyPr/>
        <a:lstStyle/>
        <a:p>
          <a:pPr>
            <a:defRPr sz="155" b="0" i="0" u="none" strike="noStrike" baseline="0">
              <a:solidFill>
                <a:srgbClr val="000000"/>
              </a:solidFill>
              <a:latin typeface="Arial"/>
              <a:ea typeface="Arial"/>
              <a:cs typeface="Arial"/>
            </a:defRPr>
          </a:pPr>
          <a:endParaRPr lang="en-US"/>
        </a:p>
      </c:txPr>
    </c:legend>
    <c:plotVisOnly val="1"/>
    <c:dispBlanksAs val="gap"/>
  </c:chart>
  <c:spPr>
    <a:solidFill>
      <a:srgbClr val="FFFFFF"/>
    </a:solidFill>
    <a:ln w="3175">
      <a:solidFill>
        <a:srgbClr val="000000"/>
      </a:solidFill>
      <a:prstDash val="solid"/>
    </a:ln>
  </c:spPr>
  <c:txPr>
    <a:bodyPr/>
    <a:lstStyle/>
    <a:p>
      <a:pPr>
        <a:defRPr sz="2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en-US"/>
    </a:p>
  </c:txPr>
  <c:externalData r:id="rId1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layout/>
      <c:txPr>
        <a:bodyPr/>
        <a:lstStyle/>
        <a:p>
          <a:pPr>
            <a:defRPr sz="1800" b="1" i="0" u="none" strike="noStrike" baseline="0">
              <a:solidFill>
                <a:srgbClr val="000000"/>
              </a:solidFill>
              <a:latin typeface="Calibri"/>
              <a:ea typeface="Calibri"/>
              <a:cs typeface="Calibri"/>
            </a:defRPr>
          </a:pPr>
          <a:endParaRPr lang="en-US"/>
        </a:p>
      </c:txPr>
    </c:title>
    <c:plotArea>
      <c:layout/>
      <c:barChart>
        <c:barDir val="col"/>
        <c:grouping val="stacked"/>
        <c:ser>
          <c:idx val="0"/>
          <c:order val="0"/>
          <c:tx>
            <c:strRef>
              <c:f>'op. ars'!$B$4</c:f>
              <c:strCache>
                <c:ptCount val="1"/>
                <c:pt idx="0">
                  <c:v>Shpenzime operative arsimi</c:v>
                </c:pt>
              </c:strCache>
            </c:strRef>
          </c:tx>
          <c:cat>
            <c:numRef>
              <c:f>'op. ars'!$C$3:$I$3</c:f>
              <c:numCache>
                <c:formatCode>0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 formatCode="General">
                  <c:v>2009</c:v>
                </c:pt>
                <c:pt idx="4" formatCode="General">
                  <c:v>2010</c:v>
                </c:pt>
                <c:pt idx="5" formatCode="General">
                  <c:v>2011</c:v>
                </c:pt>
                <c:pt idx="6" formatCode="General">
                  <c:v>2012</c:v>
                </c:pt>
              </c:numCache>
            </c:numRef>
          </c:cat>
          <c:val>
            <c:numRef>
              <c:f>'op. ars'!$C$4:$I$4</c:f>
              <c:numCache>
                <c:formatCode>#,##0</c:formatCode>
                <c:ptCount val="7"/>
                <c:pt idx="0">
                  <c:v>4058808</c:v>
                </c:pt>
                <c:pt idx="1">
                  <c:v>5862527</c:v>
                </c:pt>
                <c:pt idx="2">
                  <c:v>11434815</c:v>
                </c:pt>
                <c:pt idx="3">
                  <c:v>13188896</c:v>
                </c:pt>
                <c:pt idx="4">
                  <c:v>13824806</c:v>
                </c:pt>
                <c:pt idx="5">
                  <c:v>13521374</c:v>
                </c:pt>
                <c:pt idx="6">
                  <c:v>16095000</c:v>
                </c:pt>
              </c:numCache>
            </c:numRef>
          </c:val>
        </c:ser>
        <c:overlap val="100"/>
        <c:axId val="135228032"/>
        <c:axId val="135233920"/>
      </c:barChart>
      <c:catAx>
        <c:axId val="135228032"/>
        <c:scaling>
          <c:orientation val="minMax"/>
        </c:scaling>
        <c:axPos val="b"/>
        <c:numFmt formatCode="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233920"/>
        <c:crosses val="autoZero"/>
        <c:auto val="1"/>
        <c:lblAlgn val="ctr"/>
        <c:lblOffset val="100"/>
      </c:catAx>
      <c:valAx>
        <c:axId val="135233920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22803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 sz="18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r>
              <a:rPr lang="en-US"/>
              <a:t>Shpenzime operative sporti
</a:t>
            </a:r>
          </a:p>
        </c:rich>
      </c:tx>
      <c:layout/>
    </c:title>
    <c:plotArea>
      <c:layout/>
      <c:barChart>
        <c:barDir val="col"/>
        <c:grouping val="stacked"/>
        <c:ser>
          <c:idx val="0"/>
          <c:order val="0"/>
          <c:tx>
            <c:strRef>
              <c:f>op.sport!$B$4</c:f>
              <c:strCache>
                <c:ptCount val="1"/>
                <c:pt idx="0">
                  <c:v>Shpenzime operative arsimi</c:v>
                </c:pt>
              </c:strCache>
            </c:strRef>
          </c:tx>
          <c:cat>
            <c:numRef>
              <c:f>op.sport!$C$3:$I$3</c:f>
              <c:numCache>
                <c:formatCode>0</c:formatCode>
                <c:ptCount val="7"/>
                <c:pt idx="0">
                  <c:v>2006</c:v>
                </c:pt>
                <c:pt idx="1">
                  <c:v>2007</c:v>
                </c:pt>
                <c:pt idx="2">
                  <c:v>2008</c:v>
                </c:pt>
                <c:pt idx="3" formatCode="General">
                  <c:v>2009</c:v>
                </c:pt>
                <c:pt idx="4" formatCode="General">
                  <c:v>2010</c:v>
                </c:pt>
                <c:pt idx="5" formatCode="General">
                  <c:v>2011</c:v>
                </c:pt>
                <c:pt idx="6" formatCode="General">
                  <c:v>2012</c:v>
                </c:pt>
              </c:numCache>
            </c:numRef>
          </c:cat>
          <c:val>
            <c:numRef>
              <c:f>op.sport!$C$4:$I$4</c:f>
              <c:numCache>
                <c:formatCode>#,##0</c:formatCode>
                <c:ptCount val="7"/>
                <c:pt idx="0">
                  <c:v>3085581</c:v>
                </c:pt>
                <c:pt idx="1">
                  <c:v>4634300</c:v>
                </c:pt>
                <c:pt idx="2">
                  <c:v>6665400</c:v>
                </c:pt>
                <c:pt idx="3">
                  <c:v>7640689</c:v>
                </c:pt>
                <c:pt idx="4">
                  <c:v>11884957</c:v>
                </c:pt>
                <c:pt idx="5">
                  <c:v>16825248</c:v>
                </c:pt>
                <c:pt idx="6">
                  <c:v>25890000</c:v>
                </c:pt>
              </c:numCache>
            </c:numRef>
          </c:val>
        </c:ser>
        <c:overlap val="100"/>
        <c:axId val="135352704"/>
        <c:axId val="135354240"/>
      </c:barChart>
      <c:catAx>
        <c:axId val="135352704"/>
        <c:scaling>
          <c:orientation val="minMax"/>
        </c:scaling>
        <c:axPos val="b"/>
        <c:numFmt formatCode="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354240"/>
        <c:crosses val="autoZero"/>
        <c:auto val="1"/>
        <c:lblAlgn val="ctr"/>
        <c:lblOffset val="100"/>
      </c:catAx>
      <c:valAx>
        <c:axId val="135354240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352704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4217316646814033E-2"/>
          <c:y val="5.5437988284251394E-2"/>
          <c:w val="0.9123405413341068"/>
          <c:h val="0.80203944101581892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FF0000"/>
            </a:solidFill>
          </c:spPr>
          <c:dPt>
            <c:idx val="9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0"/>
            <c:spPr>
              <a:solidFill>
                <a:srgbClr val="00B0F0"/>
              </a:solidFill>
            </c:spPr>
          </c:dPt>
          <c:dPt>
            <c:idx val="11"/>
            <c:spPr>
              <a:solidFill>
                <a:srgbClr val="0070C0"/>
              </a:solidFill>
            </c:spPr>
          </c:dPt>
          <c:dPt>
            <c:idx val="12"/>
            <c:spPr>
              <a:solidFill>
                <a:srgbClr val="0070C0"/>
              </a:solidFill>
            </c:spPr>
          </c:dPt>
          <c:dPt>
            <c:idx val="13"/>
            <c:spPr>
              <a:solidFill>
                <a:srgbClr val="0070C0"/>
              </a:solidFill>
            </c:spPr>
          </c:dPt>
          <c:dPt>
            <c:idx val="14"/>
            <c:spPr>
              <a:solidFill>
                <a:srgbClr val="0070C0"/>
              </a:solidFill>
            </c:spPr>
          </c:dPt>
          <c:cat>
            <c:strRef>
              <c:f>'inv  vite bashk 11'!$C$6:$C$20</c:f>
              <c:strCache>
                <c:ptCount val="15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  <c:pt idx="14">
                  <c:v>Viti 2012</c:v>
                </c:pt>
              </c:strCache>
            </c:strRef>
          </c:cat>
          <c:val>
            <c:numRef>
              <c:f>'inv  vite bashk 11'!$D$6:$D$20</c:f>
              <c:numCache>
                <c:formatCode>#,##0</c:formatCode>
                <c:ptCount val="15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30950</c:v>
                </c:pt>
                <c:pt idx="5">
                  <c:v>39677</c:v>
                </c:pt>
                <c:pt idx="6">
                  <c:v>58516</c:v>
                </c:pt>
                <c:pt idx="7">
                  <c:v>73950</c:v>
                </c:pt>
                <c:pt idx="8">
                  <c:v>67521</c:v>
                </c:pt>
                <c:pt idx="9">
                  <c:v>73075</c:v>
                </c:pt>
                <c:pt idx="10">
                  <c:v>125009</c:v>
                </c:pt>
                <c:pt idx="11">
                  <c:v>354187</c:v>
                </c:pt>
                <c:pt idx="12">
                  <c:v>356660</c:v>
                </c:pt>
                <c:pt idx="13">
                  <c:v>360007</c:v>
                </c:pt>
                <c:pt idx="14">
                  <c:v>399313</c:v>
                </c:pt>
              </c:numCache>
            </c:numRef>
          </c:val>
        </c:ser>
        <c:overlap val="100"/>
        <c:axId val="135854720"/>
        <c:axId val="135860608"/>
      </c:barChart>
      <c:catAx>
        <c:axId val="135854720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860608"/>
        <c:crosses val="autoZero"/>
        <c:auto val="1"/>
        <c:lblAlgn val="ctr"/>
        <c:lblOffset val="100"/>
      </c:catAx>
      <c:valAx>
        <c:axId val="135860608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0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5854720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0.10517609318443046"/>
          <c:y val="8.0583484756713106E-2"/>
          <c:w val="0.9123405413341068"/>
          <c:h val="0.80203944101581892"/>
        </c:manualLayout>
      </c:layout>
      <c:barChart>
        <c:barDir val="col"/>
        <c:grouping val="stacked"/>
        <c:ser>
          <c:idx val="0"/>
          <c:order val="0"/>
          <c:spPr>
            <a:solidFill>
              <a:srgbClr val="FF0000"/>
            </a:solidFill>
          </c:spPr>
          <c:dPt>
            <c:idx val="6"/>
            <c:spPr>
              <a:solidFill>
                <a:schemeClr val="accent6">
                  <a:lumMod val="50000"/>
                </a:schemeClr>
              </a:solidFill>
            </c:spPr>
          </c:dPt>
          <c:dPt>
            <c:idx val="7"/>
            <c:spPr>
              <a:solidFill>
                <a:schemeClr val="accent2">
                  <a:lumMod val="50000"/>
                </a:schemeClr>
              </a:solidFill>
            </c:spPr>
          </c:dPt>
          <c:dPt>
            <c:idx val="8"/>
            <c:spPr>
              <a:solidFill>
                <a:schemeClr val="accent5">
                  <a:lumMod val="50000"/>
                </a:schemeClr>
              </a:solidFill>
            </c:spPr>
          </c:dPt>
          <c:dPt>
            <c:idx val="9"/>
            <c:spPr>
              <a:solidFill>
                <a:schemeClr val="tx2">
                  <a:lumMod val="60000"/>
                  <a:lumOff val="40000"/>
                </a:schemeClr>
              </a:solidFill>
            </c:spPr>
          </c:dPt>
          <c:dPt>
            <c:idx val="10"/>
            <c:spPr>
              <a:solidFill>
                <a:srgbClr val="0070C0"/>
              </a:solidFill>
            </c:spPr>
          </c:dPt>
          <c:dPt>
            <c:idx val="11"/>
            <c:spPr>
              <a:solidFill>
                <a:srgbClr val="0070C0"/>
              </a:solidFill>
            </c:spPr>
          </c:dPt>
          <c:dPt>
            <c:idx val="12"/>
            <c:spPr>
              <a:solidFill>
                <a:srgbClr val="0070C0"/>
              </a:solidFill>
            </c:spPr>
          </c:dPt>
          <c:dPt>
            <c:idx val="13"/>
            <c:spPr>
              <a:solidFill>
                <a:srgbClr val="0070C0"/>
              </a:solidFill>
            </c:spPr>
          </c:dPt>
          <c:cat>
            <c:strRef>
              <c:f>'inv vite bashk 11'!$C$6:$C$19</c:f>
              <c:strCache>
                <c:ptCount val="14"/>
                <c:pt idx="0">
                  <c:v>Viti 1998</c:v>
                </c:pt>
                <c:pt idx="1">
                  <c:v>Viti 1999</c:v>
                </c:pt>
                <c:pt idx="2">
                  <c:v>Viti 2000</c:v>
                </c:pt>
                <c:pt idx="3">
                  <c:v>Viti 2001</c:v>
                </c:pt>
                <c:pt idx="4">
                  <c:v>Viti 2002</c:v>
                </c:pt>
                <c:pt idx="5">
                  <c:v>Viti 2003</c:v>
                </c:pt>
                <c:pt idx="6">
                  <c:v>Viti 2004</c:v>
                </c:pt>
                <c:pt idx="7">
                  <c:v>Viti 2005</c:v>
                </c:pt>
                <c:pt idx="8">
                  <c:v>Viti 2006</c:v>
                </c:pt>
                <c:pt idx="9">
                  <c:v>Viti 2007</c:v>
                </c:pt>
                <c:pt idx="10">
                  <c:v>Viti 2008</c:v>
                </c:pt>
                <c:pt idx="11">
                  <c:v>Viti 2009</c:v>
                </c:pt>
                <c:pt idx="12">
                  <c:v>Viti 2010</c:v>
                </c:pt>
                <c:pt idx="13">
                  <c:v>Viti 2011</c:v>
                </c:pt>
              </c:strCache>
            </c:strRef>
          </c:cat>
          <c:val>
            <c:numRef>
              <c:f>'inv vite bashk 11'!$D$6:$D$19</c:f>
              <c:numCache>
                <c:formatCode>#,##0</c:formatCode>
                <c:ptCount val="14"/>
                <c:pt idx="0">
                  <c:v>2949</c:v>
                </c:pt>
                <c:pt idx="1">
                  <c:v>19971</c:v>
                </c:pt>
                <c:pt idx="2">
                  <c:v>9172</c:v>
                </c:pt>
                <c:pt idx="3">
                  <c:v>17437</c:v>
                </c:pt>
                <c:pt idx="4">
                  <c:v>56112</c:v>
                </c:pt>
                <c:pt idx="5">
                  <c:v>52930</c:v>
                </c:pt>
                <c:pt idx="6">
                  <c:v>61214</c:v>
                </c:pt>
                <c:pt idx="7">
                  <c:v>79910</c:v>
                </c:pt>
                <c:pt idx="8">
                  <c:v>93958</c:v>
                </c:pt>
                <c:pt idx="9">
                  <c:v>230088</c:v>
                </c:pt>
                <c:pt idx="10">
                  <c:v>260734</c:v>
                </c:pt>
                <c:pt idx="11">
                  <c:v>667943</c:v>
                </c:pt>
                <c:pt idx="12">
                  <c:v>746824</c:v>
                </c:pt>
                <c:pt idx="13">
                  <c:v>756675</c:v>
                </c:pt>
              </c:numCache>
            </c:numRef>
          </c:val>
        </c:ser>
        <c:overlap val="100"/>
        <c:axId val="136415872"/>
        <c:axId val="136417664"/>
      </c:barChart>
      <c:catAx>
        <c:axId val="136415872"/>
        <c:scaling>
          <c:orientation val="minMax"/>
        </c:scaling>
        <c:axPos val="b"/>
        <c:numFmt formatCode="General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6417664"/>
        <c:crosses val="autoZero"/>
        <c:auto val="1"/>
        <c:lblAlgn val="ctr"/>
        <c:lblOffset val="100"/>
      </c:catAx>
      <c:valAx>
        <c:axId val="136417664"/>
        <c:scaling>
          <c:orientation val="minMax"/>
        </c:scaling>
        <c:axPos val="l"/>
        <c:majorGridlines/>
        <c:numFmt formatCode="#,##0" sourceLinked="1"/>
        <c:tickLblPos val="nextTo"/>
        <c:txPr>
          <a:bodyPr rot="0" vert="horz"/>
          <a:lstStyle/>
          <a:p>
            <a:pPr>
              <a:defRPr sz="1000" b="1" i="0" u="none" strike="noStrike" baseline="0">
                <a:solidFill>
                  <a:srgbClr val="000000"/>
                </a:solidFill>
                <a:latin typeface="Calibri"/>
                <a:ea typeface="Calibri"/>
                <a:cs typeface="Calibri"/>
              </a:defRPr>
            </a:pPr>
            <a:endParaRPr lang="en-US"/>
          </a:p>
        </c:txPr>
        <c:crossAx val="136415872"/>
        <c:crosses val="autoZero"/>
        <c:crossBetween val="between"/>
      </c:valAx>
    </c:plotArea>
    <c:plotVisOnly val="1"/>
    <c:dispBlanksAs val="gap"/>
  </c:chart>
  <c:txPr>
    <a:bodyPr/>
    <a:lstStyle/>
    <a:p>
      <a:pPr>
        <a:defRPr sz="1000" b="0" i="0" u="none" strike="noStrike" baseline="0">
          <a:solidFill>
            <a:srgbClr val="000000"/>
          </a:solidFill>
          <a:latin typeface="Calibri"/>
          <a:ea typeface="Calibri"/>
          <a:cs typeface="Calibri"/>
        </a:defRPr>
      </a:pPr>
      <a:endParaRPr lang="en-US"/>
    </a:p>
  </c:txPr>
  <c:externalData r:id="rId1"/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23971B-17DC-41BB-BA8E-30EAC2ADBD06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8E012CE-EB3C-48A5-A3C3-B86D1EB9125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8E012CE-EB3C-48A5-A3C3-B86D1EB91253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29E6194-2DB5-4F0E-AD5F-11F6F5F23B70}" type="datetimeFigureOut">
              <a:rPr lang="en-US" smtClean="0"/>
              <a:pPr/>
              <a:t>09-Feb-12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EB9819-0EAC-4870-9778-799285E822D0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7.xml"/><Relationship Id="rId4" Type="http://schemas.openxmlformats.org/officeDocument/2006/relationships/chart" Target="../charts/chart5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200400" y="2209800"/>
            <a:ext cx="59436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r>
              <a:rPr lang="en-US" sz="2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Bashkia Kamëz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 flipH="1">
            <a:off x="0" y="2819400"/>
            <a:ext cx="47244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r"/>
            <a:r>
              <a:rPr lang="en-US" sz="24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Buxheti</a:t>
            </a:r>
            <a:endParaRPr lang="en-US" sz="24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6" name="Picture 5" descr="Logo Transparente.GIF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3657600" y="596997"/>
            <a:ext cx="1066800" cy="1511978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3276600" y="3657600"/>
            <a:ext cx="190308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i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2012</a:t>
            </a:r>
            <a:endParaRPr lang="en-US" sz="6600" b="1" i="1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914400"/>
          <a:ext cx="6019800" cy="5486400"/>
        </p:xfrm>
        <a:graphic>
          <a:graphicData uri="http://schemas.openxmlformats.org/drawingml/2006/table">
            <a:tbl>
              <a:tblPr/>
              <a:tblGrid>
                <a:gridCol w="304573"/>
                <a:gridCol w="4246109"/>
                <a:gridCol w="1469118"/>
              </a:tblGrid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Nr 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EMËRTIMI 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PLANI 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Vjetor 2012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I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Drejtoria  e Taksave e Tarifave Vendore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189,387,000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ndërtese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17,000,000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shfrytëzim hapësire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(për aktiv tregtar)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Tarifë pastrimi biznesi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30,000,000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4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tabele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5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Tarif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reklame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4,725,000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6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Tarif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për antenat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celulare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vend</a:t>
                      </a:r>
                      <a:r>
                        <a:rPr lang="en-US" sz="900" b="0" i="0" u="none" strike="noStrike" noProof="0" dirty="0" err="1" smtClean="0">
                          <a:latin typeface="Arial"/>
                        </a:rPr>
                        <a:t>osjes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n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Bashkin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Kam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z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7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regjistrimi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8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Tarif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shërbimi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9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hotelerie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10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noProof="0" dirty="0" err="1" smtClean="0">
                          <a:latin typeface="Arial"/>
                        </a:rPr>
                        <a:t>Të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ardhura nga debitor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t për taksat vendore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e gjelbër biznesi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5,500,000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mbi token bujqësore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tregjeve dhe zënies 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hapësirës publike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1,100,000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14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therje te bagëtive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imta dhe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trasha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15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gjuetie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12,000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16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vendore  biznes i vogël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(tatim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-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fitimi)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17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dhe tarifa lokale (familjar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t)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55,500,000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18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Nd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rtesa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23,000,000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19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Pastrim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29,000,000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20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noProof="0" dirty="0" smtClean="0">
                          <a:latin typeface="Arial"/>
                        </a:rPr>
                        <a:t>T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aks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a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e gjelbër 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3,500,000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86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21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ardhura nga gjobat p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r mospagim n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afat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100,000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PLANI I </a:t>
            </a:r>
            <a:r>
              <a:rPr lang="it-IT" sz="2400" dirty="0" smtClean="0"/>
              <a:t>TË </a:t>
            </a:r>
            <a:r>
              <a:rPr lang="it-IT" sz="2400" dirty="0" smtClean="0"/>
              <a:t>ARDHURAVE </a:t>
            </a:r>
            <a:r>
              <a:rPr lang="it-IT" sz="2400" dirty="0" smtClean="0"/>
              <a:t>PËR </a:t>
            </a:r>
            <a:r>
              <a:rPr lang="it-IT" sz="2400" dirty="0" smtClean="0"/>
              <a:t>VITIN 2012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447800" y="914400"/>
          <a:ext cx="6324599" cy="5181600"/>
        </p:xfrm>
        <a:graphic>
          <a:graphicData uri="http://schemas.openxmlformats.org/drawingml/2006/table">
            <a:tbl>
              <a:tblPr/>
              <a:tblGrid>
                <a:gridCol w="319994"/>
                <a:gridCol w="4461102"/>
                <a:gridCol w="1543503"/>
              </a:tblGrid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II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Drejtoria e Planifikimit dhe Kontrollit të Zhvillimit të Territorit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144,350,000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Leje ndërtimi,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leje zhvillimi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53,000,000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Leje përdorimi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noProof="0" dirty="0" smtClean="0">
                          <a:latin typeface="Arial"/>
                        </a:rPr>
                        <a:t>N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gritje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kantieri e muri rrethues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4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Piketimi i strukturës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5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Përfundimi i themeleve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6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Përfundim</a:t>
                      </a:r>
                      <a:r>
                        <a:rPr lang="en-US" sz="900" b="0" i="0" u="none" strike="noStrike" noProof="0" dirty="0" err="1" smtClean="0">
                          <a:latin typeface="Arial"/>
                        </a:rPr>
                        <a:t>i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i sistemit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ri konstruktiv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7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rfundimi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i fasadave dhe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rifinitur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s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8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P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rfundimi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i sistemit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jasht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m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9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K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rkes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p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r leje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nd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rtimi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10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Shitje toke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3,500,000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Gen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-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plane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Kalim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pron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sie nga ZRPP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ardhura nga legalizimet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82,000,000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IV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Drejtoria e </a:t>
                      </a:r>
                      <a:r>
                        <a:rPr lang="en-US" sz="900" b="1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S</a:t>
                      </a:r>
                      <a:r>
                        <a:rPr lang="sq-AL" sz="900" b="1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h</a:t>
                      </a:r>
                      <a:r>
                        <a:rPr lang="en-US" sz="900" b="1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1" i="0" u="none" strike="noStrike" noProof="0" dirty="0" err="1" smtClean="0">
                          <a:solidFill>
                            <a:srgbClr val="333333"/>
                          </a:solidFill>
                          <a:latin typeface="Bookman Old Style"/>
                        </a:rPr>
                        <a:t>rbimeve</a:t>
                      </a:r>
                      <a:r>
                        <a:rPr lang="sq-AL" sz="900" b="1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 </a:t>
                      </a:r>
                      <a:endParaRPr lang="sq-AL" sz="900" b="1" i="0" u="none" strike="noStrike" noProof="0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Arial"/>
                        </a:rPr>
                        <a:t>18,030,000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Taks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regjistrimi automjetesh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11,000,000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Leje transporti taksi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1,700,000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Leje transporti autobus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1,400,000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4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Leje transporti mallrash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1,200,000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5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Leje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a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ktiviteti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6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Shërbime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f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unerale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7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Li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c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en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c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a profesionale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8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Leje 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t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reg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timi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k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arburanti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5900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9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Parkim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rezervuar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200,000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PLANI I </a:t>
            </a:r>
            <a:r>
              <a:rPr lang="it-IT" sz="2400" dirty="0" smtClean="0"/>
              <a:t>TË </a:t>
            </a:r>
            <a:r>
              <a:rPr lang="it-IT" sz="2400" dirty="0" smtClean="0"/>
              <a:t>ARDHURAVE </a:t>
            </a:r>
            <a:r>
              <a:rPr lang="it-IT" sz="2400" dirty="0" smtClean="0"/>
              <a:t>PËR </a:t>
            </a:r>
            <a:r>
              <a:rPr lang="it-IT" sz="2400" dirty="0" smtClean="0"/>
              <a:t>VITIN 2012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371600" y="1600200"/>
          <a:ext cx="6172200" cy="2434828"/>
        </p:xfrm>
        <a:graphic>
          <a:graphicData uri="http://schemas.openxmlformats.org/drawingml/2006/table">
            <a:tbl>
              <a:tblPr/>
              <a:tblGrid>
                <a:gridCol w="312284"/>
                <a:gridCol w="4353605"/>
                <a:gridCol w="1506311"/>
              </a:tblGrid>
              <a:tr h="194436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0" i="0" u="none" strike="noStrike" noProof="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0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V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Ndërmarrja e Ujësjellës-Kanalizimeve 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75,100,000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1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Të ardhura nga shitja familjaret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66,527,000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2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Të ardhura nga shitja aktivitet privat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6,723,000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3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Të ardhura nga shitja </a:t>
                      </a:r>
                      <a:r>
                        <a:rPr lang="en-US" sz="900" b="0" i="0" u="none" strike="noStrike" noProof="0" dirty="0" err="1" smtClean="0">
                          <a:solidFill>
                            <a:srgbClr val="333333"/>
                          </a:solidFill>
                          <a:latin typeface="Bookman Old Style"/>
                        </a:rPr>
                        <a:t>i</a:t>
                      </a:r>
                      <a:r>
                        <a:rPr lang="sq-AL" sz="900" b="0" i="0" u="none" strike="noStrike" noProof="0" dirty="0" err="1" smtClean="0">
                          <a:solidFill>
                            <a:srgbClr val="333333"/>
                          </a:solidFill>
                          <a:latin typeface="Bookman Old Style"/>
                        </a:rPr>
                        <a:t>nstitucione</a:t>
                      </a:r>
                      <a:endParaRPr lang="sq-AL" sz="900" b="0" i="0" u="none" strike="noStrike" noProof="0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4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Lidhje t</a:t>
                      </a:r>
                      <a:r>
                        <a:rPr lang="en-US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 reja uji</a:t>
                      </a:r>
                      <a:endParaRPr lang="sq-AL" sz="900" b="0" i="0" u="none" strike="noStrike" noProof="0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1,300,000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5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KUN</a:t>
                      </a:r>
                      <a:endParaRPr lang="sq-AL" sz="900" b="0" i="0" u="none" strike="noStrike" noProof="0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6</a:t>
                      </a:r>
                      <a:endParaRPr lang="sq-AL" sz="9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T</a:t>
                      </a:r>
                      <a:r>
                        <a:rPr lang="en-US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 tjera</a:t>
                      </a:r>
                      <a:endParaRPr lang="sq-AL" sz="900" b="0" i="0" u="none" strike="noStrike" noProof="0" dirty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0282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VI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T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tjera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(tarifa sh</a:t>
                      </a:r>
                      <a:r>
                        <a:rPr lang="en-US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ër</a:t>
                      </a:r>
                      <a:r>
                        <a:rPr lang="sq-AL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bimi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, gjoba 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P</a:t>
                      </a:r>
                      <a:r>
                        <a:rPr lang="sq-AL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ol</a:t>
                      </a:r>
                      <a:r>
                        <a:rPr lang="en-US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icia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B</a:t>
                      </a:r>
                      <a:r>
                        <a:rPr lang="sq-AL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ashkiake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N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d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rtimore</a:t>
                      </a:r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) etj</a:t>
                      </a:r>
                      <a:r>
                        <a:rPr lang="en-US" sz="900" b="0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.</a:t>
                      </a:r>
                      <a:endParaRPr lang="sq-AL" sz="900" b="0" i="0" u="none" strike="noStrike" noProof="0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10,000,000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TOTALI 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436,867,000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rgbClr val="000000"/>
                          </a:solidFill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rgbClr val="000000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0.2% q</a:t>
                      </a:r>
                      <a:r>
                        <a:rPr lang="en-US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do t</a:t>
                      </a:r>
                      <a:r>
                        <a:rPr lang="en-US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derdhet n</a:t>
                      </a:r>
                      <a:r>
                        <a:rPr lang="en-US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solidFill>
                            <a:srgbClr val="000000"/>
                          </a:solidFill>
                          <a:latin typeface="Arial"/>
                        </a:rPr>
                        <a:t> K. e Qarkut</a:t>
                      </a:r>
                      <a:endParaRPr lang="sq-AL" sz="900" b="0" i="0" u="none" strike="noStrike" noProof="0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solidFill>
                            <a:srgbClr val="000000"/>
                          </a:solidFill>
                          <a:latin typeface="Arial"/>
                        </a:rPr>
                        <a:t>873,734</a:t>
                      </a:r>
                      <a:endParaRPr lang="sq-AL" sz="900" b="0" i="0" u="none" strike="noStrike" noProof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201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Mbeten t</a:t>
                      </a:r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ë</a:t>
                      </a:r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ardhura </a:t>
                      </a:r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b</a:t>
                      </a:r>
                      <a:r>
                        <a:rPr lang="sq-AL" sz="900" b="1" i="0" u="none" strike="noStrike" noProof="0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ashkis</a:t>
                      </a:r>
                      <a:r>
                        <a:rPr lang="en-US" sz="900" b="1" i="0" u="none" strike="noStrike" noProof="0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ë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dirty="0" smtClean="0">
                          <a:solidFill>
                            <a:schemeClr val="bg1"/>
                          </a:solidFill>
                          <a:latin typeface="Arial"/>
                        </a:rPr>
                        <a:t>435,993,266</a:t>
                      </a:r>
                      <a:endParaRPr lang="sq-AL" sz="900" b="0" i="0" u="none" strike="noStrike" noProof="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dirty="0" smtClean="0"/>
              <a:t>PLANI I </a:t>
            </a:r>
            <a:r>
              <a:rPr lang="it-IT" sz="2400" dirty="0" smtClean="0"/>
              <a:t>TË </a:t>
            </a:r>
            <a:r>
              <a:rPr lang="it-IT" sz="2400" dirty="0" smtClean="0"/>
              <a:t>ARDHURAVE </a:t>
            </a:r>
            <a:r>
              <a:rPr lang="it-IT" sz="2400" dirty="0" smtClean="0"/>
              <a:t>PËR </a:t>
            </a:r>
            <a:r>
              <a:rPr lang="it-IT" sz="2400" dirty="0" smtClean="0"/>
              <a:t>VITIN 2012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838200" y="3200400"/>
          <a:ext cx="7686675" cy="3276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85800" y="609600"/>
          <a:ext cx="6096000" cy="2190384"/>
        </p:xfrm>
        <a:graphic>
          <a:graphicData uri="http://schemas.openxmlformats.org/drawingml/2006/table">
            <a:tbl>
              <a:tblPr/>
              <a:tblGrid>
                <a:gridCol w="773957"/>
                <a:gridCol w="1774014"/>
                <a:gridCol w="1066728"/>
                <a:gridCol w="1020348"/>
                <a:gridCol w="684097"/>
                <a:gridCol w="776856"/>
              </a:tblGrid>
              <a:tr h="182532">
                <a:tc gridSpan="2">
                  <a:txBody>
                    <a:bodyPr/>
                    <a:lstStyle/>
                    <a:p>
                      <a:pPr algn="l" fontAlgn="b"/>
                      <a:endParaRPr lang="en-US" sz="11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0" i="0" u="none" strike="noStrike" dirty="0" err="1" smtClean="0">
                          <a:latin typeface="Arial"/>
                        </a:rPr>
                        <a:t>në</a:t>
                      </a:r>
                      <a:r>
                        <a:rPr lang="en-US" sz="1100" b="0" i="0" u="none" strike="noStrike" dirty="0" smtClean="0">
                          <a:latin typeface="Arial"/>
                        </a:rPr>
                        <a:t>  </a:t>
                      </a:r>
                      <a:r>
                        <a:rPr lang="en-US" sz="1100" b="0" i="0" u="none" strike="noStrike" dirty="0" err="1" smtClean="0">
                          <a:latin typeface="Arial"/>
                        </a:rPr>
                        <a:t>lekë</a:t>
                      </a:r>
                      <a:endParaRPr lang="en-US" sz="11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TË 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rritja</a:t>
                      </a:r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688.26%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588.26%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2004-2006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224,772,000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598.03%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498.03%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2004-2008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328,222,000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495.05%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395.05%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2007-2010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785,700,497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422.30%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322.30%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2007-2011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1,096,802,568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191,774,906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227.80%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127.80%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2007-2012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1,533,669,568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210.16%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110.16%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154.59%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54.59%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140.43%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40.43%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0" i="0" u="none" strike="noStrike" dirty="0">
                          <a:latin typeface="Arial"/>
                        </a:rPr>
                        <a:t>436,867,000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825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1,758,441,568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100" b="1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en-US" sz="2400" b="1" dirty="0" smtClean="0">
                <a:latin typeface="Arial"/>
              </a:rPr>
              <a:t>TË </a:t>
            </a:r>
            <a:r>
              <a:rPr lang="en-US" sz="2400" b="1" dirty="0" smtClean="0">
                <a:latin typeface="Arial"/>
              </a:rPr>
              <a:t>ARDHURAT </a:t>
            </a:r>
            <a:r>
              <a:rPr lang="en-US" sz="2400" b="1" dirty="0" smtClean="0">
                <a:latin typeface="Arial"/>
              </a:rPr>
              <a:t>NË </a:t>
            </a:r>
            <a:r>
              <a:rPr lang="en-US" sz="2400" b="1" dirty="0" smtClean="0">
                <a:latin typeface="Arial"/>
              </a:rPr>
              <a:t>VITE </a:t>
            </a:r>
            <a:endParaRPr lang="en-US" sz="2400" b="1" dirty="0">
              <a:latin typeface="Arial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19200" y="1066800"/>
          <a:ext cx="6096000" cy="2037607"/>
        </p:xfrm>
        <a:graphic>
          <a:graphicData uri="http://schemas.openxmlformats.org/drawingml/2006/table">
            <a:tbl>
              <a:tblPr/>
              <a:tblGrid>
                <a:gridCol w="806464"/>
                <a:gridCol w="1148601"/>
                <a:gridCol w="920509"/>
                <a:gridCol w="953094"/>
                <a:gridCol w="667981"/>
                <a:gridCol w="741295"/>
                <a:gridCol w="858056"/>
              </a:tblGrid>
              <a:tr h="156739">
                <a:tc gridSpan="2">
                  <a:txBody>
                    <a:bodyPr/>
                    <a:lstStyle/>
                    <a:p>
                      <a:pPr algn="l" fontAlgn="b"/>
                      <a:endParaRPr lang="en-US" sz="10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pt-BR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lekë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700" b="0" i="0" u="none" strike="noStrike" dirty="0">
                          <a:latin typeface="Arial"/>
                        </a:rPr>
                        <a:t>(</a:t>
                      </a:r>
                      <a:r>
                        <a:rPr lang="en-US" sz="700" b="0" i="0" u="none" strike="noStrike" dirty="0" err="1">
                          <a:latin typeface="Arial"/>
                        </a:rPr>
                        <a:t>tabela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 nr</a:t>
                      </a:r>
                      <a:r>
                        <a:rPr lang="en-US" sz="700" b="0" i="0" u="none" strike="noStrike" dirty="0" smtClean="0">
                          <a:latin typeface="Arial"/>
                        </a:rPr>
                        <a:t>. 7</a:t>
                      </a:r>
                      <a:r>
                        <a:rPr lang="en-US" sz="7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Transfertë </a:t>
                      </a:r>
                      <a:r>
                        <a:rPr lang="en-US" sz="7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e </a:t>
                      </a:r>
                      <a:r>
                        <a:rPr lang="en-US" sz="7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pakushtëzuar</a:t>
                      </a:r>
                      <a:r>
                        <a:rPr lang="en-US" sz="7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lang="en-US" sz="7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 O T A L 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zë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që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zënë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Granti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538ED5"/>
                    </a:solidFill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7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transferta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të</a:t>
                      </a:r>
                      <a:r>
                        <a:rPr lang="en-US" sz="9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ardhurat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konkurrues</a:t>
                      </a:r>
                      <a:endParaRPr lang="en-US" sz="9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101,531,000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63,474,000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165,005,000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61.53%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38.47%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153,081,000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73,051,000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226,132,000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32.30%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15,744,000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137,110,000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88,247,000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225,357,000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39.16%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154,739,646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180,321,000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103,450,000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283,771,000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63.54%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36.46%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157,013,277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247,335,000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191,771,906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439,106,906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56.33%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43.67%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133,396,983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251,540,000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207,869,560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459,409,560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54.75%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45.25%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314,232,703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208,046,000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282,606,031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490,652,031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42.40%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470,882,380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Viti</a:t>
                      </a:r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201,805,000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311,102,071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512,907,071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39.35%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60.65%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356,675,552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204,832,000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436,867,000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641,699,000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31.92%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68.08%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1,000,000,000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739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Totali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1,685,601,000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1,758,438,568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3,444,039,568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2,602,684,541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914400" y="3657600"/>
          <a:ext cx="715327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pt-BR" sz="2400" dirty="0" smtClean="0">
                <a:latin typeface="Arial"/>
              </a:rPr>
              <a:t>Tabela e burimeve </a:t>
            </a:r>
            <a:r>
              <a:rPr lang="pt-BR" sz="2400" dirty="0" smtClean="0">
                <a:latin typeface="Arial"/>
              </a:rPr>
              <a:t>të </a:t>
            </a:r>
            <a:r>
              <a:rPr lang="pt-BR" sz="2400" dirty="0" smtClean="0">
                <a:latin typeface="Arial"/>
              </a:rPr>
              <a:t>financimit  sipas viteve</a:t>
            </a:r>
            <a:endParaRPr lang="pt-BR" sz="2400" dirty="0">
              <a:latin typeface="Arial"/>
            </a:endParaRP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1600200"/>
          <a:ext cx="8381998" cy="1981204"/>
        </p:xfrm>
        <a:graphic>
          <a:graphicData uri="http://schemas.openxmlformats.org/drawingml/2006/table">
            <a:tbl>
              <a:tblPr/>
              <a:tblGrid>
                <a:gridCol w="370073"/>
                <a:gridCol w="635767"/>
                <a:gridCol w="616789"/>
                <a:gridCol w="683211"/>
                <a:gridCol w="607301"/>
                <a:gridCol w="635767"/>
                <a:gridCol w="670560"/>
                <a:gridCol w="695863"/>
                <a:gridCol w="619952"/>
                <a:gridCol w="569344"/>
                <a:gridCol w="594647"/>
                <a:gridCol w="493430"/>
                <a:gridCol w="632604"/>
                <a:gridCol w="556690"/>
              </a:tblGrid>
              <a:tr h="136646">
                <a:tc gridSpan="5">
                  <a:txBody>
                    <a:bodyPr/>
                    <a:lstStyle/>
                    <a:p>
                      <a:pPr algn="r" fontAlgn="b"/>
                      <a:endParaRPr lang="en-US" sz="800" b="1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endParaRPr lang="en-US" sz="8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12845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606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funks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231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Totali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paga</a:t>
                      </a:r>
                      <a:endParaRPr lang="en-US" sz="8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sig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8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op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7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7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7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nd</a:t>
                      </a:r>
                      <a:endParaRPr lang="en-US" sz="7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% </a:t>
                      </a:r>
                      <a:r>
                        <a:rPr lang="en-US" sz="7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që</a:t>
                      </a:r>
                      <a:r>
                        <a:rPr lang="en-US" sz="7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 err="1" smtClean="0">
                          <a:solidFill>
                            <a:schemeClr val="bg1"/>
                          </a:solidFill>
                          <a:latin typeface="Arial"/>
                        </a:rPr>
                        <a:t>zë</a:t>
                      </a:r>
                      <a:r>
                        <a:rPr lang="en-US" sz="7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  <a:r>
                        <a:rPr lang="en-US" sz="7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inv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7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rap funk tot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46,672,000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7,411,000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9,595,000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515,000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64,193,000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39,677,000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103,870,000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72.71%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11.54%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38.20%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62,303,000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17,467,000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13,306,000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428,000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93,504,000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58,516,000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152,020,000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66.63%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18.68%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14.23%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0.46%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38.49%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79,687,000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20,888,000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25,722,000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1,936,000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128,233,000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73,950,000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202,183,000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62.14%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16.29%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20.06%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1.51%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80,655,000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19,140,688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57,099,632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1,301,000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158,196,320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67,521,175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225,717,495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50.98%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0.82%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29.91%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84873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84,782,218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15,597,000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48,442,024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573,000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149,394,242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73,074,948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222,469,190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56.75%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32.43%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0.38%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32.85%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87,724,093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17,522,308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72,480,886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1,500,000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179,227,287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125,009,017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304,236,304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48.95%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40.44%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0.84%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41.09%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116,060,610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20,540,285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85,559,030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1,510,600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223,670,525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354,187,511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577,858,036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51.89%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9.18%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38.25%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0.68%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61.29%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123,444,116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20,540,285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106,839,149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4,239,000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255,062,550</a:t>
                      </a:r>
                    </a:p>
                  </a:txBody>
                  <a:tcPr marL="0" marR="0" marT="0" marB="0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356,660,000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611,722,550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48.40%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8.05%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41.89%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1.66%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58.30%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123,565,642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21,369,110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113,232,869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5,986,300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264,153,921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360,006,850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624,160,771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46.78%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8.09%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42.87%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2.27%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57.68%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0760"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122,010,000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21,633,500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140,056,234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4,622,204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288,321,938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419,092,902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707,414,840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42.32%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7.50%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48.58%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1.60%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>
                          <a:latin typeface="Arial"/>
                        </a:rPr>
                        <a:t>59.24%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800" b="0" i="0" u="none" strike="noStrike" dirty="0">
                          <a:latin typeface="Arial"/>
                        </a:rPr>
                        <a:t>100.00%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1866900"/>
          <a:ext cx="8181975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0" y="1866900"/>
          <a:ext cx="611505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5" name="Chart 4"/>
          <p:cNvGraphicFramePr>
            <a:graphicFrameLocks/>
          </p:cNvGraphicFramePr>
          <p:nvPr/>
        </p:nvGraphicFramePr>
        <p:xfrm>
          <a:off x="0" y="1866900"/>
          <a:ext cx="7200900" cy="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6" name="TextBox 5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en-US" sz="2400" b="1" dirty="0" err="1" smtClean="0">
                <a:latin typeface="Arial"/>
              </a:rPr>
              <a:t>Aparati</a:t>
            </a:r>
            <a:r>
              <a:rPr lang="en-US" sz="2400" b="1" dirty="0" smtClean="0">
                <a:latin typeface="Arial"/>
              </a:rPr>
              <a:t> + </a:t>
            </a:r>
            <a:r>
              <a:rPr lang="en-US" sz="2400" b="1" dirty="0" err="1" smtClean="0">
                <a:latin typeface="Arial"/>
              </a:rPr>
              <a:t>dy</a:t>
            </a:r>
            <a:r>
              <a:rPr lang="en-US" sz="2400" b="1" dirty="0" smtClean="0">
                <a:latin typeface="Arial"/>
              </a:rPr>
              <a:t> </a:t>
            </a:r>
            <a:r>
              <a:rPr lang="en-US" sz="2400" b="1" dirty="0" err="1" smtClean="0">
                <a:latin typeface="Arial"/>
              </a:rPr>
              <a:t>ndërmarrjet</a:t>
            </a:r>
            <a:r>
              <a:rPr lang="en-US" sz="2400" b="1" dirty="0" smtClean="0">
                <a:latin typeface="Arial"/>
              </a:rPr>
              <a:t> </a:t>
            </a:r>
            <a:r>
              <a:rPr lang="en-US" sz="2400" b="1" dirty="0" smtClean="0">
                <a:latin typeface="Arial"/>
              </a:rPr>
              <a:t>+ </a:t>
            </a:r>
            <a:r>
              <a:rPr lang="en-US" sz="2400" b="1" dirty="0" err="1" smtClean="0">
                <a:latin typeface="Arial"/>
              </a:rPr>
              <a:t>arsimi+sporti</a:t>
            </a:r>
            <a:endParaRPr lang="en-US" sz="2400" b="1" dirty="0">
              <a:latin typeface="Arial"/>
            </a:endParaRP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0" y="228600"/>
            <a:ext cx="9144000" cy="36933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 fontAlgn="b"/>
            <a:r>
              <a:rPr lang="en-US" b="1" dirty="0" err="1" smtClean="0">
                <a:solidFill>
                  <a:schemeClr val="bg1"/>
                </a:solidFill>
                <a:latin typeface="Arial"/>
              </a:rPr>
              <a:t>Arsimi</a:t>
            </a:r>
            <a:endParaRPr lang="en-US" b="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5" name="Table 4"/>
          <p:cNvGraphicFramePr>
            <a:graphicFrameLocks noGrp="1"/>
          </p:cNvGraphicFramePr>
          <p:nvPr/>
        </p:nvGraphicFramePr>
        <p:xfrm>
          <a:off x="228600" y="1066800"/>
          <a:ext cx="8686800" cy="381000"/>
        </p:xfrm>
        <a:graphic>
          <a:graphicData uri="http://schemas.openxmlformats.org/drawingml/2006/table">
            <a:tbl>
              <a:tblPr/>
              <a:tblGrid>
                <a:gridCol w="278211"/>
                <a:gridCol w="2388789"/>
                <a:gridCol w="788684"/>
                <a:gridCol w="1083562"/>
                <a:gridCol w="878564"/>
                <a:gridCol w="779726"/>
                <a:gridCol w="834636"/>
                <a:gridCol w="863921"/>
                <a:gridCol w="790707"/>
              </a:tblGrid>
              <a:tr h="199571"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Nr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81429"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Shpenzime operative arsimi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4,058,808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5,862,527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11,434,815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13,188,896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13,824,806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13,521,374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1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16,095,000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6" name="Chart 5"/>
          <p:cNvGraphicFramePr>
            <a:graphicFrameLocks/>
          </p:cNvGraphicFramePr>
          <p:nvPr/>
        </p:nvGraphicFramePr>
        <p:xfrm>
          <a:off x="304800" y="2057400"/>
          <a:ext cx="8305800" cy="382905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0" y="228600"/>
            <a:ext cx="9144000" cy="369332"/>
          </a:xfrm>
          <a:prstGeom prst="rect">
            <a:avLst/>
          </a:prstGeom>
          <a:solidFill>
            <a:srgbClr val="0070C0"/>
          </a:solidFill>
        </p:spPr>
        <p:txBody>
          <a:bodyPr wrap="square">
            <a:spAutoFit/>
          </a:bodyPr>
          <a:lstStyle/>
          <a:p>
            <a:pPr algn="ctr" fontAlgn="b"/>
            <a:r>
              <a:rPr lang="en-US" b="1" dirty="0" err="1" smtClean="0">
                <a:solidFill>
                  <a:schemeClr val="bg1"/>
                </a:solidFill>
                <a:latin typeface="Arial"/>
              </a:rPr>
              <a:t>Sporti</a:t>
            </a:r>
            <a:endParaRPr lang="en-US" b="1" dirty="0">
              <a:solidFill>
                <a:schemeClr val="bg1"/>
              </a:solidFill>
              <a:latin typeface="Arial"/>
            </a:endParaRPr>
          </a:p>
        </p:txBody>
      </p:sp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304800" y="914400"/>
          <a:ext cx="8610600" cy="457200"/>
        </p:xfrm>
        <a:graphic>
          <a:graphicData uri="http://schemas.openxmlformats.org/drawingml/2006/table">
            <a:tbl>
              <a:tblPr/>
              <a:tblGrid>
                <a:gridCol w="268529"/>
                <a:gridCol w="2550871"/>
                <a:gridCol w="629079"/>
                <a:gridCol w="1045850"/>
                <a:gridCol w="847987"/>
                <a:gridCol w="752588"/>
                <a:gridCol w="805588"/>
                <a:gridCol w="946919"/>
                <a:gridCol w="763189"/>
              </a:tblGrid>
              <a:tr h="239486"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Nr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217714"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5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Shpenzime</a:t>
                      </a:r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operative </a:t>
                      </a:r>
                      <a:r>
                        <a:rPr lang="en-US" sz="105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arsimi</a:t>
                      </a:r>
                      <a:endParaRPr lang="en-US" sz="105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3,085,581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4,634,300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6,665,400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7,640,689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11,884,957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16,825,248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5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25,890,000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8" name="Chart 7"/>
          <p:cNvGraphicFramePr>
            <a:graphicFrameLocks/>
          </p:cNvGraphicFramePr>
          <p:nvPr/>
        </p:nvGraphicFramePr>
        <p:xfrm>
          <a:off x="228600" y="1752600"/>
          <a:ext cx="8610600" cy="48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457200" y="990600"/>
          <a:ext cx="4978400" cy="2905125"/>
        </p:xfrm>
        <a:graphic>
          <a:graphicData uri="http://schemas.openxmlformats.org/drawingml/2006/table">
            <a:tbl>
              <a:tblPr/>
              <a:tblGrid>
                <a:gridCol w="812800"/>
                <a:gridCol w="1282700"/>
                <a:gridCol w="546100"/>
                <a:gridCol w="546100"/>
                <a:gridCol w="863600"/>
                <a:gridCol w="9271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Shuma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Vlera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chemeClr val="bg1"/>
                          </a:solidFill>
                          <a:latin typeface="Arial"/>
                        </a:rPr>
                        <a:t>000/LEKË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1998-2006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320,143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2006-2009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619,792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2007-2011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1,268,938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2007-2012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1,668,251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39,677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58,516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73,950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124.73%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67,521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320,143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591.39%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73,075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546.44%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125,009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518,227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319.43%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354,187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112.74%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356,660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111.96%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360,007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110.92%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399,313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52400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SHUMA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1,988,394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4" name="Chart 3"/>
          <p:cNvGraphicFramePr>
            <a:graphicFrameLocks/>
          </p:cNvGraphicFramePr>
          <p:nvPr/>
        </p:nvGraphicFramePr>
        <p:xfrm>
          <a:off x="381000" y="4267200"/>
          <a:ext cx="8429625" cy="2590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400" b="1" dirty="0" smtClean="0">
                <a:solidFill>
                  <a:schemeClr val="bg1"/>
                </a:solidFill>
              </a:rPr>
              <a:t> INVESTIMET E REALIZUARA NGA BASHKIA </a:t>
            </a:r>
            <a:r>
              <a:rPr lang="it-IT" sz="2400" b="1" dirty="0" smtClean="0">
                <a:solidFill>
                  <a:schemeClr val="bg1"/>
                </a:solidFill>
              </a:rPr>
              <a:t>KAMËZ NË </a:t>
            </a:r>
            <a:r>
              <a:rPr lang="it-IT" sz="2400" b="1" dirty="0" smtClean="0">
                <a:solidFill>
                  <a:schemeClr val="bg1"/>
                </a:solidFill>
              </a:rPr>
              <a:t>VITE </a:t>
            </a:r>
            <a:endParaRPr lang="en-US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52400" y="533400"/>
          <a:ext cx="6096000" cy="2914650"/>
        </p:xfrm>
        <a:graphic>
          <a:graphicData uri="http://schemas.openxmlformats.org/drawingml/2006/table">
            <a:tbl>
              <a:tblPr/>
              <a:tblGrid>
                <a:gridCol w="812371"/>
                <a:gridCol w="1282022"/>
                <a:gridCol w="634665"/>
                <a:gridCol w="942477"/>
                <a:gridCol w="545812"/>
                <a:gridCol w="888053"/>
                <a:gridCol w="990600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 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Vitet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Vlera</a:t>
                      </a:r>
                      <a:endParaRPr lang="en-US" sz="1000" b="1" i="0" u="none" strike="noStrike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000/LEKË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1998-2006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393,653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DDDC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002060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 1998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2,949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33909.80%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Viti 2007-2010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1,905,589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8CCE4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002060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 1999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19,971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5007.26%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2007-2011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2,662,264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002060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 2000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9,172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10902.75%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2007-2012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3,662,264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538ED5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17,437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5734.93%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56,112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1782.15%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52,930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1889.29%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61,214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1633.61%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79,910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1251.41%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93,958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393,653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1064.31%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192.22%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2007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230,088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434.62%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260,734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884,475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383.53%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85.55%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8DB4E3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2009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667,943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149.71%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746,824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133.90%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2011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756,675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132.16%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5D9F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002060"/>
                          </a:solidFill>
                          <a:latin typeface="Arial"/>
                        </a:rPr>
                        <a:t>Viti 2012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2060"/>
                          </a:solidFill>
                          <a:latin typeface="Arial"/>
                        </a:rPr>
                        <a:t>1,000,000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l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SHUMA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1,552,418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5406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n-US" sz="10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0" y="3581400"/>
          <a:ext cx="9144000" cy="3124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Box 4"/>
          <p:cNvSpPr txBox="1"/>
          <p:nvPr/>
        </p:nvSpPr>
        <p:spPr>
          <a:xfrm flipH="1">
            <a:off x="0" y="0"/>
            <a:ext cx="9144000" cy="400110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it-IT" sz="2000" b="1" dirty="0" smtClean="0"/>
              <a:t>INVESTIMET E REALIZUARA NGA BASHKIA </a:t>
            </a:r>
            <a:r>
              <a:rPr lang="it-IT" sz="2000" b="1" dirty="0" smtClean="0"/>
              <a:t>KAMËZ NË </a:t>
            </a:r>
            <a:r>
              <a:rPr lang="it-IT" sz="2000" b="1" dirty="0" smtClean="0"/>
              <a:t>VITE </a:t>
            </a:r>
            <a:endParaRPr lang="en-US" sz="2000" b="1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 </a:t>
            </a:r>
            <a:r>
              <a:rPr lang="en-US" sz="2400" b="1" dirty="0" smtClean="0"/>
              <a:t>I </a:t>
            </a:r>
            <a:r>
              <a:rPr lang="sq-AL" sz="2400" b="1" dirty="0" smtClean="0"/>
              <a:t>VITI</a:t>
            </a:r>
            <a:r>
              <a:rPr lang="en-US" sz="2400" b="1" dirty="0" smtClean="0"/>
              <a:t>T</a:t>
            </a:r>
            <a:r>
              <a:rPr lang="sq-AL" sz="2400" b="1" dirty="0" smtClean="0"/>
              <a:t> </a:t>
            </a:r>
            <a:r>
              <a:rPr lang="sq-AL" sz="2400" b="1" dirty="0"/>
              <a:t>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152400" y="1447800"/>
            <a:ext cx="8763000" cy="28931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Objektivi </a:t>
            </a:r>
            <a:r>
              <a:rPr kumimoji="0" lang="sq-AL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prioritar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i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këtij</a:t>
            </a:r>
            <a:r>
              <a:rPr kumimoji="0" lang="en-US" sz="14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buxheti 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do të jetë rritja e cilësisë së shërbimit ndaj qytetarëve, objektiv ky i përbashkët për të gjithë strukturën e </a:t>
            </a:r>
            <a:r>
              <a:rPr kumimoji="0" lang="en-US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b</a:t>
            </a:r>
            <a:r>
              <a:rPr kumimoji="0" lang="sq-AL" sz="14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ashkisë</a:t>
            </a: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+mj-lt"/>
                <a:ea typeface="Times New Roman" pitchFamily="18" charset="0"/>
              </a:rPr>
              <a:t>Ky objektiv do të udhëhiqet nga parimi “menaxhim i kujdesshëm i burimeve financiare”.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B</a:t>
            </a:r>
            <a:r>
              <a:rPr kumimoji="0" lang="sq-AL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uxhet</a:t>
            </a:r>
            <a:r>
              <a:rPr kumimoji="0" lang="en-US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i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përbën një moment të rëndësishëm në përgatitjen dhe mbështetjen e zhvillimeve ekonomike e shoqërore të Bashkisë Kamëz për një periudhe trevjeçare, i cili synon të ofrojë produkte të matshme që do të rezultojnë në procesin e zbatimit të tij.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Ky 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b</a:t>
            </a:r>
            <a:r>
              <a:rPr kumimoji="0" lang="sq-AL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uxhet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 bazohet në arritjet dhe rezultatet e viteve të mëparshme, sidomos në vitet 2007- 2011, duke rritur të ardhurat dhe duke përdorur fondet publike në mënyrë m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ë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 ekonomike.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Për hartimin e këtij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buxheti 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jemi bazuar në </a:t>
            </a:r>
            <a:r>
              <a:rPr kumimoji="0" lang="sq-AL" sz="1400" b="0" i="0" u="none" strike="noStrike" cap="none" normalizeH="0" baseline="0" dirty="0" err="1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radh</a:t>
            </a:r>
            <a:r>
              <a:rPr kumimoji="0" lang="en-US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ë</a:t>
            </a:r>
            <a:r>
              <a:rPr kumimoji="0" lang="sq-AL" sz="1400" b="0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 të parë në ligjin nr. 9936, datë 26.6.2008 “Për menaxhimin e sistemit buxhetor në Republikën e Shqipërisë”, ligj ky që përfaqëson një koncept shumë të zhvilluar dhe bashkëkohor të së drejtës buxhetore.</a:t>
            </a:r>
            <a:endParaRPr kumimoji="0" lang="en-US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  <a:p>
            <a:pPr marL="0" marR="0" lvl="0" indent="45720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sq-AL" sz="1400" b="1" i="0" u="none" strike="noStrike" cap="none" normalizeH="0" baseline="0" dirty="0" smtClean="0">
                <a:ln>
                  <a:noFill/>
                </a:ln>
                <a:solidFill>
                  <a:srgbClr val="000000"/>
                </a:solidFill>
                <a:effectLst/>
                <a:latin typeface="+mj-lt"/>
                <a:ea typeface="Times New Roman" pitchFamily="18" charset="0"/>
              </a:rPr>
              <a:t>Buxheti vjetor vendor bazohet në planin strategjik të zhvillimit të aprovuar nga këshilli. Në këto plane përkthehen qëllimet e tij të zhvillimit, objektivat dhe strategjitë në veprimtari konkrete për zbatimin e tyre.</a:t>
            </a:r>
            <a:endParaRPr kumimoji="0" lang="sq-AL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+mj-lt"/>
            </a:endParaRP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990600" y="533400"/>
          <a:ext cx="6172200" cy="2752725"/>
        </p:xfrm>
        <a:graphic>
          <a:graphicData uri="http://schemas.openxmlformats.org/drawingml/2006/table">
            <a:tbl>
              <a:tblPr/>
              <a:tblGrid>
                <a:gridCol w="838200"/>
                <a:gridCol w="958453"/>
                <a:gridCol w="1062632"/>
                <a:gridCol w="1300162"/>
                <a:gridCol w="987624"/>
                <a:gridCol w="1025129"/>
              </a:tblGrid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VITET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VLERA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Investimet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Shpenzimet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Investime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rgbClr val="FFFFFF"/>
                          </a:solidFill>
                          <a:latin typeface="Arial"/>
                        </a:rPr>
                        <a:t>Shpenzime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në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Funksionim</a:t>
                      </a:r>
                      <a:r>
                        <a:rPr lang="en-US" sz="1000" b="1" i="0" u="none" strike="noStrike" dirty="0" smtClean="0">
                          <a:solidFill>
                            <a:srgbClr val="FFFFFF"/>
                          </a:solidFill>
                          <a:latin typeface="Arial"/>
                        </a:rPr>
                        <a:t> </a:t>
                      </a:r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Vlerë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funks </a:t>
                      </a:r>
                      <a:r>
                        <a:rPr lang="en-US" sz="1000" b="1" i="0" u="none" strike="noStrike" dirty="0" err="1" smtClean="0">
                          <a:solidFill>
                            <a:srgbClr val="FFFFFF"/>
                          </a:solidFill>
                          <a:latin typeface="Arial"/>
                        </a:rPr>
                        <a:t>vlerë</a:t>
                      </a:r>
                      <a:endParaRPr lang="en-US" sz="1000" b="1" i="0" u="none" strike="noStrike" dirty="0">
                        <a:solidFill>
                          <a:srgbClr val="FFFFFF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1998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10,808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90.00%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 1,081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          9,727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1999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32,053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 3,846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28,207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18,035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80.00%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 3,607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14,428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34,369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 7,561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26,808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113,130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25.00%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75.00%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28,283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84,848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119,095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72.00%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33,347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 85,748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154,718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70.00%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 46,415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108,303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214,153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       68,529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145,624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>
                          <a:solidFill>
                            <a:schemeClr val="bg1"/>
                          </a:solidFill>
                          <a:latin typeface="Arial"/>
                        </a:rPr>
                        <a:t>Viti 2006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288,028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32.00%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68.00%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 dirty="0">
                          <a:latin typeface="Arial"/>
                        </a:rPr>
                        <a:t>       92,169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0" i="0" u="none" strike="noStrike">
                          <a:latin typeface="Arial"/>
                        </a:rPr>
                        <a:t>      195,859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365,860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42.00%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58.00%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153,661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212,199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526,335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46.00%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54.00%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      242,114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284,221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671,901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60.00%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40.00%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      405,307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266,594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611,722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58.30%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41.70%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      356,660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255,062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629,501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52.28%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47.72%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      329,103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300,398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1925">
                <a:tc>
                  <a:txBody>
                    <a:bodyPr/>
                    <a:lstStyle/>
                    <a:p>
                      <a:pPr algn="ctr" fontAlgn="b"/>
                      <a:r>
                        <a:rPr lang="en-US" sz="1000" b="1" i="0" u="none" strike="noStrike" dirty="0" err="1">
                          <a:solidFill>
                            <a:schemeClr val="bg1"/>
                          </a:solidFill>
                          <a:latin typeface="Arial"/>
                        </a:rPr>
                        <a:t>Viti</a:t>
                      </a:r>
                      <a:r>
                        <a:rPr lang="en-US" sz="1000" b="1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 2012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707,415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>
                          <a:solidFill>
                            <a:srgbClr val="0070C0"/>
                          </a:solidFill>
                          <a:latin typeface="Arial"/>
                        </a:rPr>
                        <a:t>59.24%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40.76%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419,073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1000" b="1" i="0" u="none" strike="noStrike" dirty="0">
                          <a:solidFill>
                            <a:srgbClr val="0070C0"/>
                          </a:solidFill>
                          <a:latin typeface="Arial"/>
                        </a:rPr>
                        <a:t>      288,342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3" name="Chart 2"/>
          <p:cNvGraphicFramePr>
            <a:graphicFrameLocks/>
          </p:cNvGraphicFramePr>
          <p:nvPr/>
        </p:nvGraphicFramePr>
        <p:xfrm>
          <a:off x="152400" y="3810000"/>
          <a:ext cx="8839200" cy="28860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/>
          <p:cNvSpPr txBox="1"/>
          <p:nvPr/>
        </p:nvSpPr>
        <p:spPr>
          <a:xfrm flipH="1">
            <a:off x="0" y="0"/>
            <a:ext cx="9144000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it-IT" sz="1600" b="1" dirty="0" smtClean="0">
                <a:latin typeface="Arial"/>
              </a:rPr>
              <a:t>BUXHETI I </a:t>
            </a:r>
            <a:r>
              <a:rPr lang="it-IT" sz="1600" b="1" dirty="0" smtClean="0">
                <a:latin typeface="Arial"/>
              </a:rPr>
              <a:t>BASHKISË </a:t>
            </a:r>
            <a:r>
              <a:rPr lang="it-IT" sz="1600" b="1" dirty="0" smtClean="0">
                <a:latin typeface="Arial"/>
              </a:rPr>
              <a:t>I MIRATUAR </a:t>
            </a:r>
            <a:r>
              <a:rPr lang="it-IT" sz="1600" b="1" dirty="0" smtClean="0">
                <a:latin typeface="Arial"/>
              </a:rPr>
              <a:t>NË KËSHILLIN </a:t>
            </a:r>
            <a:r>
              <a:rPr lang="it-IT" sz="1600" b="1" dirty="0" smtClean="0">
                <a:latin typeface="Arial"/>
              </a:rPr>
              <a:t>BASHKIAK </a:t>
            </a:r>
            <a:r>
              <a:rPr lang="it-IT" sz="1600" b="1" dirty="0" smtClean="0">
                <a:latin typeface="Arial"/>
              </a:rPr>
              <a:t>NË </a:t>
            </a:r>
            <a:r>
              <a:rPr lang="it-IT" sz="1600" b="1" dirty="0" smtClean="0">
                <a:latin typeface="Arial"/>
              </a:rPr>
              <a:t>VITE</a:t>
            </a:r>
            <a:endParaRPr lang="it-IT" sz="1600" b="1" dirty="0">
              <a:latin typeface="Arial"/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1295400" y="304800"/>
          <a:ext cx="6629400" cy="6166694"/>
        </p:xfrm>
        <a:graphic>
          <a:graphicData uri="http://schemas.openxmlformats.org/drawingml/2006/table">
            <a:tbl>
              <a:tblPr/>
              <a:tblGrid>
                <a:gridCol w="252194"/>
                <a:gridCol w="2681325"/>
                <a:gridCol w="1356192"/>
                <a:gridCol w="641862"/>
                <a:gridCol w="859627"/>
                <a:gridCol w="838200"/>
              </a:tblGrid>
              <a:tr h="192729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Nr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EMËRTIMI  I  OBJEKTIT  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Përmasat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Financuar 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Financuar 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92729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2012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2013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Totali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Blerje printera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2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Pa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j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isje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t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ndryshme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3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Blerje kondicioner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4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Blerje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k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ompjuterash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5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Mobilim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pallatit t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kulturës +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foni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(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kontrate)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24,029,280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24,029,280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6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Lyerje e pallateve n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b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ulev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a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rdin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Qendër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-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Laknas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62,237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62,237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7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Lyerje e pallateve parafabrikate n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Kam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z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1,495,166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1,495,166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8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Rikonstr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.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f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asadash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pallatet me tulla bardha rruga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Çerkez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154,036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154,036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9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Rikonstr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.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f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as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adash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pallatet me tulla bardha rruga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Çerkez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(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)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24,337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24,337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10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Mbik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qyr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 kolaudues pallati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kultur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(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pjes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risht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)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11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Blerje pompe zhyt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240,735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240,735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12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Blerje elektromotor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p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r pompat e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uj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sjell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sit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85,000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85,000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13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Projekti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mbetjeve urbane IPA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Times New Roman"/>
                        </a:rPr>
                        <a:t> </a:t>
                      </a:r>
                      <a:endParaRPr lang="sq-AL" sz="900" b="1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6,000,000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14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T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tjera pa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j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is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j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Times New Roman"/>
                        </a:rPr>
                        <a:t> </a:t>
                      </a:r>
                      <a:endParaRPr lang="sq-AL" sz="900" b="1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480,000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15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Projekti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mbetjeve urbane IPA blerje makineri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sh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(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vler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en-US" sz="900" b="0" i="0" u="none" strike="noStrike" baseline="0" noProof="0" dirty="0" smtClean="0">
                          <a:latin typeface="Bookman Old Style"/>
                        </a:rPr>
                        <a:t> e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plot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)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Times New Roman"/>
                        </a:rPr>
                        <a:t> </a:t>
                      </a:r>
                      <a:endParaRPr lang="sq-AL" sz="900" b="1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4,410,000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24,990,000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29,400,000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SHUMA I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39,300,791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24,990,000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64,290,791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Projekt pallati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 s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portit 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5,364,000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5,364,000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SHUMA II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5,364,000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5,364,000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1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Projekt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s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injalistik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rruge vertikale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157,200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157,200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Bookman Old Style"/>
                        </a:rPr>
                        <a:t>2</a:t>
                      </a:r>
                      <a:endParaRPr lang="sq-AL" sz="9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Projekt 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s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injalistik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rruge horizontale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158,000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158,000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SHUMA III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315,200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315,200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FBFB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Dhoma  sh</a:t>
                      </a:r>
                      <a:r>
                        <a:rPr lang="en-US" sz="9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rbimi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Bookman Old Style"/>
                        </a:rPr>
                        <a:t>futb</a:t>
                      </a:r>
                      <a:r>
                        <a:rPr lang="en-US" sz="900" b="0" i="0" u="none" strike="noStrike" noProof="0" dirty="0" err="1" smtClean="0">
                          <a:latin typeface="Bookman Old Style"/>
                        </a:rPr>
                        <a:t>olli</a:t>
                      </a:r>
                      <a:r>
                        <a:rPr lang="sq-AL" sz="900" b="0" i="0" u="none" strike="noStrike" noProof="0" dirty="0" smtClean="0">
                          <a:latin typeface="Bookman Old Style"/>
                        </a:rPr>
                        <a:t> Laknas e Valias</a:t>
                      </a:r>
                      <a:endParaRPr lang="sq-AL" sz="9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2,453,242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2,453,242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Ndertim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l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ulishte  tek tregu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,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l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agj</a:t>
                      </a:r>
                      <a:r>
                        <a:rPr lang="en-US" sz="900" b="0" i="0" u="none" strike="noStrike" noProof="0" dirty="0" err="1" smtClean="0">
                          <a:latin typeface="Arial"/>
                        </a:rPr>
                        <a:t>ja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nr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.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1 Kam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z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89,834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89,834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3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Arial"/>
                        </a:rPr>
                        <a:t>Blerje 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p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em</a:t>
                      </a:r>
                      <a:r>
                        <a:rPr lang="en-US" sz="900" b="0" i="0" u="none" strike="noStrike" noProof="0" dirty="0" err="1" smtClean="0">
                          <a:latin typeface="Arial"/>
                        </a:rPr>
                        <a:t>ësh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dekorative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larta 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shkurtra+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gjelb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.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9,639,360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9,639,360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4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Gjelb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rim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12,000,000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12,000,000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5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Nd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rtim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Arial"/>
                        </a:rPr>
                        <a:t>shkall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t ballore t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 stadiumit 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“</a:t>
                      </a:r>
                      <a:r>
                        <a:rPr lang="sq-AL" sz="900" b="0" i="0" u="none" strike="noStrike" noProof="0" dirty="0" smtClean="0">
                          <a:latin typeface="Arial"/>
                        </a:rPr>
                        <a:t>Kamza</a:t>
                      </a:r>
                      <a:r>
                        <a:rPr lang="en-US" sz="900" b="0" i="0" u="none" strike="noStrike" noProof="0" dirty="0" smtClean="0">
                          <a:latin typeface="Arial"/>
                        </a:rPr>
                        <a:t>”</a:t>
                      </a:r>
                      <a:endParaRPr lang="sq-AL" sz="9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22,703,541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1,194,923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23,898,464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20043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Bookman Old Style"/>
                        </a:rPr>
                        <a:t> </a:t>
                      </a:r>
                      <a:endParaRPr lang="sq-AL" sz="900" b="1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dirty="0" smtClean="0">
                          <a:latin typeface="Bookman Old Style"/>
                        </a:rPr>
                        <a:t>SHUMA IV</a:t>
                      </a:r>
                      <a:endParaRPr lang="sq-AL" sz="900" b="1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46,885,977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1,194,923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dirty="0" smtClean="0">
                          <a:latin typeface="Arial"/>
                        </a:rPr>
                        <a:t>48,080,900</a:t>
                      </a:r>
                      <a:endParaRPr lang="sq-AL" sz="900" b="1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228600"/>
          <a:ext cx="8305801" cy="6400797"/>
        </p:xfrm>
        <a:graphic>
          <a:graphicData uri="http://schemas.openxmlformats.org/drawingml/2006/table">
            <a:tbl>
              <a:tblPr/>
              <a:tblGrid>
                <a:gridCol w="228599"/>
                <a:gridCol w="3810000"/>
                <a:gridCol w="2057400"/>
                <a:gridCol w="609600"/>
                <a:gridCol w="609600"/>
                <a:gridCol w="990602"/>
              </a:tblGrid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1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Ndërtim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Faik Konica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,  Zall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-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Mnerr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(L=215,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b=5,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btr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=1)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 (L=215,b=5,btr=1)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3,458,893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5,188,336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8,647,229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Selisht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a”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Bathore 6 (L=570,b=5,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btr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=1)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 (L=570,b=5,btr=1)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8,138,770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12,208,155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20,346,925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Ndërtim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Shkumbini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,</a:t>
                      </a:r>
                      <a:r>
                        <a:rPr lang="en-US" sz="800" b="0" i="0" u="none" strike="noStrike" baseline="0" noProof="0" dirty="0" smtClean="0">
                          <a:latin typeface="Bookman Old Style"/>
                        </a:rPr>
                        <a:t> 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Bogova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Valias I Ri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(L=415, b=5,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btr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=1)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(L=415, b=5, btr=1)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5,903,724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8,855,587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14,759,311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4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Ndërtim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Tokio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l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agj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j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nr.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4 Kamëz (L=524, b=5,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btr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=1)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(L=524, b=5,btr=1)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6,858,147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10,282,221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17,140,368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5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Ndërtim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Athina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lagj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ja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nr.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2 Kam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z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L=252 ml, B=4.2 m, b=3.7 m, 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208,825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208,825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6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Hapje dhe zhavorrim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rrug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sh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8,041,870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8,041,870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7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Ndërtim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2 Prill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 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vazhdim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,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Bathore 2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L=323 ml, B=6 m, b=5 m, bank (2x0.5)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5,029,312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5,029,312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9184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8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NATO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en-US" sz="800" b="0" i="0" u="none" strike="noStrike" baseline="0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baseline="0" noProof="0" dirty="0" err="1" smtClean="0">
                          <a:latin typeface="Bookman Old Style"/>
                        </a:rPr>
                        <a:t>vazhdim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Valias 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Ri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L=604 ml, B=5.5 m, b=4.5 m, bank (2x0.5)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7,315,612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7,315,612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9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Shtylla 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,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r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ruga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Kongresi 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Dibr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Bathore 7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L=933 ml, B=10 m,b=6 m btr=1.5m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36,604,974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1,926,577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38,531,551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10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 "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Zyrih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"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l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agj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ja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nr.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2 Kamëz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L=338 ml, B=7 m,b=4.2 m 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5,511,318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5,511,318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11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Kontrat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 "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Zyrih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"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l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agj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ja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nr.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2 Kam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z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990,447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990,447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12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''Alban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t''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lagj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ja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nr.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3 Kamëz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L=570 ml,B=12 ml, b=8 m, btr = 1.5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24,939,780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1,964,942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26,904,722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13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"Martin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Cam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aj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" Bathore 6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L=634 ml,B=6 ml, b=5 m, 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7,517,324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7,517,324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14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rrugaKompleksi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Sportiv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Çerkez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Kamëz 1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L=755 ml,B=10 ml, b=7 m, btr = 2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33,093,872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33,093,872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15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.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r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ruga</a:t>
                      </a:r>
                      <a:r>
                        <a:rPr lang="en-US" sz="800" b="0" i="0" u="none" strike="noStrike" baseline="0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Kompleksi Sportiv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Çerkez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Kam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ëz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1(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kontr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) rruga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Londer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10,608,123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558,322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11,166,445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16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Lunxhëria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Laknas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L=812 ml, b=6 m, btr = 1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20,052,657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1,687,383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21,740,040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17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k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ryq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zim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Kamëz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-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Laknas "Skënderbeu"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L=150 m,B=16 m, b=10 m.btr=2.5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8,891,435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8,891,435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18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r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ruga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"Gramshi"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Frutikultur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L=200 ml,B=7 ml, b=4.6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5,288,880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428,968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5,717,848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19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"Kongresi 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Manastirit" Kam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ëz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-Q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end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r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L=490 ml,B=8.5 ml, b=4.5 m. btr=1.5 m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9,653,540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639,660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10,293,200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20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Rik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.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rruga 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Q.Kam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z 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Çerkez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 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rrethrrot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.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</a:t>
                      </a:r>
                      <a:r>
                        <a:rPr lang="en-US" sz="800" b="0" i="0" u="none" strike="noStrike" noProof="0" dirty="0" err="1" smtClean="0">
                          <a:latin typeface="Arial"/>
                        </a:rPr>
                        <a:t>ruga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Berisha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(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kontr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)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18,147,080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11,852,920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30,000,000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21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rruga "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Gjinaj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" +"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Co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Plan" Bathore 1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4,906,948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4,906,948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22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kontrate 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n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dërtim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rruga "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Gjinaj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" +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"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Co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Plan" Bathore 2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1,505,330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1,505,330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23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rruga "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Ostreni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" Bathore 5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L=293 ml,B=6 ml, b=5 m. 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2,408,046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2,408,046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24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Onufri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Frutikultur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1,148,866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1,148,866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25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Onufri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Frutikultur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(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kontrate)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3,551,774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3,551,774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26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Hapje dhe zhavorrim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rrug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sh (5% </a:t>
                      </a:r>
                      <a:r>
                        <a:rPr lang="en-US" sz="800" b="0" i="0" u="none" strike="noStrike" noProof="0" dirty="0" err="1" smtClean="0">
                          <a:latin typeface="Bookman Old Style"/>
                        </a:rPr>
                        <a:t>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2010)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518,780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518,780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27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 rruga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lagj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j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a "Reçi"  Bathore 1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778,420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778,420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28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"2 Prilli" Bathore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+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rryli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1,260,273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1,260,273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29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 "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Selisht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a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" Bathore 6 (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Rukaj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+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Padre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Zef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)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460,118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460,118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30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Haki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Stermilli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Bathore 6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676,958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676,958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31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Merkuri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Bathore 7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281,703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281,703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32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"Ismail Qemali" Bathore 5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354,386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354,386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33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Sistemim + asfaltim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b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ulevardi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Qend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r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-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Laknas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652,075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652,075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34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Plepat e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Bruk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+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 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Ma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ç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erata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Laknas+ 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shtes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1,583,553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1,583,553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35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Supervizion kolaudim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5,000,000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5,000,000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36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r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ruga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"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Kuk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si"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539,935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539,935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2471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Bookman Old Style"/>
                        </a:rPr>
                        <a:t>37</a:t>
                      </a:r>
                      <a:endParaRPr lang="sq-AL" sz="800" b="0" i="0" u="none" strike="noStrike" noProof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Nd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Bookman Old Style"/>
                        </a:rPr>
                        <a:t>rtim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 rruga 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“</a:t>
                      </a:r>
                      <a:r>
                        <a:rPr lang="sq-AL" sz="800" b="0" i="0" u="none" strike="noStrike" noProof="0" dirty="0" smtClean="0">
                          <a:latin typeface="Bookman Old Style"/>
                        </a:rPr>
                        <a:t>Jon</a:t>
                      </a:r>
                      <a:r>
                        <a:rPr lang="en-US" sz="800" b="0" i="0" u="none" strike="noStrike" noProof="0" dirty="0" smtClean="0">
                          <a:latin typeface="Bookman Old Style"/>
                        </a:rPr>
                        <a:t>”</a:t>
                      </a:r>
                      <a:endParaRPr lang="sq-AL" sz="800" b="0" i="0" u="none" strike="noStrike" noProof="0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7,295,048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7,295,048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381000"/>
          <a:ext cx="8077200" cy="6051547"/>
        </p:xfrm>
        <a:graphic>
          <a:graphicData uri="http://schemas.openxmlformats.org/drawingml/2006/table">
            <a:tbl>
              <a:tblPr/>
              <a:tblGrid>
                <a:gridCol w="304800"/>
                <a:gridCol w="4419600"/>
                <a:gridCol w="914400"/>
                <a:gridCol w="838200"/>
                <a:gridCol w="762000"/>
                <a:gridCol w="838200"/>
              </a:tblGrid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38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Monarkia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818,747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818,747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39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Asfaltim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Adem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Jashari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Laknas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438,540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438,540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Nju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Jorku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Kamza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358,059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358,059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900" b="0" i="0" u="none" strike="noStrike" dirty="0" smtClean="0">
                          <a:latin typeface="Bookman Old Style"/>
                        </a:rPr>
                        <a:t>Ndërtim </a:t>
                      </a:r>
                      <a:r>
                        <a:rPr lang="nn-NO" sz="900" b="0" i="0" u="none" strike="noStrike" dirty="0">
                          <a:latin typeface="Bookman Old Style"/>
                        </a:rPr>
                        <a:t>rruga "Gjeneve"+seg 1+seg 2, Kamza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579,640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579,640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nn-NO" sz="900" b="0" i="0" u="none" strike="noStrike" dirty="0" smtClean="0">
                          <a:latin typeface="Bookman Old Style"/>
                        </a:rPr>
                        <a:t>Ndërtim </a:t>
                      </a:r>
                      <a:r>
                        <a:rPr lang="nn-NO" sz="900" b="0" i="0" u="none" strike="noStrike" dirty="0">
                          <a:latin typeface="Bookman Old Style"/>
                        </a:rPr>
                        <a:t>rruga "Brukseli" </a:t>
                      </a:r>
                      <a:r>
                        <a:rPr lang="nn-NO" sz="900" b="0" i="0" u="none" strike="noStrike" dirty="0" smtClean="0">
                          <a:latin typeface="Bookman Old Style"/>
                        </a:rPr>
                        <a:t>Kamëz </a:t>
                      </a:r>
                      <a:r>
                        <a:rPr lang="nn-NO" sz="9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458,172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458,172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Asfaltim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Parisi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Kamëz 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380,745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380,745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31232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4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(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nga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Q.shënd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nr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3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deri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rrugën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e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Zall-Harrit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202,740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202,740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9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Asfaltim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,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nr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. 4 (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vazhdim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519,900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519,900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45929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da-DK" sz="900" b="0" i="0" u="none" strike="noStrike" dirty="0">
                          <a:latin typeface="Bookman Old Style"/>
                        </a:rPr>
                        <a:t>Asfaltim  vazhdim </a:t>
                      </a:r>
                      <a:r>
                        <a:rPr lang="da-DK" sz="900" b="0" i="0" u="none" strike="noStrike" dirty="0" smtClean="0">
                          <a:latin typeface="Bookman Old Style"/>
                        </a:rPr>
                        <a:t>i rrugës së shkollës «Kamza </a:t>
                      </a:r>
                      <a:r>
                        <a:rPr lang="da-DK" sz="900" b="0" i="0" u="none" strike="noStrike" dirty="0">
                          <a:latin typeface="Bookman Old Style"/>
                        </a:rPr>
                        <a:t>e </a:t>
                      </a:r>
                      <a:r>
                        <a:rPr lang="da-DK" sz="900" b="0" i="0" u="none" strike="noStrike" dirty="0" smtClean="0">
                          <a:latin typeface="Bookman Old Style"/>
                        </a:rPr>
                        <a:t>Re» </a:t>
                      </a:r>
                      <a:endParaRPr lang="da-DK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53,500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53,500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Rikon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9-vjeçare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e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Tropojanëve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67,925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67,925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Rikon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9-vjeçare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5          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19,487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19,487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Rikon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9-vjeçare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6           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164,710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164,710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Rikon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9-vjeçare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2 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+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Urë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   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51,748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51,748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Rikon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9-vjeçare Bulçesh                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107,009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107,009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Laknas -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Domje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278,622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278,622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Frutikulturë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,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Gramshiotëve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solidFill>
                            <a:srgbClr val="FF0000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386,134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386,134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-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Aksi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Institut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-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Bulçesh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273,900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273,900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Rikons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Laknas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-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shkolla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9-vjeçare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Laknas 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302,023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302,023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Det.nga 06 Rik rruga Zall-Mner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274,784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274,784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>
                          <a:latin typeface="Bookman Old Style"/>
                        </a:rPr>
                        <a:t>Det.nga 06 Rik rruga Bathore 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91,993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91,993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 smtClean="0">
                          <a:latin typeface="Bookman Old Style"/>
                        </a:rPr>
                        <a:t>Ndërtim </a:t>
                      </a:r>
                      <a:r>
                        <a:rPr lang="pt-BR" sz="900" b="0" i="0" u="none" strike="noStrike" dirty="0">
                          <a:latin typeface="Bookman Old Style"/>
                        </a:rPr>
                        <a:t>rruga </a:t>
                      </a:r>
                      <a:r>
                        <a:rPr lang="pt-BR" sz="900" b="0" i="0" u="none" strike="noStrike" dirty="0" smtClean="0">
                          <a:latin typeface="Bookman Old Style"/>
                        </a:rPr>
                        <a:t>“Azem Galica” Frutikulturë</a:t>
                      </a:r>
                      <a:endParaRPr lang="pt-BR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3,067,537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3,067,537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Nd.rruga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Lidhja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Prizrenit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Barhore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1+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seg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. 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Vëllazërimi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845,171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845,171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Brezaret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Frutikulturë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358,404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358,404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Saturni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Bulçesh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773,169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773,169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Rruget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Qendër-Valias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(“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Pjeshkorja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 + 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Velipojë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”)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233,025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233,025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t-BR" sz="900" b="0" i="0" u="none" strike="noStrike" dirty="0">
                          <a:latin typeface="Bookman Old Style"/>
                        </a:rPr>
                        <a:t>Asfaltim rruga "</a:t>
                      </a:r>
                      <a:r>
                        <a:rPr lang="pt-BR" sz="900" b="0" i="0" u="none" strike="noStrike" dirty="0" smtClean="0">
                          <a:latin typeface="Bookman Old Style"/>
                        </a:rPr>
                        <a:t>Arras” + “Horizonti” Bathore  </a:t>
                      </a:r>
                      <a:r>
                        <a:rPr lang="pt-BR" sz="900" b="0" i="0" u="none" strike="noStrike" dirty="0">
                          <a:latin typeface="Bookman Old Style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554,751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554,751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Mbikalim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rrugën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kryesore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10,735,448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565,023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11,300,471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vazhdim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“Jon”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kontrate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2,256,250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2,256,250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SHUMA V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283,828,929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56,158,094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339,987,023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Studim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fizibiliteti+projekt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zbatim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faza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parë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për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Ujsjellësin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Kamëz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3,508,800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3,508,800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Bookman Old Style"/>
                        </a:rPr>
                        <a:t>SHUMA VI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latin typeface="Arial"/>
                        </a:rPr>
                        <a:t>3,508,800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3,508,800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2643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tek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Drini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”, 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Zana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”,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1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, 2, 3, 4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L=1120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7,432,387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11,148,580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18,580,967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Lura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 + KUZ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e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lagjes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Lura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1,391,833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1,391,833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7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“7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Marsi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”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916,231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916,231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+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Gramshiotëve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2,837,656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2,837,656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68628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5 (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vazhdim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) KUZ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873,605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latin typeface="Arial"/>
                        </a:rPr>
                        <a:t>873,605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e 1"/>
          <p:cNvGraphicFramePr>
            <a:graphicFrameLocks noGrp="1"/>
          </p:cNvGraphicFramePr>
          <p:nvPr/>
        </p:nvGraphicFramePr>
        <p:xfrm>
          <a:off x="304800" y="1121618"/>
          <a:ext cx="8153400" cy="4440982"/>
        </p:xfrm>
        <a:graphic>
          <a:graphicData uri="http://schemas.openxmlformats.org/drawingml/2006/table">
            <a:tbl>
              <a:tblPr/>
              <a:tblGrid>
                <a:gridCol w="218970"/>
                <a:gridCol w="3336067"/>
                <a:gridCol w="1245563"/>
                <a:gridCol w="838200"/>
                <a:gridCol w="1136380"/>
                <a:gridCol w="1378220"/>
              </a:tblGrid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Klos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36,800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36,800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"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Korça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Laknas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53,633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53,633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e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Zanave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 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78,176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78,176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1 segment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lidhës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65,394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65,394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Bookman Old Style"/>
                        </a:rPr>
                        <a:t>10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KUZ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Laknas (det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. 06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297,100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297,100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Bookman Old Style"/>
                        </a:rPr>
                        <a:t>Rik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.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Ujësjellës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Zall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-Mner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124,100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124,100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12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 smtClean="0">
                          <a:latin typeface="Bookman Old Style"/>
                        </a:rPr>
                        <a:t>KUZ lagjja «Lura» </a:t>
                      </a:r>
                      <a:r>
                        <a:rPr lang="sv-SE" sz="900" b="0" i="0" u="none" strike="noStrike" dirty="0">
                          <a:latin typeface="Bookman Old Style"/>
                        </a:rPr>
                        <a:t>Laknas 3 (det,07)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107,865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107,865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Laknas </a:t>
                      </a:r>
                      <a:r>
                        <a:rPr lang="en-US" sz="900" b="0" i="0" u="none" strike="noStrike" dirty="0" err="1">
                          <a:latin typeface="Bookman Old Style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Shllak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421,274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421,274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14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smtClean="0">
                          <a:latin typeface="Bookman Old Style"/>
                        </a:rPr>
                        <a:t>KUZ 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lagjja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 “</a:t>
                      </a:r>
                      <a:r>
                        <a:rPr lang="en-US" sz="900" b="0" i="0" u="none" strike="noStrike" dirty="0" err="1" smtClean="0">
                          <a:latin typeface="Bookman Old Style"/>
                        </a:rPr>
                        <a:t>Lura</a:t>
                      </a:r>
                      <a:r>
                        <a:rPr lang="en-US" sz="900" b="0" i="0" u="none" strike="noStrike" dirty="0" smtClean="0">
                          <a:latin typeface="Bookman Old Style"/>
                        </a:rPr>
                        <a:t>” </a:t>
                      </a:r>
                      <a:endParaRPr lang="en-US" sz="900" b="0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107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tek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"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Ismail Qemali"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5 (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kontrate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70,098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70,098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214774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16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tek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"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Merkuri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"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Bathore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7 (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kontrate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55,667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55,667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3107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tek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rruga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“Azem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Galica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”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Frutikulturë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(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kontrate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2,079,308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2,079,308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Ndërtim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KUZ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rruga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“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Monarkia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” 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(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kontrate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)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162,118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162,118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19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Mbikëqyrës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kolaudues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KUZ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750,000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750,000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</a:tr>
              <a:tr h="187003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SHUMA  VI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17,823,245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11,148,580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latin typeface="Arial"/>
                        </a:rPr>
                        <a:t>28,971,825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latin typeface="Bookman Old Style"/>
                        </a:rPr>
                        <a:t>Projekt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latin typeface="Bookman Old Style"/>
                        </a:rPr>
                        <a:t>i</a:t>
                      </a:r>
                      <a:r>
                        <a:rPr lang="en-US" sz="900" b="1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>
                          <a:latin typeface="Bookman Old Style"/>
                        </a:rPr>
                        <a:t>adoptuar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latin typeface="Bookman Old Style"/>
                        </a:rPr>
                        <a:t>shkolla</a:t>
                      </a:r>
                      <a:r>
                        <a:rPr lang="en-US" sz="900" b="1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latin typeface="Bookman Old Style"/>
                        </a:rPr>
                        <a:t>në</a:t>
                      </a:r>
                      <a:r>
                        <a:rPr lang="en-US" sz="900" b="1" i="0" u="none" strike="noStrike" dirty="0" smtClean="0"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latin typeface="Bookman Old Style"/>
                        </a:rPr>
                        <a:t>lagjen</a:t>
                      </a:r>
                      <a:r>
                        <a:rPr lang="en-US" sz="900" b="1" i="0" u="none" strike="noStrike" dirty="0" smtClean="0">
                          <a:latin typeface="Bookman Old Style"/>
                        </a:rPr>
                        <a:t> nr. </a:t>
                      </a:r>
                      <a:r>
                        <a:rPr lang="en-US" sz="900" b="1" i="0" u="none" strike="noStrike" dirty="0">
                          <a:latin typeface="Bookman Old Style"/>
                        </a:rPr>
                        <a:t>4 </a:t>
                      </a:r>
                      <a:r>
                        <a:rPr lang="en-US" sz="900" b="1" i="0" u="none" strike="noStrike" dirty="0" smtClean="0">
                          <a:latin typeface="Bookman Old Style"/>
                        </a:rPr>
                        <a:t>Kamëz</a:t>
                      </a:r>
                      <a:endParaRPr lang="en-US" sz="900" b="1" i="0" u="none" strike="noStrike" dirty="0">
                        <a:latin typeface="Bookman Old Style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>
                          <a:latin typeface="Arial"/>
                        </a:rPr>
                        <a:t>473,600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473,600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1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900" b="0" i="0" u="none" strike="noStrike" dirty="0">
                          <a:latin typeface="Arial"/>
                        </a:rPr>
                        <a:t>Sistemim </a:t>
                      </a:r>
                      <a:r>
                        <a:rPr lang="it-IT" sz="900" b="0" i="0" u="none" strike="noStrike" dirty="0" smtClean="0">
                          <a:latin typeface="Arial"/>
                        </a:rPr>
                        <a:t>i </a:t>
                      </a:r>
                      <a:r>
                        <a:rPr lang="it-IT" sz="900" b="0" i="0" u="none" strike="noStrike" dirty="0">
                          <a:latin typeface="Arial"/>
                        </a:rPr>
                        <a:t>shkollave </a:t>
                      </a:r>
                      <a:r>
                        <a:rPr lang="it-IT" sz="900" b="0" i="0" u="none" strike="noStrike" dirty="0" smtClean="0">
                          <a:latin typeface="Arial"/>
                        </a:rPr>
                        <a:t>në Bathore </a:t>
                      </a:r>
                      <a:r>
                        <a:rPr lang="it-IT" sz="900" b="0" i="0" u="none" strike="noStrike" dirty="0">
                          <a:latin typeface="Arial"/>
                        </a:rPr>
                        <a:t>1</a:t>
                      </a:r>
                      <a:r>
                        <a:rPr lang="it-IT" sz="900" b="0" i="0" u="none" strike="noStrike" dirty="0" smtClean="0">
                          <a:latin typeface="Arial"/>
                        </a:rPr>
                        <a:t>, 2, 3 </a:t>
                      </a:r>
                      <a:r>
                        <a:rPr lang="it-IT" sz="900" b="0" i="0" u="none" strike="noStrike" dirty="0">
                          <a:latin typeface="Arial"/>
                        </a:rPr>
                        <a:t>+ Laknas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228,492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228,492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2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ndryshme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arsimi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400,000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400,000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310787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3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>
                          <a:latin typeface="Arial"/>
                        </a:rPr>
                        <a:t>Ndertim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shkolla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9-vjeçare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Valias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i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>
                          <a:latin typeface="Arial"/>
                        </a:rPr>
                        <a:t>Ri</a:t>
                      </a:r>
                      <a:r>
                        <a:rPr lang="en-US" sz="900" b="0" i="0" u="none" strike="noStrike" dirty="0">
                          <a:latin typeface="Arial"/>
                        </a:rPr>
                        <a:t> (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shtesë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kontrate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)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703,867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703,867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4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 err="1" smtClean="0">
                          <a:latin typeface="Arial"/>
                        </a:rPr>
                        <a:t>Për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vënien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në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efiçencë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plotë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të</a:t>
                      </a:r>
                      <a:r>
                        <a:rPr lang="en-US" sz="900" b="0" i="0" u="none" strike="noStrike" dirty="0" smtClean="0">
                          <a:latin typeface="Arial"/>
                        </a:rPr>
                        <a:t> </a:t>
                      </a:r>
                      <a:r>
                        <a:rPr lang="en-US" sz="900" b="0" i="0" u="none" strike="noStrike" dirty="0" err="1" smtClean="0">
                          <a:latin typeface="Arial"/>
                        </a:rPr>
                        <a:t>shkollës</a:t>
                      </a:r>
                      <a:endParaRPr lang="en-US" sz="900" b="0" i="0" u="none" strike="noStrike" dirty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>
                          <a:latin typeface="Arial"/>
                        </a:rPr>
                        <a:t>5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900" b="0" i="0" u="none" strike="noStrike" dirty="0">
                          <a:latin typeface="Bookman Old Style"/>
                        </a:rPr>
                        <a:t>Blerje dyer druri </a:t>
                      </a:r>
                      <a:r>
                        <a:rPr lang="sv-SE" sz="900" b="0" i="0" u="none" strike="noStrike" dirty="0" smtClean="0">
                          <a:latin typeface="Bookman Old Style"/>
                        </a:rPr>
                        <a:t>për </a:t>
                      </a:r>
                      <a:r>
                        <a:rPr lang="sv-SE" sz="900" b="0" i="0" u="none" strike="noStrike" dirty="0">
                          <a:latin typeface="Bookman Old Style"/>
                        </a:rPr>
                        <a:t>shkollat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>
                          <a:latin typeface="Arial"/>
                        </a:rPr>
                        <a:t>480,000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70205">
                <a:tc>
                  <a:txBody>
                    <a:bodyPr/>
                    <a:lstStyle/>
                    <a:p>
                      <a:pPr algn="ctr" fontAlgn="b"/>
                      <a:r>
                        <a:rPr lang="en-US" sz="900" b="0" i="0" u="none" strike="noStrike" dirty="0"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>
                          <a:latin typeface="Bookman Old Style"/>
                        </a:rPr>
                        <a:t>SHUMA  VII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1,812,359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0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8D8D8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1" i="0" u="none" strike="noStrike" dirty="0">
                          <a:latin typeface="Arial"/>
                        </a:rPr>
                        <a:t>1,812,359</a:t>
                      </a: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0C0C0"/>
                    </a:solidFill>
                  </a:tcPr>
                </a:tc>
              </a:tr>
              <a:tr h="213359"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1" i="0" u="none" strike="noStrike" dirty="0" err="1">
                          <a:solidFill>
                            <a:schemeClr val="bg1"/>
                          </a:solidFill>
                          <a:latin typeface="Bookman Old Style"/>
                        </a:rPr>
                        <a:t>Shuma</a:t>
                      </a:r>
                      <a:r>
                        <a:rPr lang="en-US" sz="900" b="1" i="0" u="none" strike="noStrike" dirty="0">
                          <a:solidFill>
                            <a:schemeClr val="bg1"/>
                          </a:solidFill>
                          <a:latin typeface="Bookman Old Style"/>
                        </a:rPr>
                        <a:t> </a:t>
                      </a:r>
                      <a:r>
                        <a:rPr lang="en-US" sz="900" b="1" i="0" u="none" strike="noStrike" dirty="0" err="1" smtClean="0">
                          <a:solidFill>
                            <a:schemeClr val="bg1"/>
                          </a:solidFill>
                          <a:latin typeface="Bookman Old Style"/>
                        </a:rPr>
                        <a:t>investime</a:t>
                      </a:r>
                      <a:r>
                        <a:rPr lang="en-US" sz="900" b="1" i="0" u="none" strike="noStrike" dirty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  bashkia </a:t>
                      </a:r>
                      <a:endParaRPr lang="en-US" sz="900" b="1" i="0" u="none" strike="noStrike" dirty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399,312,900.58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93,491,597.42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US" sz="900" b="0" i="0" u="none" strike="noStrike" dirty="0">
                          <a:solidFill>
                            <a:schemeClr val="bg1"/>
                          </a:solidFill>
                          <a:latin typeface="Arial"/>
                        </a:rPr>
                        <a:t>492,804,498.00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219200" y="1371600"/>
          <a:ext cx="7162800" cy="1905002"/>
        </p:xfrm>
        <a:graphic>
          <a:graphicData uri="http://schemas.openxmlformats.org/drawingml/2006/table">
            <a:tbl>
              <a:tblPr/>
              <a:tblGrid>
                <a:gridCol w="258119"/>
                <a:gridCol w="5284645"/>
                <a:gridCol w="1620036"/>
              </a:tblGrid>
              <a:tr h="16323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Arial"/>
                        </a:rPr>
                        <a:t>Nr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                           Emërtimi  i projektit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Vlera 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lekë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  <a:tr h="1997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1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Ndërtim</a:t>
                      </a:r>
                      <a:r>
                        <a:rPr lang="en-US" sz="900" b="0" i="0" u="none" strike="noStrike" baseline="0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i rrugës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kryesore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loti nr.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1 (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B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ulevardi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Blu)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477,000,000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2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Ndërtim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i rrugës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kryesore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loti nr.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2 (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B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ulevardi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Blu)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320,000,000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99718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3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Ndërtim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i rrugës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kryesore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loti nr.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3 (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B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ulevardi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Blu)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440,000,000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4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Ndërtim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i rrugës Institut - Bulçesh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250,000,000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5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Rrjeti </a:t>
                      </a:r>
                      <a:r>
                        <a:rPr lang="en-US" sz="900" b="0" i="0" u="none" strike="noStrike" noProof="0" dirty="0" err="1" smtClean="0">
                          <a:latin typeface="Times New Roman"/>
                        </a:rPr>
                        <a:t>i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furnizimit dhe shpërndarjes t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20 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mij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KW (Kamza dhe Bathorja)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1,274,000,000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6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Ndërtim rruga Kamëz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-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Laknas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-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Superstrad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ë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214,500,000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7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Rikonstruks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ion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s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egmente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rruga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en-US" sz="900" b="0" i="0" u="none" strike="noStrike" noProof="0" dirty="0" err="1" smtClean="0">
                          <a:latin typeface="Times New Roman"/>
                        </a:rPr>
                        <a:t>te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lagj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j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a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nr.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2 Kam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ë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z  (2 segmente) 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41,506,000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Times New Roman"/>
                        </a:rPr>
                        <a:t>8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Rikonstruksion 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r</a:t>
                      </a:r>
                      <a:r>
                        <a:rPr lang="sq-AL" sz="900" b="0" i="0" u="none" strike="noStrike" noProof="0" dirty="0" err="1" smtClean="0">
                          <a:latin typeface="Times New Roman"/>
                        </a:rPr>
                        <a:t>rug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e </a:t>
                      </a:r>
                      <a:r>
                        <a:rPr lang="en-US" sz="900" b="0" i="0" u="none" strike="noStrike" noProof="0" dirty="0" err="1" smtClean="0">
                          <a:latin typeface="Times New Roman"/>
                        </a:rPr>
                        <a:t>segmenti</a:t>
                      </a:r>
                      <a:r>
                        <a:rPr lang="en-US" sz="900" b="0" i="0" u="none" strike="noStrike" baseline="0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Radiostacioni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-</a:t>
                      </a:r>
                      <a:r>
                        <a:rPr lang="en-US" sz="900" b="0" i="0" u="none" strike="noStrike" noProof="0" dirty="0" smtClean="0">
                          <a:latin typeface="Times New Roman"/>
                        </a:rPr>
                        <a:t> </a:t>
                      </a:r>
                      <a:r>
                        <a:rPr lang="sq-AL" sz="900" b="0" i="0" u="none" strike="noStrike" noProof="0" dirty="0" smtClean="0">
                          <a:latin typeface="Times New Roman"/>
                        </a:rPr>
                        <a:t>Azil i pleqve  </a:t>
                      </a:r>
                      <a:endParaRPr lang="sq-AL" sz="900" b="0" i="0" u="none" strike="noStrike" noProof="0" dirty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0" i="0" u="none" strike="noStrike" noProof="0" smtClean="0">
                          <a:latin typeface="Times New Roman"/>
                        </a:rPr>
                        <a:t>37,667,000</a:t>
                      </a:r>
                      <a:endParaRPr lang="sq-AL" sz="900" b="0" i="0" u="none" strike="noStrike" noProof="0">
                        <a:latin typeface="Times New Roman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3231"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0" i="0" u="none" strike="noStrike" noProof="0" smtClean="0">
                          <a:latin typeface="Arial"/>
                        </a:rPr>
                        <a:t> </a:t>
                      </a:r>
                      <a:endParaRPr lang="sq-AL" sz="900" b="0" i="0" u="none" strike="noStrike" noProof="0"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Totali</a:t>
                      </a:r>
                      <a:endParaRPr lang="sq-AL" sz="9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dirty="0" smtClean="0">
                          <a:solidFill>
                            <a:schemeClr val="bg1"/>
                          </a:solidFill>
                          <a:latin typeface="Arial"/>
                        </a:rPr>
                        <a:t>3,054,673,000</a:t>
                      </a:r>
                      <a:endParaRPr lang="sq-AL" sz="900" b="1" i="0" u="none" strike="noStrike" noProof="0" dirty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0" marR="0" marT="0" marB="0" anchor="b">
                    <a:lnL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>
                          <a:lumMod val="60000"/>
                          <a:lumOff val="4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70C0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 </a:t>
            </a:r>
            <a:r>
              <a:rPr lang="en-US" sz="2400" b="1" dirty="0" smtClean="0"/>
              <a:t>I</a:t>
            </a:r>
            <a:r>
              <a:rPr lang="sq-AL" sz="2400" b="1" dirty="0" smtClean="0"/>
              <a:t> </a:t>
            </a:r>
            <a:r>
              <a:rPr lang="sq-AL" sz="2400" b="1" dirty="0"/>
              <a:t>VITIT 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219200"/>
            <a:ext cx="86868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dirty="0"/>
              <a:t>Në hartimin e këtij </a:t>
            </a:r>
            <a:r>
              <a:rPr lang="sq-AL" sz="1400" b="1" dirty="0" smtClean="0"/>
              <a:t>buxheti </a:t>
            </a:r>
            <a:r>
              <a:rPr lang="sq-AL" sz="1400" b="1" dirty="0"/>
              <a:t>është pasur </a:t>
            </a:r>
            <a:r>
              <a:rPr lang="sq-AL" sz="1400" b="1" dirty="0" smtClean="0"/>
              <a:t>parasysh</a:t>
            </a:r>
            <a:r>
              <a:rPr lang="en-US" sz="1400" b="1" dirty="0" smtClean="0"/>
              <a:t>:</a:t>
            </a:r>
            <a:endParaRPr lang="en-US" sz="1400" dirty="0"/>
          </a:p>
          <a:p>
            <a:pPr algn="just"/>
            <a:r>
              <a:rPr lang="sq-AL" sz="1400" b="1" dirty="0"/>
              <a:t> </a:t>
            </a:r>
            <a:endParaRPr lang="en-US" sz="1400" dirty="0"/>
          </a:p>
          <a:p>
            <a:pPr lvl="0" algn="just"/>
            <a:r>
              <a:rPr lang="sq-AL" sz="1400" dirty="0"/>
              <a:t>Misioni i Bashkisë </a:t>
            </a:r>
            <a:r>
              <a:rPr lang="sq-AL" sz="1400" dirty="0" err="1"/>
              <a:t>Kamëz</a:t>
            </a:r>
            <a:r>
              <a:rPr lang="sq-AL" sz="1400" dirty="0"/>
              <a:t> si njësi e qeverisjes vendore është</a:t>
            </a:r>
            <a:endParaRPr lang="en-US" sz="1400" dirty="0"/>
          </a:p>
          <a:p>
            <a:pPr algn="just"/>
            <a:r>
              <a:rPr lang="sq-AL" sz="1400" b="1" dirty="0"/>
              <a:t>sigurimi i qeverisjes në një nivel sa më afër qytetarëve të saj, është pasur parasysh edhe strategjia e zhvillimit, </a:t>
            </a:r>
            <a:r>
              <a:rPr lang="sq-AL" sz="1400" dirty="0"/>
              <a:t>“që Kamza, për një periudhe 10-15-vjeçare do të zhvillohet me ritme po aq të shpejta sa edhe rritja e saj demografike, duke u kthyer në një qytet po aq të preferuar për të punuar e jetuar sa në kryeqytet, nëpërmjet vënies në </a:t>
            </a:r>
            <a:r>
              <a:rPr lang="sq-AL" sz="1400" dirty="0" err="1"/>
              <a:t>eficiencë</a:t>
            </a:r>
            <a:r>
              <a:rPr lang="sq-AL" sz="1400" dirty="0"/>
              <a:t> të pronave të ligjëruara publike e private, ndërtimit të infrastrukturës të përshtatshme për zhvillimin e agrobiznesit, tregtisë, prodhimit industrial dhe aplikimit të bashkëpunimit në kushtet e partneritetit publik-privat”. 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2</a:t>
            </a:r>
            <a:r>
              <a:rPr lang="sq-AL" sz="1400" dirty="0"/>
              <a:t>. Përshkrimin e </a:t>
            </a:r>
            <a:r>
              <a:rPr lang="sq-AL" sz="1400" dirty="0" smtClean="0"/>
              <a:t>programeve </a:t>
            </a:r>
            <a:r>
              <a:rPr lang="sq-AL" sz="1400" dirty="0"/>
              <a:t>dhe veprimtarive të </a:t>
            </a:r>
            <a:r>
              <a:rPr lang="sq-AL" sz="1400" dirty="0" smtClean="0"/>
              <a:t>bashkisë</a:t>
            </a:r>
            <a:r>
              <a:rPr lang="sq-AL" sz="1400" dirty="0"/>
              <a:t>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3</a:t>
            </a:r>
            <a:r>
              <a:rPr lang="sq-AL" sz="1400" dirty="0"/>
              <a:t>. Paraqitjen e </a:t>
            </a:r>
            <a:r>
              <a:rPr lang="sq-AL" sz="1400" dirty="0" smtClean="0"/>
              <a:t>politikave </a:t>
            </a:r>
            <a:r>
              <a:rPr lang="sq-AL" sz="1400" dirty="0"/>
              <a:t>që arrin </a:t>
            </a:r>
            <a:r>
              <a:rPr lang="sq-AL" sz="1400" dirty="0" smtClean="0"/>
              <a:t>bashkia </a:t>
            </a:r>
            <a:r>
              <a:rPr lang="sq-AL" sz="1400" dirty="0"/>
              <a:t>për çdo </a:t>
            </a:r>
            <a:r>
              <a:rPr lang="sq-AL" sz="1400" dirty="0" smtClean="0"/>
              <a:t>program</a:t>
            </a:r>
            <a:r>
              <a:rPr lang="sq-AL" sz="1400" dirty="0"/>
              <a:t>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4</a:t>
            </a:r>
            <a:r>
              <a:rPr lang="sq-AL" sz="1400" dirty="0"/>
              <a:t>. Standardet e </a:t>
            </a:r>
            <a:r>
              <a:rPr lang="sq-AL" sz="1400" dirty="0" smtClean="0"/>
              <a:t>politikat </a:t>
            </a:r>
            <a:r>
              <a:rPr lang="sq-AL" sz="1400" dirty="0"/>
              <a:t>që duhet të arrije </a:t>
            </a:r>
            <a:r>
              <a:rPr lang="sq-AL" sz="1400" dirty="0" smtClean="0"/>
              <a:t>bashkia </a:t>
            </a:r>
            <a:r>
              <a:rPr lang="sq-AL" sz="1400" dirty="0"/>
              <a:t>për çdo program.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5</a:t>
            </a:r>
            <a:r>
              <a:rPr lang="sq-AL" sz="1400" dirty="0"/>
              <a:t>. Informacionin dhe kontributin e produkteve të çdo programi në arritjen e qëllimeve dhe objektivave të programit përkatës.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6</a:t>
            </a:r>
            <a:r>
              <a:rPr lang="sq-AL" sz="1400" dirty="0"/>
              <a:t>. Treguesit faktikë për disa vite buxhetore paraardhëse, fondet buxhetore të planifikuara për vitin në vazhdim si dhe shpërndarjen e vlerës totale të tavaneve të programit buxhetor afatmesëm sipas programeve për tri vitet e ardhshme buxhetore.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 </a:t>
            </a:r>
            <a:r>
              <a:rPr lang="en-US" sz="2400" b="1" dirty="0" smtClean="0"/>
              <a:t>I</a:t>
            </a:r>
            <a:r>
              <a:rPr lang="sq-AL" sz="2400" b="1" dirty="0" smtClean="0"/>
              <a:t> </a:t>
            </a:r>
            <a:r>
              <a:rPr lang="sq-AL" sz="2400" b="1" dirty="0"/>
              <a:t>VITIT 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326919"/>
            <a:ext cx="8686800" cy="3539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dirty="0"/>
              <a:t>7</a:t>
            </a:r>
            <a:r>
              <a:rPr lang="sq-AL" sz="1400" dirty="0"/>
              <a:t>. Shpenzimet kapitale në formën e listës së projekteve të investimeve për çdo program, ku përcaktohet kostoja e plotë e projektit, si dhe vlera e parashikuar për t’u financuar në vitin buxhetor koherent. Në këto janë paraqitur:</a:t>
            </a:r>
            <a:endParaRPr lang="en-US" sz="1400" dirty="0"/>
          </a:p>
          <a:p>
            <a:pPr algn="just"/>
            <a:r>
              <a:rPr lang="sq-AL" sz="1400" dirty="0"/>
              <a:t>- vlera e financuar e investimeve në nivel objekti deri në fund të vitit buxhetor paraardhës, </a:t>
            </a:r>
            <a:endParaRPr lang="en-US" sz="1400" dirty="0"/>
          </a:p>
          <a:p>
            <a:pPr algn="just"/>
            <a:r>
              <a:rPr lang="sq-AL" sz="1400" dirty="0"/>
              <a:t>- vlera e mbetur për t’u financuar në vitet pasardhëse buxhetore për çdo nivel investimi.</a:t>
            </a:r>
            <a:endParaRPr lang="en-US" sz="1400" dirty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/>
              <a:t>. Për produktet dhe nënproduktet në secilin program, të specifikuara sipas funksioneve ka një </a:t>
            </a:r>
            <a:r>
              <a:rPr lang="sq-AL" sz="1400" dirty="0" err="1"/>
              <a:t>detajim</a:t>
            </a:r>
            <a:r>
              <a:rPr lang="sq-AL" sz="1400" dirty="0"/>
              <a:t> të zërave të kostos dhe nxjerrjen e kostos për to.</a:t>
            </a:r>
            <a:endParaRPr lang="en-US" sz="1400" dirty="0"/>
          </a:p>
          <a:p>
            <a:pPr algn="just"/>
            <a:r>
              <a:rPr lang="sq-AL" sz="1400" b="1" dirty="0" smtClean="0"/>
              <a:t>9</a:t>
            </a:r>
            <a:r>
              <a:rPr lang="sq-AL" sz="1400" dirty="0"/>
              <a:t>. Janë përcaktuar treguesit financiarë dhe elementet e vlerësimit të buxhetit për secilin program, bazë mbi të cilën janë bërë përllogaritjet për përcaktimin e fondeve të shpenzimeve për këto programe.</a:t>
            </a:r>
            <a:endParaRPr lang="en-US" sz="1400" dirty="0"/>
          </a:p>
          <a:p>
            <a:pPr algn="just"/>
            <a:r>
              <a:rPr lang="sq-AL" sz="1400" b="1" dirty="0" smtClean="0"/>
              <a:t>10</a:t>
            </a:r>
            <a:r>
              <a:rPr lang="sq-AL" sz="1400" dirty="0"/>
              <a:t>. Planifikimi i të ardhurave është bërë në bazë të një kalkulimi të detajuar për çdo lloj të tyre mbi bazën e të dhënave dhe treguesve financiarë realë, si dhe elementit të vlerësimit të buxhetit për secilën të ardhur.</a:t>
            </a:r>
            <a:endParaRPr lang="en-US" sz="1400" dirty="0"/>
          </a:p>
          <a:p>
            <a:pPr algn="just"/>
            <a:r>
              <a:rPr lang="sq-AL" sz="1400" b="1" dirty="0" smtClean="0"/>
              <a:t>11</a:t>
            </a:r>
            <a:r>
              <a:rPr lang="sq-AL" sz="1400" dirty="0"/>
              <a:t>. Është bërë përcaktimi në vlerë dhe </a:t>
            </a:r>
            <a:r>
              <a:rPr lang="sq-AL" sz="1400" dirty="0" err="1"/>
              <a:t>detajimi</a:t>
            </a:r>
            <a:r>
              <a:rPr lang="sq-AL" sz="1400" dirty="0"/>
              <a:t> i hollësishëm i detyrimeve të papaguara nga viti i mëparshëm sipas programeve.</a:t>
            </a:r>
            <a:endParaRPr lang="en-US" sz="1400" dirty="0"/>
          </a:p>
          <a:p>
            <a:pPr algn="just"/>
            <a:r>
              <a:rPr lang="sq-AL" sz="1400" b="1" dirty="0" smtClean="0"/>
              <a:t>12</a:t>
            </a:r>
            <a:r>
              <a:rPr lang="sq-AL" sz="1400" b="1" dirty="0"/>
              <a:t>. </a:t>
            </a:r>
            <a:r>
              <a:rPr lang="sq-AL" sz="1400" dirty="0"/>
              <a:t>Në hartimin e </a:t>
            </a:r>
            <a:r>
              <a:rPr lang="sq-AL" sz="1400" dirty="0" smtClean="0"/>
              <a:t>buxhetit</a:t>
            </a:r>
            <a:r>
              <a:rPr lang="sq-AL" sz="1400" b="1" dirty="0" smtClean="0"/>
              <a:t> </a:t>
            </a:r>
            <a:r>
              <a:rPr lang="sq-AL" sz="1400" dirty="0"/>
              <a:t>është pasur parasysh ligjshmëria, rregullshmëria dhe respektimi i parimeve të </a:t>
            </a:r>
            <a:r>
              <a:rPr lang="sq-AL" sz="1400" dirty="0" err="1"/>
              <a:t>ekonomicitetit</a:t>
            </a:r>
            <a:r>
              <a:rPr lang="sq-AL" sz="1400" dirty="0"/>
              <a:t>, </a:t>
            </a:r>
            <a:r>
              <a:rPr lang="sq-AL" sz="1400" dirty="0" err="1"/>
              <a:t>eficiencës</a:t>
            </a:r>
            <a:r>
              <a:rPr lang="sq-AL" sz="1400" dirty="0"/>
              <a:t> dhe efektivitetit.</a:t>
            </a:r>
            <a:endParaRPr lang="en-US" sz="1400" dirty="0"/>
          </a:p>
          <a:p>
            <a:pPr algn="just"/>
            <a:r>
              <a:rPr lang="en-US" sz="1400" b="1" dirty="0" smtClean="0"/>
              <a:t>1</a:t>
            </a:r>
            <a:r>
              <a:rPr lang="sq-AL" sz="1400" b="1" dirty="0" smtClean="0"/>
              <a:t>3</a:t>
            </a:r>
            <a:r>
              <a:rPr lang="sq-AL" sz="1400" dirty="0"/>
              <a:t>. Është bërë bashkërendimi i punës gjatë procesit të përgatitjes së buxhetit të bashkisë me pjesëmarrjen e komunitetit dhe bashkërendimi i punës me të gjitha drejtoritë dhe ndërmarrjet e bashkisë.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BUXHETIT </a:t>
            </a:r>
            <a:r>
              <a:rPr lang="en-US" sz="2400" b="1" dirty="0" smtClean="0"/>
              <a:t>I</a:t>
            </a:r>
            <a:r>
              <a:rPr lang="sq-AL" sz="2400" b="1" dirty="0" smtClean="0"/>
              <a:t> </a:t>
            </a:r>
            <a:r>
              <a:rPr lang="sq-AL" sz="2400" b="1" dirty="0"/>
              <a:t>VITIT 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762000"/>
            <a:ext cx="8686800" cy="569386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dirty="0"/>
              <a:t>Prioritetet e buxhetit 2012 synojnë:</a:t>
            </a:r>
            <a:endParaRPr lang="en-US" sz="1400" dirty="0"/>
          </a:p>
          <a:p>
            <a:pPr lvl="0" algn="just"/>
            <a:r>
              <a:rPr lang="sq-AL" sz="1400" dirty="0" smtClean="0"/>
              <a:t>Rritja </a:t>
            </a:r>
            <a:r>
              <a:rPr lang="sq-AL" sz="1400" dirty="0"/>
              <a:t>progresive e të ardhurave në buxhet përmes luftimit të </a:t>
            </a:r>
            <a:r>
              <a:rPr lang="sq-AL" sz="1400" dirty="0" err="1"/>
              <a:t>informalitetit</a:t>
            </a:r>
            <a:r>
              <a:rPr lang="sq-AL" sz="1400" dirty="0"/>
              <a:t>, evazionit fiskal dhe korrupsionit në grumbullimin e të ardhurave.</a:t>
            </a:r>
            <a:endParaRPr lang="en-US" sz="1400" dirty="0"/>
          </a:p>
          <a:p>
            <a:pPr lvl="0" algn="just"/>
            <a:r>
              <a:rPr lang="sq-AL" sz="1400" dirty="0" smtClean="0"/>
              <a:t>Rritja </a:t>
            </a:r>
            <a:r>
              <a:rPr lang="sq-AL" sz="1400" dirty="0"/>
              <a:t>e shpenzimeve kapitale (shpenzimeve për investime), në krahasim me shpenzimet </a:t>
            </a:r>
            <a:r>
              <a:rPr lang="sq-AL" sz="1400" dirty="0" err="1"/>
              <a:t>korrente</a:t>
            </a:r>
            <a:r>
              <a:rPr lang="sq-AL" sz="1400" dirty="0"/>
              <a:t> (shpenzime për paga, sigurime shoqërore, shpenzime operative), kjo e krahasuar edhe me vitet e mëparshme.</a:t>
            </a:r>
            <a:endParaRPr lang="en-US" sz="1400" dirty="0"/>
          </a:p>
          <a:p>
            <a:pPr algn="just"/>
            <a:endParaRPr lang="en-US" sz="1400" b="1" u="sng" dirty="0" smtClean="0"/>
          </a:p>
          <a:p>
            <a:pPr algn="just"/>
            <a:endParaRPr lang="en-US" sz="1400" b="1" u="sng" dirty="0"/>
          </a:p>
          <a:p>
            <a:pPr algn="just"/>
            <a:r>
              <a:rPr lang="sq-AL" sz="1400" b="1" dirty="0" smtClean="0"/>
              <a:t>Parimet </a:t>
            </a:r>
            <a:r>
              <a:rPr lang="sq-AL" sz="1400" b="1" dirty="0"/>
              <a:t>kryesore që e karakterizojnë këtë buxhet janë:</a:t>
            </a:r>
            <a:endParaRPr lang="en-US" sz="1400" dirty="0"/>
          </a:p>
          <a:p>
            <a:pPr algn="just"/>
            <a:r>
              <a:rPr lang="sq-AL" sz="1400" b="1" dirty="0" smtClean="0"/>
              <a:t>1</a:t>
            </a:r>
            <a:r>
              <a:rPr lang="sq-AL" sz="1400" dirty="0" smtClean="0"/>
              <a:t>. Decentralizimi </a:t>
            </a:r>
            <a:r>
              <a:rPr lang="sq-AL" sz="1400" dirty="0"/>
              <a:t>i pushtetit vendor nuk është kuptuar vetëm rritje e kompetencave, por një detyrim ligjor për të rritur nivelin e shërbimeve dhe stabilitetin e bashkëpunimit me qeverisjen qendrore. </a:t>
            </a:r>
            <a:endParaRPr lang="en-US" sz="1400" dirty="0"/>
          </a:p>
          <a:p>
            <a:pPr algn="just"/>
            <a:r>
              <a:rPr lang="sq-AL" sz="1400" b="1" dirty="0" smtClean="0"/>
              <a:t>2</a:t>
            </a:r>
            <a:r>
              <a:rPr lang="sq-AL" sz="1400" dirty="0"/>
              <a:t>. Transparenca që do të sigurojë për Këshillin Bashkiak dhe publikun e gjerë, të dhëna lehtësisht të </a:t>
            </a:r>
            <a:r>
              <a:rPr lang="sq-AL" sz="1400" dirty="0" err="1"/>
              <a:t>disponueshme</a:t>
            </a:r>
            <a:r>
              <a:rPr lang="sq-AL" sz="1400" dirty="0"/>
              <a:t>, të </a:t>
            </a:r>
            <a:r>
              <a:rPr lang="sq-AL" sz="1400" dirty="0" smtClean="0"/>
              <a:t>shpejta</a:t>
            </a:r>
            <a:r>
              <a:rPr lang="sq-AL" sz="1400" dirty="0"/>
              <a:t>, të kuptueshme e të krahasueshme ndër vite.</a:t>
            </a:r>
            <a:endParaRPr lang="en-US" sz="1400" dirty="0"/>
          </a:p>
          <a:p>
            <a:pPr algn="just"/>
            <a:r>
              <a:rPr lang="sq-AL" sz="1400" b="1" dirty="0" smtClean="0"/>
              <a:t>3</a:t>
            </a:r>
            <a:r>
              <a:rPr lang="sq-AL" sz="1400" dirty="0"/>
              <a:t>. Disiplina fiskale, duke u bazuar në legjislacionin në fuqi dhe duke siguruar një zhvillim të qëndrueshëm ekonomik e social.</a:t>
            </a:r>
            <a:endParaRPr lang="en-US" sz="1400" dirty="0"/>
          </a:p>
          <a:p>
            <a:pPr algn="just"/>
            <a:r>
              <a:rPr lang="sq-AL" sz="1400" b="1" dirty="0" smtClean="0"/>
              <a:t>4</a:t>
            </a:r>
            <a:r>
              <a:rPr lang="sq-AL" sz="1400" dirty="0"/>
              <a:t>. Shpërndarja e burimeve të financimit, duke pasur parasysh objektivat dhe strategjitë e qeverisë</a:t>
            </a:r>
            <a:r>
              <a:rPr lang="sq-AL" sz="1400" dirty="0" smtClean="0"/>
              <a:t>.</a:t>
            </a:r>
            <a:endParaRPr lang="en-US" sz="1400" dirty="0" smtClean="0"/>
          </a:p>
          <a:p>
            <a:pPr algn="just"/>
            <a:r>
              <a:rPr lang="sq-AL" sz="1400" b="1" dirty="0"/>
              <a:t>5</a:t>
            </a:r>
            <a:r>
              <a:rPr lang="sq-AL" sz="1400" dirty="0"/>
              <a:t>. Përdorimi ekonomik, </a:t>
            </a:r>
            <a:r>
              <a:rPr lang="sq-AL" sz="1400" dirty="0" err="1"/>
              <a:t>eficient</a:t>
            </a:r>
            <a:r>
              <a:rPr lang="sq-AL" sz="1400" dirty="0"/>
              <a:t>, efektiv i gjithë të ardhurave që sigurohen nga taksapaguesit vendorë, si dhe të fondeve buxhetore që vijnë nga qeveria në formën e </a:t>
            </a:r>
            <a:r>
              <a:rPr lang="sq-AL" sz="1400" dirty="0" err="1"/>
              <a:t>transfertës</a:t>
            </a:r>
            <a:r>
              <a:rPr lang="sq-AL" sz="1400" dirty="0"/>
              <a:t> së pakushtëzuar.</a:t>
            </a:r>
            <a:endParaRPr lang="en-US" sz="1400" dirty="0"/>
          </a:p>
          <a:p>
            <a:pPr algn="just"/>
            <a:r>
              <a:rPr lang="sq-AL" sz="1400" b="1" dirty="0" smtClean="0"/>
              <a:t>6</a:t>
            </a:r>
            <a:r>
              <a:rPr lang="sq-AL" sz="1400" dirty="0"/>
              <a:t>. Përgjegjësi të qarta për menaxhimin e fondeve.</a:t>
            </a:r>
            <a:endParaRPr lang="en-US" sz="1400" dirty="0"/>
          </a:p>
          <a:p>
            <a:pPr algn="just"/>
            <a:r>
              <a:rPr lang="sq-AL" sz="1400" b="1" dirty="0" smtClean="0"/>
              <a:t>7</a:t>
            </a:r>
            <a:r>
              <a:rPr lang="sq-AL" sz="1400" dirty="0"/>
              <a:t>. Respektim me rreptësi e përgjegjësi i të gjithë procesit.</a:t>
            </a:r>
            <a:endParaRPr lang="en-US" sz="1400" dirty="0"/>
          </a:p>
          <a:p>
            <a:pPr algn="just"/>
            <a:r>
              <a:rPr lang="sq-AL" sz="1400" b="1" dirty="0" smtClean="0"/>
              <a:t>8</a:t>
            </a:r>
            <a:r>
              <a:rPr lang="sq-AL" sz="1400" dirty="0"/>
              <a:t>. Krijimin e kushteve të barabarta biznesmenëve, duke eliminuar në maksimum konkurrencën e pandershme.</a:t>
            </a:r>
            <a:endParaRPr lang="en-US" sz="1400" dirty="0"/>
          </a:p>
          <a:p>
            <a:pPr algn="just"/>
            <a:r>
              <a:rPr lang="sq-AL" sz="1400" b="1" dirty="0" smtClean="0"/>
              <a:t>9</a:t>
            </a:r>
            <a:r>
              <a:rPr lang="sq-AL" sz="1400" b="1" dirty="0"/>
              <a:t>.</a:t>
            </a:r>
            <a:r>
              <a:rPr lang="sq-AL" sz="1400" dirty="0"/>
              <a:t> </a:t>
            </a:r>
            <a:r>
              <a:rPr lang="sq-AL" sz="1400" dirty="0" err="1"/>
              <a:t>Parashikueshmëria</a:t>
            </a:r>
            <a:r>
              <a:rPr lang="sq-AL" sz="1400" dirty="0"/>
              <a:t>, </a:t>
            </a:r>
            <a:r>
              <a:rPr lang="sq-AL" sz="1400" dirty="0" err="1"/>
              <a:t>gjithëpërfshirja</a:t>
            </a:r>
            <a:r>
              <a:rPr lang="sq-AL" sz="1400" dirty="0"/>
              <a:t> (të ardhurat parashikohen në kufirin minimal të tyre, pra ato edhe mund të tejkalohen, në të kundërt shpenzimet planifikohen në kufirin maksimum dhe nuk mund të tejkalohen, pa autorizimet e lejuara nga ligji, pa miratim nga Këshilli Bashkiak).</a:t>
            </a:r>
            <a:endParaRPr lang="en-US" sz="1400" dirty="0"/>
          </a:p>
          <a:p>
            <a:pPr algn="just"/>
            <a:endParaRPr lang="en-US" sz="1400" dirty="0"/>
          </a:p>
          <a:p>
            <a:pPr algn="just"/>
            <a:r>
              <a:rPr lang="sq-AL" sz="1400" dirty="0"/>
              <a:t>	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 </a:t>
            </a:r>
            <a:r>
              <a:rPr lang="sq-AL" sz="2400" b="1" dirty="0"/>
              <a:t>TË VITIT 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066800"/>
            <a:ext cx="8686800" cy="48320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b="1" dirty="0"/>
              <a:t>10. </a:t>
            </a:r>
            <a:r>
              <a:rPr lang="sq-AL" sz="1400" dirty="0"/>
              <a:t>Partneriteti publik-privat si një mjet efektiv për të pasur një ekonomi të qëndrueshme (pra, biznesi është konsideruar gjithmonë si një partner i rëndësishëm).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11</a:t>
            </a:r>
            <a:r>
              <a:rPr lang="sq-AL" sz="1400" dirty="0"/>
              <a:t>. Zhvillimi i decentralizimit varet edhe nga shkalla e perceptimit të decentralizimit nga qytetarët. Për këtë arsye në evenimente të rëndësishme, siç është dhe ky i sotshmi, janë ftuar edhe qytetarë, biznesmenë, media etj.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12</a:t>
            </a:r>
            <a:r>
              <a:rPr lang="sq-AL" sz="1400" b="1" dirty="0"/>
              <a:t>. </a:t>
            </a:r>
            <a:r>
              <a:rPr lang="sq-AL" sz="1400" dirty="0" err="1"/>
              <a:t>Buxhetimi</a:t>
            </a:r>
            <a:r>
              <a:rPr lang="sq-AL" sz="1400" dirty="0"/>
              <a:t> me pjesëmarrje (gjatë gjithë vitit) është komunikuar me komunitetin dhe është marrë mendim për llojin e shërbimeve që ata kanë më të domosdoshmin dhe sidomos prioritetet e kryerjes së investimeve. Marrja e këtyre mendimeve dhe sugjerimeve nga qytetarët është bërë e mundur edhe falë vënies në punë të </a:t>
            </a:r>
            <a:r>
              <a:rPr lang="sq-AL" sz="1400" dirty="0" err="1"/>
              <a:t>One</a:t>
            </a:r>
            <a:r>
              <a:rPr lang="sq-AL" sz="1400" dirty="0"/>
              <a:t> Stop Shop-it (ndër më të mirët dhe efecientët në vend), pasi ka shumë lehtësira për qytetarët, pra pjesëmarrja e komunitetit në vendimmarrje, si dhe nëpërmjet ndërlidhësve me komunitetin.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r>
              <a:rPr lang="sq-AL" sz="1400" b="1" dirty="0" smtClean="0"/>
              <a:t>13</a:t>
            </a:r>
            <a:r>
              <a:rPr lang="sq-AL" sz="1400" dirty="0"/>
              <a:t>. Gjatë procesit të </a:t>
            </a:r>
            <a:r>
              <a:rPr lang="sq-AL" sz="1400" dirty="0" err="1"/>
              <a:t>projektbuxhetimit</a:t>
            </a:r>
            <a:r>
              <a:rPr lang="sq-AL" sz="1400" dirty="0"/>
              <a:t> janë përdorur ide novatore për një qeverisje sa më të mirë për të përmirësuar dhënien e shërbimeve, si dhe për t’u shërbyer qytetarëve sa më shpejt (përfaqësimi i specialistëve nga të gjitha drejtoritë në </a:t>
            </a:r>
            <a:r>
              <a:rPr lang="sq-AL" sz="1400" dirty="0" err="1"/>
              <a:t>One</a:t>
            </a:r>
            <a:r>
              <a:rPr lang="sq-AL" sz="1400" dirty="0"/>
              <a:t> Stop Shop).</a:t>
            </a:r>
            <a:endParaRPr lang="en-US" sz="1400" dirty="0"/>
          </a:p>
          <a:p>
            <a:pPr algn="just"/>
            <a:r>
              <a:rPr lang="sq-AL" sz="1400" b="1" dirty="0" smtClean="0"/>
              <a:t>14</a:t>
            </a:r>
            <a:r>
              <a:rPr lang="sq-AL" sz="1400" b="1" dirty="0"/>
              <a:t>. </a:t>
            </a:r>
            <a:r>
              <a:rPr lang="sq-AL" sz="1400" dirty="0"/>
              <a:t>Gjatë gjithë procesit të </a:t>
            </a:r>
            <a:r>
              <a:rPr lang="sq-AL" sz="1400" dirty="0" err="1"/>
              <a:t>projektbuxhetimit</a:t>
            </a:r>
            <a:r>
              <a:rPr lang="sq-AL" sz="1400" dirty="0"/>
              <a:t> ka funksionuar Grupi për Strategji, Buxhet dhe Integrim, i kryesuar nga kryetari i bashkisë me pjesëmarrjen e </a:t>
            </a:r>
            <a:r>
              <a:rPr lang="sq-AL" sz="1400" dirty="0" err="1"/>
              <a:t>zv.kryetarëve</a:t>
            </a:r>
            <a:r>
              <a:rPr lang="sq-AL" sz="1400" dirty="0"/>
              <a:t>, si dhe të gjithë drejtorët e drejtorive (grup i ngritur me urdhër të kryetarit).</a:t>
            </a:r>
            <a:endParaRPr lang="en-US" sz="1400" dirty="0"/>
          </a:p>
          <a:p>
            <a:pPr algn="just"/>
            <a:r>
              <a:rPr lang="sq-AL" sz="1400" b="1" dirty="0" smtClean="0"/>
              <a:t>15</a:t>
            </a:r>
            <a:r>
              <a:rPr lang="sq-AL" sz="1400" dirty="0"/>
              <a:t>. Kryetari i bashkisë i propozon Këshillit Bashkiak drejtimet kryesore të politikës së bashkisë, si për vitin 2012, ashtu dhe për vitet 2013 e 2014.</a:t>
            </a:r>
            <a:endParaRPr lang="en-US" sz="1400" dirty="0"/>
          </a:p>
          <a:p>
            <a:pPr algn="just"/>
            <a:r>
              <a:rPr lang="sq-AL" sz="1400" dirty="0"/>
              <a:t>(Drejtimi kryesor i politikës së bashkisë është rritja e nivelit të shërbimeve ndaj qytetarëve, por sidomos rritja e nivelit të investimeve në rrugë).</a:t>
            </a:r>
            <a:endParaRPr lang="en-US" sz="1400" dirty="0"/>
          </a:p>
          <a:p>
            <a:pPr algn="just"/>
            <a:r>
              <a:rPr lang="sq-AL" sz="1400" b="1" dirty="0" smtClean="0"/>
              <a:t>16</a:t>
            </a:r>
            <a:r>
              <a:rPr lang="sq-AL" sz="1400" b="1" dirty="0"/>
              <a:t>. </a:t>
            </a:r>
            <a:r>
              <a:rPr lang="sq-AL" sz="1400" dirty="0"/>
              <a:t>Gjatë hartimit të projektbuxhetit është punuar për një shpërndarje sa më të drejtë të shpenzimeve, sidomos të atyre për investime në raport proporcional në të gjithë territorin e Bashkisë </a:t>
            </a:r>
            <a:r>
              <a:rPr lang="sq-AL" sz="1400" dirty="0" err="1"/>
              <a:t>Kamëz</a:t>
            </a:r>
            <a:r>
              <a:rPr lang="sq-AL" sz="1400" dirty="0"/>
              <a:t>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 smtClean="0"/>
              <a:t>BUXHETI</a:t>
            </a:r>
            <a:r>
              <a:rPr lang="en-US" sz="2400" b="1" dirty="0" smtClean="0"/>
              <a:t> I</a:t>
            </a:r>
            <a:r>
              <a:rPr lang="sq-AL" sz="2400" b="1" dirty="0" smtClean="0"/>
              <a:t> </a:t>
            </a:r>
            <a:r>
              <a:rPr lang="sq-AL" sz="2400" b="1" dirty="0"/>
              <a:t>VITIT 2012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174520"/>
            <a:ext cx="8686800" cy="46166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sq-AL" sz="1400" b="1" dirty="0"/>
              <a:t>17</a:t>
            </a:r>
            <a:r>
              <a:rPr lang="sq-AL" sz="1400" dirty="0"/>
              <a:t>. Gjatë hartimit të projektbuxhetit, Drejtoria e Financës e ka koordinuar punën </a:t>
            </a:r>
            <a:r>
              <a:rPr lang="sq-AL" sz="1400" dirty="0" smtClean="0"/>
              <a:t>m</a:t>
            </a:r>
            <a:r>
              <a:rPr lang="en-US" sz="1400" dirty="0" smtClean="0"/>
              <a:t>e</a:t>
            </a:r>
            <a:r>
              <a:rPr lang="sq-AL" sz="1400" dirty="0" smtClean="0"/>
              <a:t> </a:t>
            </a:r>
            <a:r>
              <a:rPr lang="sq-AL" sz="1400" dirty="0"/>
              <a:t>të gjitha drejtoritë për një planifikim sa më real të të gjitha llojeve të shpenzimeve, si ato për investime, edhe ato për funksionim. Nga Drejtoria e Urbanistikes janë hartuar të gjitha projektet me matje reale në terren për të gjitha investimet, duke hartuar preventiva sa me realë e te saktë.</a:t>
            </a:r>
            <a:endParaRPr lang="en-US" sz="1400" dirty="0"/>
          </a:p>
          <a:p>
            <a:r>
              <a:rPr lang="sq-AL" sz="1400" b="1" dirty="0" smtClean="0"/>
              <a:t>18</a:t>
            </a:r>
            <a:r>
              <a:rPr lang="sq-AL" sz="1400" dirty="0"/>
              <a:t>. Është bërë vazhdimisht monitorimi i buxhetit nëpërmjet:</a:t>
            </a:r>
            <a:endParaRPr lang="en-US" sz="1400" dirty="0"/>
          </a:p>
          <a:p>
            <a:r>
              <a:rPr lang="sq-AL" sz="1400" dirty="0"/>
              <a:t> -Mbledhjes dhe analizës së të dhënave për aktivitetin e buxhetit</a:t>
            </a:r>
            <a:endParaRPr lang="en-US" sz="1400" dirty="0"/>
          </a:p>
          <a:p>
            <a:r>
              <a:rPr lang="sq-AL" sz="1400" dirty="0"/>
              <a:t> -Monitorimi jep informacion për përdorimin e fondeve të shpërndara.</a:t>
            </a:r>
            <a:endParaRPr lang="en-US" sz="1400" dirty="0"/>
          </a:p>
          <a:p>
            <a:r>
              <a:rPr lang="sq-AL" sz="1400" b="1" dirty="0" smtClean="0"/>
              <a:t>19</a:t>
            </a:r>
            <a:r>
              <a:rPr lang="sq-AL" sz="1400" dirty="0"/>
              <a:t>. Bashkëpunimi me Shoqatën e Bashkive (marrja pjesë në seminaret e organizuara për hartimin e projektbuxhetit 2012, shkëmbimi i përvojës edhe me njësi të tjera të qeverisjes vendore në lidhje me problemin në fjalë). </a:t>
            </a:r>
            <a:endParaRPr lang="en-US" sz="1400" dirty="0"/>
          </a:p>
          <a:p>
            <a:r>
              <a:rPr lang="sq-AL" sz="1400" b="1" dirty="0" smtClean="0"/>
              <a:t>20</a:t>
            </a:r>
            <a:r>
              <a:rPr lang="sq-AL" sz="1400" dirty="0"/>
              <a:t>. Krijimi i besimit për ndryshime të dukshme dhe të prekshme, që plotësojnë nevojat e shpresat e qytetareve.</a:t>
            </a:r>
            <a:endParaRPr lang="en-US" sz="1400" dirty="0"/>
          </a:p>
          <a:p>
            <a:r>
              <a:rPr lang="sq-AL" sz="1400" b="1" dirty="0" smtClean="0"/>
              <a:t>21</a:t>
            </a:r>
            <a:r>
              <a:rPr lang="sq-AL" sz="1400" dirty="0"/>
              <a:t>. Besimi si element i rëndësishëm për të krijuar marrëdhënie midis:</a:t>
            </a:r>
            <a:endParaRPr lang="en-US" sz="1400" dirty="0"/>
          </a:p>
          <a:p>
            <a:r>
              <a:rPr lang="en-US" sz="1400" dirty="0" smtClean="0"/>
              <a:t>	</a:t>
            </a:r>
            <a:r>
              <a:rPr lang="sq-AL" sz="1400" dirty="0" smtClean="0"/>
              <a:t>-</a:t>
            </a:r>
            <a:r>
              <a:rPr lang="sq-AL" sz="1400" dirty="0"/>
              <a:t>Komunitetit dhe qeverisjes vendore</a:t>
            </a:r>
            <a:endParaRPr lang="en-US" sz="1400" dirty="0"/>
          </a:p>
          <a:p>
            <a:r>
              <a:rPr lang="sq-AL" sz="1400" dirty="0"/>
              <a:t>	</a:t>
            </a:r>
            <a:r>
              <a:rPr lang="sq-AL" sz="1400" dirty="0" smtClean="0"/>
              <a:t>-</a:t>
            </a:r>
            <a:r>
              <a:rPr lang="sq-AL" sz="1400" dirty="0"/>
              <a:t>Komunitetit të biznesit dhe qeverisjes vendore</a:t>
            </a:r>
            <a:endParaRPr lang="en-US" sz="1400" dirty="0"/>
          </a:p>
          <a:p>
            <a:r>
              <a:rPr lang="sq-AL" sz="1400" dirty="0"/>
              <a:t>	</a:t>
            </a:r>
            <a:r>
              <a:rPr lang="sq-AL" sz="1400" dirty="0" smtClean="0"/>
              <a:t>-</a:t>
            </a:r>
            <a:r>
              <a:rPr lang="sq-AL" sz="1400" dirty="0"/>
              <a:t>Brenda organizimit të qeverisjes vendore</a:t>
            </a:r>
            <a:r>
              <a:rPr lang="sq-AL" sz="1400" dirty="0" smtClean="0"/>
              <a:t>.</a:t>
            </a:r>
            <a:r>
              <a:rPr lang="sq-AL" sz="1400" dirty="0"/>
              <a:t>	</a:t>
            </a:r>
            <a:endParaRPr lang="en-US" sz="1400" dirty="0"/>
          </a:p>
          <a:p>
            <a:r>
              <a:rPr lang="sq-AL" sz="1400" b="1" dirty="0" smtClean="0"/>
              <a:t>22</a:t>
            </a:r>
            <a:r>
              <a:rPr lang="sq-AL" sz="1400" dirty="0"/>
              <a:t>. Ekuilibri buxhetor (që nënkupton një administrim sa më të mirë të vlerave monetare, të ardhurat – 0.2% i qarkut = shumën e të gjitha shpenzimeve).</a:t>
            </a:r>
            <a:endParaRPr lang="en-US" sz="1400" dirty="0"/>
          </a:p>
          <a:p>
            <a:r>
              <a:rPr lang="sq-AL" sz="1400" dirty="0"/>
              <a:t> </a:t>
            </a:r>
            <a:endParaRPr lang="en-US" sz="1400" dirty="0"/>
          </a:p>
          <a:p>
            <a:r>
              <a:rPr lang="sq-AL" sz="1400" b="1" dirty="0"/>
              <a:t>Struktura e buxhetit është klasifikimi i të ardhurave </a:t>
            </a:r>
            <a:r>
              <a:rPr lang="sq-AL" sz="1400" b="1" dirty="0" smtClean="0"/>
              <a:t>dhe</a:t>
            </a:r>
            <a:r>
              <a:rPr lang="en-US" sz="1400" b="1" dirty="0" smtClean="0"/>
              <a:t> </a:t>
            </a:r>
            <a:r>
              <a:rPr lang="en-US" sz="1400" b="1" dirty="0" err="1" smtClean="0"/>
              <a:t>i</a:t>
            </a:r>
            <a:r>
              <a:rPr lang="sq-AL" sz="1400" b="1" dirty="0" smtClean="0"/>
              <a:t> </a:t>
            </a:r>
            <a:r>
              <a:rPr lang="sq-AL" sz="1400" b="1" dirty="0"/>
              <a:t>shpenzimeve në bazë organizative, funksionale, ekonomike, gjeografike, sipas burimit të formimit dhe përdorimit.</a:t>
            </a:r>
            <a:endParaRPr lang="en-US" sz="1400" dirty="0"/>
          </a:p>
          <a:p>
            <a:r>
              <a:rPr lang="sq-AL" sz="1400" dirty="0"/>
              <a:t>Një sqarim më të hollësishëm të kësaj strukture buxhetore do të japim </a:t>
            </a:r>
            <a:r>
              <a:rPr lang="sq-AL" sz="1400" dirty="0" smtClean="0"/>
              <a:t>m</a:t>
            </a:r>
            <a:r>
              <a:rPr lang="en-US" sz="1400" dirty="0" smtClean="0"/>
              <a:t>ë</a:t>
            </a:r>
            <a:r>
              <a:rPr lang="sq-AL" sz="1400" dirty="0" smtClean="0"/>
              <a:t> </a:t>
            </a:r>
            <a:r>
              <a:rPr lang="sq-AL" sz="1400" dirty="0"/>
              <a:t>poshtë</a:t>
            </a:r>
            <a:r>
              <a:rPr lang="sq-AL" sz="1400" i="1" dirty="0"/>
              <a:t>.</a:t>
            </a:r>
            <a:endParaRPr lang="en-US" sz="1400" dirty="0"/>
          </a:p>
          <a:p>
            <a:r>
              <a:rPr lang="sq-AL" sz="1400" dirty="0"/>
              <a:t> 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46166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/>
            <a:r>
              <a:rPr lang="sq-AL" sz="2400" b="1" dirty="0"/>
              <a:t>TË ARDHURAT</a:t>
            </a:r>
            <a:endParaRPr lang="en-US" sz="2400" dirty="0"/>
          </a:p>
        </p:txBody>
      </p:sp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228600" y="1447800"/>
            <a:ext cx="8686800" cy="37548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algn="just"/>
            <a:r>
              <a:rPr lang="sq-AL" sz="1400" dirty="0" smtClean="0"/>
              <a:t>Ky </a:t>
            </a:r>
            <a:r>
              <a:rPr lang="sq-AL" sz="1400" dirty="0"/>
              <a:t>buxhet, i cili për pjesën më të madhe mundësohet nga fuqizimi i administrimit fiskal, bën të mundur realizimin e objektivave të bashkisë për të financuar nevojat e mëdha të komunitetit, për përmirësimin rrënjësor të infrastrukturës dhe të shërbimeve publike.</a:t>
            </a:r>
            <a:endParaRPr lang="en-US" sz="1400" dirty="0"/>
          </a:p>
          <a:p>
            <a:pPr algn="just"/>
            <a:r>
              <a:rPr lang="sq-AL" sz="1400" dirty="0"/>
              <a:t>Mbështetur në vendimin e Këshillit Bashkiak “Për miratimin e Paketës Fiskale në Bashkinë </a:t>
            </a:r>
            <a:r>
              <a:rPr lang="sq-AL" sz="1400" dirty="0" err="1"/>
              <a:t>Kamëz</a:t>
            </a:r>
            <a:r>
              <a:rPr lang="sq-AL" sz="1400" dirty="0"/>
              <a:t> për vitin 2012”, të ardhurat për vitin 2012 janë planifikuar në vlerë absolute 436.867.000 lekë.</a:t>
            </a:r>
            <a:endParaRPr lang="en-US" sz="1400" dirty="0"/>
          </a:p>
          <a:p>
            <a:pPr algn="just"/>
            <a:r>
              <a:rPr lang="sq-AL" sz="1400" dirty="0"/>
              <a:t>Për vitin 2012 janë planifikuar në vlerë absolute 125 764 929 lekë më shumë së realizimi i vitit 2011 ose në vlerë relative 40.43% më shumë. Në krahasim me realizimin e vitit 2010 janë planifikuar 154 260 969 lekë më shumë ose 54.59% më shumë; në krahasim me vitin 2009 rritja është 228 997 440 lekë ose 110.16% më shumë; në krahasim me vitin 2008 rritja është 245 092 094 lekë ose 127.8% më shumë dhe në krahasim me vitin 2007 rritja 333 417 082 lekë ose 322.30% më shumë. Kjo rritje duke qartë edhe në tabelat bashkëlidhur si dhe në grafikun përkatës (tabelat </a:t>
            </a:r>
            <a:r>
              <a:rPr lang="sq-AL" sz="1400" dirty="0" smtClean="0"/>
              <a:t>nr</a:t>
            </a:r>
            <a:r>
              <a:rPr lang="en-US" sz="1400" dirty="0" smtClean="0"/>
              <a:t>.</a:t>
            </a:r>
            <a:r>
              <a:rPr lang="sq-AL" sz="1400" dirty="0" smtClean="0"/>
              <a:t> </a:t>
            </a:r>
            <a:r>
              <a:rPr lang="sq-AL" sz="1400" dirty="0"/>
              <a:t>2, 3 dhe 4).</a:t>
            </a:r>
            <a:endParaRPr lang="en-US" sz="1400" dirty="0"/>
          </a:p>
          <a:p>
            <a:pPr algn="just"/>
            <a:r>
              <a:rPr lang="sq-AL" sz="1400" b="1" dirty="0"/>
              <a:t>Kjo rritje</a:t>
            </a:r>
            <a:r>
              <a:rPr lang="sq-AL" sz="1400" dirty="0"/>
              <a:t> e planit të të ardhurave gjatë vitit 2012 ka ardhur nga evidentimi i të gjitha subjekteve fizike e juridike që ushtrojnë aktivitetin e tyre në territorin e Bashkisë </a:t>
            </a:r>
            <a:r>
              <a:rPr lang="sq-AL" sz="1400" dirty="0" err="1"/>
              <a:t>Kamëz</a:t>
            </a:r>
            <a:r>
              <a:rPr lang="sq-AL" sz="1400" dirty="0"/>
              <a:t>, krijimi i infrastrukturës, transparenca në llogaritjen e detyrimeve tatimore e në vjeljen e të ardhurave, rritja e të ardhurave nga subjektet ndërtuese brenda territorit të bashkisë, rritja e numrit të abonentëve që furnizohen me ujë, planifikimi i të ardhurave nga procesi i legalizimeve etj. Kjo shihet edhe në tabelën nr. 1 dhe 8 bashkëlidhur.</a:t>
            </a:r>
            <a:endParaRPr lang="en-US" sz="1400" dirty="0"/>
          </a:p>
          <a:p>
            <a:pPr algn="just"/>
            <a:r>
              <a:rPr lang="sq-AL" sz="1400" dirty="0"/>
              <a:t> </a:t>
            </a:r>
            <a:endParaRPr lang="en-US" sz="1400" dirty="0"/>
          </a:p>
        </p:txBody>
      </p:sp>
      <p:sp>
        <p:nvSpPr>
          <p:cNvPr id="5" name="Rectangle 4"/>
          <p:cNvSpPr/>
          <p:nvPr/>
        </p:nvSpPr>
        <p:spPr>
          <a:xfrm>
            <a:off x="3200400" y="990600"/>
            <a:ext cx="279153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q-AL" b="1" i="1" dirty="0" smtClean="0">
                <a:solidFill>
                  <a:schemeClr val="accent1">
                    <a:lumMod val="75000"/>
                  </a:schemeClr>
                </a:solidFill>
              </a:rPr>
              <a:t>Të ardhurat e vetë bashkisë</a:t>
            </a:r>
            <a:endParaRPr lang="en-US" i="1" dirty="0">
              <a:solidFill>
                <a:schemeClr val="accent1">
                  <a:lumMod val="75000"/>
                </a:schemeClr>
              </a:solidFill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 flipH="1">
            <a:off x="0" y="0"/>
            <a:ext cx="9144000" cy="338554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 algn="ctr" fontAlgn="b"/>
            <a:r>
              <a:rPr lang="en-US" sz="1600" b="1" dirty="0" smtClean="0">
                <a:latin typeface="Bookman Old Style"/>
              </a:rPr>
              <a:t>BURIMET E FINANCIMIT </a:t>
            </a:r>
            <a:r>
              <a:rPr lang="en-US" sz="1600" b="1" dirty="0" smtClean="0">
                <a:latin typeface="Bookman Old Style"/>
              </a:rPr>
              <a:t>TË BASHKISË KAMËZ  PËR </a:t>
            </a:r>
            <a:r>
              <a:rPr lang="en-US" sz="1600" b="1" dirty="0" smtClean="0">
                <a:latin typeface="Bookman Old Style"/>
              </a:rPr>
              <a:t>VITET  2012</a:t>
            </a:r>
            <a:endParaRPr lang="en-US" sz="1600" b="1" dirty="0">
              <a:latin typeface="Bookman Old Style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914400" y="1524000"/>
          <a:ext cx="7315200" cy="2368008"/>
        </p:xfrm>
        <a:graphic>
          <a:graphicData uri="http://schemas.openxmlformats.org/drawingml/2006/table">
            <a:tbl>
              <a:tblPr/>
              <a:tblGrid>
                <a:gridCol w="530444"/>
                <a:gridCol w="4613634"/>
                <a:gridCol w="2171122"/>
              </a:tblGrid>
              <a:tr h="16557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Nr </a:t>
                      </a:r>
                      <a:endParaRPr lang="sq-AL" sz="10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EMËRTIMI </a:t>
                      </a:r>
                      <a:endParaRPr lang="sq-AL" sz="10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sq-AL" sz="800" b="1" i="0" u="none" strike="noStrike" noProof="0" smtClean="0">
                          <a:solidFill>
                            <a:schemeClr val="bg1"/>
                          </a:solidFill>
                          <a:latin typeface="Bookman Old Style"/>
                        </a:rPr>
                        <a:t>PLANI </a:t>
                      </a:r>
                      <a:endParaRPr lang="sq-AL" sz="800" b="1" i="0" u="none" strike="noStrike" noProof="0">
                        <a:solidFill>
                          <a:schemeClr val="bg1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ctr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63735">
                <a:tc>
                  <a:txBody>
                    <a:bodyPr/>
                    <a:lstStyle/>
                    <a:p>
                      <a:pPr algn="ctr" fontAlgn="b"/>
                      <a:r>
                        <a:rPr lang="sq-AL" sz="10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10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105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 </a:t>
                      </a:r>
                      <a:endParaRPr lang="sq-AL" sz="105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1" i="0" u="none" strike="noStrike" noProof="0" smtClean="0">
                          <a:solidFill>
                            <a:schemeClr val="bg1"/>
                          </a:solidFill>
                          <a:latin typeface="Arial"/>
                        </a:rPr>
                        <a:t>Vjetor 2012</a:t>
                      </a:r>
                      <a:endParaRPr lang="sq-AL" sz="800" b="1" i="0" u="none" strike="noStrike" noProof="0">
                        <a:solidFill>
                          <a:schemeClr val="bg1"/>
                        </a:solidFill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75000"/>
                      </a:schemeClr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Trasferta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e pakusht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zuar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p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r vitin  2012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204,832,000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 noProof="0" smtClean="0">
                          <a:latin typeface="Arial"/>
                        </a:rPr>
                        <a:t>Shuma</a:t>
                      </a:r>
                      <a:endParaRPr lang="sq-AL" sz="800" b="1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204,832,000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solidFill>
                            <a:srgbClr val="333333"/>
                          </a:solidFill>
                          <a:latin typeface="Bookman Old Style"/>
                        </a:rPr>
                        <a:t>Drejtoria  e Taksave e Tarifave Vendore</a:t>
                      </a:r>
                      <a:endParaRPr lang="sq-AL" sz="800" b="0" i="0" u="none" strike="noStrike" noProof="0">
                        <a:solidFill>
                          <a:srgbClr val="333333"/>
                        </a:solidFill>
                        <a:latin typeface="Bookman Old Style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189,387,000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2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Drejtoria e Planifikimit dhe Kontrollit të Zhvillimit të Territorit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144,350,000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3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Të ardhura nga Drejtoria e Shërbimeve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18,030,000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Të ardhura nga Nd.Ujësjellës-Kanalizimeve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75,100,000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5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tjera (tarifa shërbimi, gjoba Pol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.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Bashkiake e Ndërtimore) etj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.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10,000,000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Shuma e 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ardhurave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436,867,000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Zbritet 0.2 % i Qarkut 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Rrethit Tiran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873,734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Mbeten t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a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rdhura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b</a:t>
                      </a:r>
                      <a:r>
                        <a:rPr lang="sq-AL" sz="800" b="0" i="0" u="none" strike="noStrike" noProof="0" dirty="0" err="1" smtClean="0">
                          <a:latin typeface="Arial"/>
                        </a:rPr>
                        <a:t>ashkis</a:t>
                      </a:r>
                      <a:r>
                        <a:rPr lang="en-US" sz="800" b="0" i="0" u="none" strike="noStrike" noProof="0" dirty="0" smtClean="0">
                          <a:latin typeface="Arial"/>
                        </a:rPr>
                        <a:t>ë</a:t>
                      </a:r>
                      <a:r>
                        <a:rPr lang="sq-AL" sz="800" b="0" i="0" u="none" strike="noStrike" noProof="0" dirty="0" smtClean="0">
                          <a:latin typeface="Arial"/>
                        </a:rPr>
                        <a:t> 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435,993,266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1" i="0" u="none" strike="noStrike" noProof="0" smtClean="0">
                          <a:latin typeface="Arial"/>
                        </a:rPr>
                        <a:t>TOTALI I BURIMEVE TË FINANCIMIT</a:t>
                      </a:r>
                      <a:endParaRPr lang="sq-AL" sz="800" b="1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640,825,266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q-AL" sz="800" b="0" i="0" u="none" strike="noStrike" noProof="0" dirty="0" smtClean="0">
                          <a:latin typeface="Arial"/>
                        </a:rPr>
                        <a:t> Fonde që trashëgohen nga viti 2011</a:t>
                      </a:r>
                      <a:endParaRPr lang="sq-AL" sz="800" b="0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66,589,573.0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</a:tr>
              <a:tr h="156376">
                <a:tc>
                  <a:txBody>
                    <a:bodyPr/>
                    <a:lstStyle/>
                    <a:p>
                      <a:pPr algn="ctr" fontAlgn="b"/>
                      <a:r>
                        <a:rPr lang="sq-AL" sz="800" b="0" i="0" u="none" strike="noStrike" noProof="0" smtClean="0">
                          <a:latin typeface="Arial"/>
                        </a:rPr>
                        <a:t> </a:t>
                      </a:r>
                      <a:endParaRPr lang="sq-AL" sz="800" b="0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q-AL" sz="900" b="1" i="0" u="none" strike="noStrike" noProof="0" smtClean="0">
                          <a:latin typeface="Arial"/>
                        </a:rPr>
                        <a:t> Totali</a:t>
                      </a:r>
                      <a:endParaRPr lang="sq-AL" sz="900" b="1" i="0" u="none" strike="noStrike" noProof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sq-AL" sz="900" b="1" i="0" u="none" strike="noStrike" noProof="0" dirty="0" smtClean="0">
                          <a:latin typeface="Arial"/>
                        </a:rPr>
                        <a:t>707,414,839.0</a:t>
                      </a:r>
                      <a:endParaRPr lang="sq-AL" sz="900" b="1" i="0" u="none" strike="noStrike" noProof="0" dirty="0">
                        <a:latin typeface="Arial"/>
                      </a:endParaRPr>
                    </a:p>
                  </a:txBody>
                  <a:tcPr marL="9525" marR="9525" marT="9525" marB="0" anchor="b">
                    <a:lnL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70C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426</TotalTime>
  <Words>4580</Words>
  <Application>Microsoft Office PowerPoint</Application>
  <PresentationFormat>On-screen Show (4:3)</PresentationFormat>
  <Paragraphs>1699</Paragraphs>
  <Slides>25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26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</vt:vector>
  </TitlesOfParts>
  <Company>bashkia kamez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jukle</dc:creator>
  <cp:lastModifiedBy>perdorues</cp:lastModifiedBy>
  <cp:revision>38</cp:revision>
  <dcterms:created xsi:type="dcterms:W3CDTF">2012-01-24T09:53:55Z</dcterms:created>
  <dcterms:modified xsi:type="dcterms:W3CDTF">2012-02-09T20:53:42Z</dcterms:modified>
</cp:coreProperties>
</file>